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4.xml" ContentType="application/vnd.openxmlformats-officedocument.themeOverr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1"/>
    <p:sldMasterId id="2147483895" r:id="rId2"/>
    <p:sldMasterId id="2147483926" r:id="rId3"/>
    <p:sldMasterId id="2147483955" r:id="rId4"/>
  </p:sldMasterIdLst>
  <p:notesMasterIdLst>
    <p:notesMasterId r:id="rId60"/>
  </p:notesMasterIdLst>
  <p:handoutMasterIdLst>
    <p:handoutMasterId r:id="rId61"/>
  </p:handoutMasterIdLst>
  <p:sldIdLst>
    <p:sldId id="390" r:id="rId5"/>
    <p:sldId id="389" r:id="rId6"/>
    <p:sldId id="379" r:id="rId7"/>
    <p:sldId id="425" r:id="rId8"/>
    <p:sldId id="397" r:id="rId9"/>
    <p:sldId id="388" r:id="rId10"/>
    <p:sldId id="393" r:id="rId11"/>
    <p:sldId id="395" r:id="rId12"/>
    <p:sldId id="406" r:id="rId13"/>
    <p:sldId id="386" r:id="rId14"/>
    <p:sldId id="408" r:id="rId15"/>
    <p:sldId id="407" r:id="rId16"/>
    <p:sldId id="423" r:id="rId17"/>
    <p:sldId id="257" r:id="rId18"/>
    <p:sldId id="410" r:id="rId19"/>
    <p:sldId id="382" r:id="rId20"/>
    <p:sldId id="355" r:id="rId21"/>
    <p:sldId id="431" r:id="rId22"/>
    <p:sldId id="430" r:id="rId23"/>
    <p:sldId id="428" r:id="rId24"/>
    <p:sldId id="427" r:id="rId25"/>
    <p:sldId id="357" r:id="rId26"/>
    <p:sldId id="422" r:id="rId27"/>
    <p:sldId id="409" r:id="rId28"/>
    <p:sldId id="434" r:id="rId29"/>
    <p:sldId id="381" r:id="rId30"/>
    <p:sldId id="412" r:id="rId31"/>
    <p:sldId id="426" r:id="rId32"/>
    <p:sldId id="414" r:id="rId33"/>
    <p:sldId id="417" r:id="rId34"/>
    <p:sldId id="418" r:id="rId35"/>
    <p:sldId id="419" r:id="rId36"/>
    <p:sldId id="420" r:id="rId37"/>
    <p:sldId id="398" r:id="rId38"/>
    <p:sldId id="399" r:id="rId39"/>
    <p:sldId id="400" r:id="rId40"/>
    <p:sldId id="401" r:id="rId41"/>
    <p:sldId id="402" r:id="rId42"/>
    <p:sldId id="404" r:id="rId43"/>
    <p:sldId id="403" r:id="rId44"/>
    <p:sldId id="391" r:id="rId45"/>
    <p:sldId id="376" r:id="rId46"/>
    <p:sldId id="330" r:id="rId47"/>
    <p:sldId id="341" r:id="rId48"/>
    <p:sldId id="283" r:id="rId49"/>
    <p:sldId id="281" r:id="rId50"/>
    <p:sldId id="282" r:id="rId51"/>
    <p:sldId id="368" r:id="rId52"/>
    <p:sldId id="278" r:id="rId53"/>
    <p:sldId id="276" r:id="rId54"/>
    <p:sldId id="277" r:id="rId55"/>
    <p:sldId id="383" r:id="rId56"/>
    <p:sldId id="275" r:id="rId57"/>
    <p:sldId id="273" r:id="rId58"/>
    <p:sldId id="272" r:id="rId5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A"/>
    <a:srgbClr val="FFFFFF"/>
    <a:srgbClr val="E7E6E6"/>
    <a:srgbClr val="1A4D98"/>
    <a:srgbClr val="0076A3"/>
    <a:srgbClr val="0000FF"/>
    <a:srgbClr val="92D050"/>
    <a:srgbClr val="33CC33"/>
    <a:srgbClr val="008080"/>
    <a:srgbClr val="FAEE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78026" autoAdjust="0"/>
  </p:normalViewPr>
  <p:slideViewPr>
    <p:cSldViewPr snapToGrid="0">
      <p:cViewPr varScale="1">
        <p:scale>
          <a:sx n="67" d="100"/>
          <a:sy n="67" d="100"/>
        </p:scale>
        <p:origin x="1939" y="3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40" d="100"/>
          <a:sy n="140" d="100"/>
        </p:scale>
        <p:origin x="2628" y="-13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CE4A2E-9F10-400C-AA52-6C585B137E47}" type="doc">
      <dgm:prSet loTypeId="urn:microsoft.com/office/officeart/2005/8/layout/pyramid1" loCatId="pyramid" qsTypeId="urn:microsoft.com/office/officeart/2005/8/quickstyle/3d1" qsCatId="3D" csTypeId="urn:microsoft.com/office/officeart/2005/8/colors/accent1_5" csCatId="accent1" phldr="1"/>
      <dgm:spPr/>
    </dgm:pt>
    <dgm:pt modelId="{143E2A67-47ED-435C-AE25-9CE8FF6A0A09}">
      <dgm:prSet phldrT="[Text]" custT="1"/>
      <dgm:spPr/>
      <dgm:t>
        <a:bodyPr/>
        <a:lstStyle/>
        <a:p>
          <a:br>
            <a:rPr lang="en-US" sz="40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r>
            <a:rPr lang="en-US" sz="4000" b="1" dirty="0">
              <a:solidFill>
                <a:schemeClr val="bg1"/>
              </a:solidFill>
              <a:effectLst>
                <a:outerShdw blurRad="38100" dist="38100" dir="2700000" algn="tl">
                  <a:srgbClr val="000000">
                    <a:alpha val="43137"/>
                  </a:srgbClr>
                </a:outerShdw>
              </a:effectLst>
            </a:rPr>
            <a:t>Stocks</a:t>
          </a:r>
        </a:p>
      </dgm:t>
    </dgm:pt>
    <dgm:pt modelId="{280C2992-DC07-4F95-876F-808D2BD50579}" type="parTrans" cxnId="{EF6C1D52-2546-42FF-81CA-7290ECC78020}">
      <dgm:prSet/>
      <dgm:spPr/>
      <dgm:t>
        <a:bodyPr/>
        <a:lstStyle/>
        <a:p>
          <a:endParaRPr lang="en-US" b="1">
            <a:solidFill>
              <a:schemeClr val="tx2">
                <a:lumMod val="50000"/>
              </a:schemeClr>
            </a:solidFill>
          </a:endParaRPr>
        </a:p>
      </dgm:t>
    </dgm:pt>
    <dgm:pt modelId="{3A8C209E-21CA-489B-B2F9-DABC95D0DB56}" type="sibTrans" cxnId="{EF6C1D52-2546-42FF-81CA-7290ECC78020}">
      <dgm:prSet/>
      <dgm:spPr/>
      <dgm:t>
        <a:bodyPr/>
        <a:lstStyle/>
        <a:p>
          <a:endParaRPr lang="en-US" b="1">
            <a:solidFill>
              <a:schemeClr val="tx2">
                <a:lumMod val="50000"/>
              </a:schemeClr>
            </a:solidFill>
          </a:endParaRPr>
        </a:p>
      </dgm:t>
    </dgm:pt>
    <dgm:pt modelId="{D0C30CD0-F89B-464C-BA51-591EC7C52AAF}">
      <dgm:prSet phldrT="[Text]" custT="1"/>
      <dgm:spPr/>
      <dgm:t>
        <a:bodyPr/>
        <a:lstStyle/>
        <a:p>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r>
            <a:rPr lang="en-US" sz="6500" b="1" dirty="0">
              <a:solidFill>
                <a:schemeClr val="bg1"/>
              </a:solidFill>
              <a:effectLst>
                <a:outerShdw blurRad="38100" dist="38100" dir="2700000" algn="tl">
                  <a:srgbClr val="000000">
                    <a:alpha val="43137"/>
                  </a:srgbClr>
                </a:outerShdw>
              </a:effectLst>
            </a:rPr>
            <a:t>Bonds</a:t>
          </a:r>
        </a:p>
      </dgm:t>
    </dgm:pt>
    <dgm:pt modelId="{912D5EC3-A8C4-4662-BA6F-3B88F5A576D1}" type="parTrans" cxnId="{39A3C7CC-BCE5-48CB-9E47-B1F2FA165F4F}">
      <dgm:prSet/>
      <dgm:spPr/>
      <dgm:t>
        <a:bodyPr/>
        <a:lstStyle/>
        <a:p>
          <a:endParaRPr lang="en-US" b="1">
            <a:solidFill>
              <a:schemeClr val="tx2">
                <a:lumMod val="50000"/>
              </a:schemeClr>
            </a:solidFill>
          </a:endParaRPr>
        </a:p>
      </dgm:t>
    </dgm:pt>
    <dgm:pt modelId="{094D2CC2-374F-4B8F-8EFB-0B70774ED575}" type="sibTrans" cxnId="{39A3C7CC-BCE5-48CB-9E47-B1F2FA165F4F}">
      <dgm:prSet/>
      <dgm:spPr/>
      <dgm:t>
        <a:bodyPr/>
        <a:lstStyle/>
        <a:p>
          <a:endParaRPr lang="en-US" b="1">
            <a:solidFill>
              <a:schemeClr val="tx2">
                <a:lumMod val="50000"/>
              </a:schemeClr>
            </a:solidFill>
          </a:endParaRPr>
        </a:p>
      </dgm:t>
    </dgm:pt>
    <dgm:pt modelId="{3F2F0DF2-7837-4FF7-9618-4DE3230742C5}">
      <dgm:prSet phldrT="[Text]" custT="1"/>
      <dgm:spPr/>
      <dgm:t>
        <a:bodyPr/>
        <a:lstStyle/>
        <a:p>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br>
            <a:rPr lang="en-US" sz="200" b="1" dirty="0">
              <a:solidFill>
                <a:schemeClr val="tx2">
                  <a:lumMod val="50000"/>
                </a:schemeClr>
              </a:solidFill>
            </a:rPr>
          </a:br>
          <a:endParaRPr lang="en-US" sz="200" b="1" dirty="0">
            <a:solidFill>
              <a:schemeClr val="tx2">
                <a:lumMod val="50000"/>
              </a:schemeClr>
            </a:solidFill>
          </a:endParaRPr>
        </a:p>
        <a:p>
          <a:r>
            <a:rPr lang="en-US" sz="6500" b="1" dirty="0">
              <a:solidFill>
                <a:schemeClr val="bg1"/>
              </a:solidFill>
              <a:effectLst>
                <a:outerShdw blurRad="38100" dist="38100" dir="2700000" algn="tl">
                  <a:srgbClr val="000000">
                    <a:alpha val="43137"/>
                  </a:srgbClr>
                </a:outerShdw>
              </a:effectLst>
            </a:rPr>
            <a:t>Cash</a:t>
          </a:r>
        </a:p>
      </dgm:t>
    </dgm:pt>
    <dgm:pt modelId="{8BCFE8F5-EC5C-4B07-BC6F-8E6B6057E12B}" type="parTrans" cxnId="{4124F9BD-E02A-4E3F-9D77-C68DB13F8243}">
      <dgm:prSet/>
      <dgm:spPr/>
      <dgm:t>
        <a:bodyPr/>
        <a:lstStyle/>
        <a:p>
          <a:endParaRPr lang="en-US" b="1">
            <a:solidFill>
              <a:schemeClr val="tx2">
                <a:lumMod val="50000"/>
              </a:schemeClr>
            </a:solidFill>
          </a:endParaRPr>
        </a:p>
      </dgm:t>
    </dgm:pt>
    <dgm:pt modelId="{B4DFAEED-46FE-446D-BAC9-D9952089B869}" type="sibTrans" cxnId="{4124F9BD-E02A-4E3F-9D77-C68DB13F8243}">
      <dgm:prSet/>
      <dgm:spPr/>
      <dgm:t>
        <a:bodyPr/>
        <a:lstStyle/>
        <a:p>
          <a:endParaRPr lang="en-US" b="1">
            <a:solidFill>
              <a:schemeClr val="tx2">
                <a:lumMod val="50000"/>
              </a:schemeClr>
            </a:solidFill>
          </a:endParaRPr>
        </a:p>
      </dgm:t>
    </dgm:pt>
    <dgm:pt modelId="{FFB64CB4-6AB2-48E8-BC91-ABE134E28967}" type="pres">
      <dgm:prSet presAssocID="{AECE4A2E-9F10-400C-AA52-6C585B137E47}" presName="Name0" presStyleCnt="0">
        <dgm:presLayoutVars>
          <dgm:dir/>
          <dgm:animLvl val="lvl"/>
          <dgm:resizeHandles val="exact"/>
        </dgm:presLayoutVars>
      </dgm:prSet>
      <dgm:spPr/>
    </dgm:pt>
    <dgm:pt modelId="{0A5EC27A-572C-477D-8710-2B1F30C25943}" type="pres">
      <dgm:prSet presAssocID="{143E2A67-47ED-435C-AE25-9CE8FF6A0A09}" presName="Name8" presStyleCnt="0"/>
      <dgm:spPr/>
    </dgm:pt>
    <dgm:pt modelId="{B6B779D9-FA68-4346-A638-59481E881547}" type="pres">
      <dgm:prSet presAssocID="{143E2A67-47ED-435C-AE25-9CE8FF6A0A09}" presName="level" presStyleLbl="node1" presStyleIdx="0" presStyleCnt="3">
        <dgm:presLayoutVars>
          <dgm:chMax val="1"/>
          <dgm:bulletEnabled val="1"/>
        </dgm:presLayoutVars>
      </dgm:prSet>
      <dgm:spPr/>
    </dgm:pt>
    <dgm:pt modelId="{F59E5FE8-3D52-4AC6-9DF2-DCD43CBEF0B8}" type="pres">
      <dgm:prSet presAssocID="{143E2A67-47ED-435C-AE25-9CE8FF6A0A09}" presName="levelTx" presStyleLbl="revTx" presStyleIdx="0" presStyleCnt="0">
        <dgm:presLayoutVars>
          <dgm:chMax val="1"/>
          <dgm:bulletEnabled val="1"/>
        </dgm:presLayoutVars>
      </dgm:prSet>
      <dgm:spPr/>
    </dgm:pt>
    <dgm:pt modelId="{78D3B92E-B8F3-43D8-AB6A-5503633E09C3}" type="pres">
      <dgm:prSet presAssocID="{D0C30CD0-F89B-464C-BA51-591EC7C52AAF}" presName="Name8" presStyleCnt="0"/>
      <dgm:spPr/>
    </dgm:pt>
    <dgm:pt modelId="{2DF9F83E-F013-4257-9E18-DD42EBADC8A4}" type="pres">
      <dgm:prSet presAssocID="{D0C30CD0-F89B-464C-BA51-591EC7C52AAF}" presName="level" presStyleLbl="node1" presStyleIdx="1" presStyleCnt="3">
        <dgm:presLayoutVars>
          <dgm:chMax val="1"/>
          <dgm:bulletEnabled val="1"/>
        </dgm:presLayoutVars>
      </dgm:prSet>
      <dgm:spPr/>
    </dgm:pt>
    <dgm:pt modelId="{2C610954-54B1-4AEB-BF65-23743EE878AA}" type="pres">
      <dgm:prSet presAssocID="{D0C30CD0-F89B-464C-BA51-591EC7C52AAF}" presName="levelTx" presStyleLbl="revTx" presStyleIdx="0" presStyleCnt="0">
        <dgm:presLayoutVars>
          <dgm:chMax val="1"/>
          <dgm:bulletEnabled val="1"/>
        </dgm:presLayoutVars>
      </dgm:prSet>
      <dgm:spPr/>
    </dgm:pt>
    <dgm:pt modelId="{994864C0-48A5-45F2-91CA-7EB9784048A7}" type="pres">
      <dgm:prSet presAssocID="{3F2F0DF2-7837-4FF7-9618-4DE3230742C5}" presName="Name8" presStyleCnt="0"/>
      <dgm:spPr/>
    </dgm:pt>
    <dgm:pt modelId="{BC4A9E27-ACA4-4446-996B-AF659EF11A10}" type="pres">
      <dgm:prSet presAssocID="{3F2F0DF2-7837-4FF7-9618-4DE3230742C5}" presName="level" presStyleLbl="node1" presStyleIdx="2" presStyleCnt="3">
        <dgm:presLayoutVars>
          <dgm:chMax val="1"/>
          <dgm:bulletEnabled val="1"/>
        </dgm:presLayoutVars>
      </dgm:prSet>
      <dgm:spPr/>
    </dgm:pt>
    <dgm:pt modelId="{C4B8A0D5-B0A9-4CE6-86F1-167B4D1DFE2B}" type="pres">
      <dgm:prSet presAssocID="{3F2F0DF2-7837-4FF7-9618-4DE3230742C5}" presName="levelTx" presStyleLbl="revTx" presStyleIdx="0" presStyleCnt="0">
        <dgm:presLayoutVars>
          <dgm:chMax val="1"/>
          <dgm:bulletEnabled val="1"/>
        </dgm:presLayoutVars>
      </dgm:prSet>
      <dgm:spPr/>
    </dgm:pt>
  </dgm:ptLst>
  <dgm:cxnLst>
    <dgm:cxn modelId="{C0585F04-43C5-488D-8495-4AE3958595C8}" type="presOf" srcId="{143E2A67-47ED-435C-AE25-9CE8FF6A0A09}" destId="{F59E5FE8-3D52-4AC6-9DF2-DCD43CBEF0B8}" srcOrd="1" destOrd="0" presId="urn:microsoft.com/office/officeart/2005/8/layout/pyramid1"/>
    <dgm:cxn modelId="{D1A4443F-D960-446F-AF3B-4E2DF0F09DF8}" type="presOf" srcId="{3F2F0DF2-7837-4FF7-9618-4DE3230742C5}" destId="{C4B8A0D5-B0A9-4CE6-86F1-167B4D1DFE2B}" srcOrd="1" destOrd="0" presId="urn:microsoft.com/office/officeart/2005/8/layout/pyramid1"/>
    <dgm:cxn modelId="{EF6C1D52-2546-42FF-81CA-7290ECC78020}" srcId="{AECE4A2E-9F10-400C-AA52-6C585B137E47}" destId="{143E2A67-47ED-435C-AE25-9CE8FF6A0A09}" srcOrd="0" destOrd="0" parTransId="{280C2992-DC07-4F95-876F-808D2BD50579}" sibTransId="{3A8C209E-21CA-489B-B2F9-DABC95D0DB56}"/>
    <dgm:cxn modelId="{B9E14058-EFC4-4BB4-910A-DDCAD480AC4B}" type="presOf" srcId="{D0C30CD0-F89B-464C-BA51-591EC7C52AAF}" destId="{2DF9F83E-F013-4257-9E18-DD42EBADC8A4}" srcOrd="0" destOrd="0" presId="urn:microsoft.com/office/officeart/2005/8/layout/pyramid1"/>
    <dgm:cxn modelId="{79E18FA4-CAEE-4C08-8F11-8E685292D29D}" type="presOf" srcId="{143E2A67-47ED-435C-AE25-9CE8FF6A0A09}" destId="{B6B779D9-FA68-4346-A638-59481E881547}" srcOrd="0" destOrd="0" presId="urn:microsoft.com/office/officeart/2005/8/layout/pyramid1"/>
    <dgm:cxn modelId="{70DFA3B6-C0AE-4F15-8168-98B236986301}" type="presOf" srcId="{3F2F0DF2-7837-4FF7-9618-4DE3230742C5}" destId="{BC4A9E27-ACA4-4446-996B-AF659EF11A10}" srcOrd="0" destOrd="0" presId="urn:microsoft.com/office/officeart/2005/8/layout/pyramid1"/>
    <dgm:cxn modelId="{4D5AC5B6-DF7F-45D4-A920-EB8A1CA527DA}" type="presOf" srcId="{D0C30CD0-F89B-464C-BA51-591EC7C52AAF}" destId="{2C610954-54B1-4AEB-BF65-23743EE878AA}" srcOrd="1" destOrd="0" presId="urn:microsoft.com/office/officeart/2005/8/layout/pyramid1"/>
    <dgm:cxn modelId="{4124F9BD-E02A-4E3F-9D77-C68DB13F8243}" srcId="{AECE4A2E-9F10-400C-AA52-6C585B137E47}" destId="{3F2F0DF2-7837-4FF7-9618-4DE3230742C5}" srcOrd="2" destOrd="0" parTransId="{8BCFE8F5-EC5C-4B07-BC6F-8E6B6057E12B}" sibTransId="{B4DFAEED-46FE-446D-BAC9-D9952089B869}"/>
    <dgm:cxn modelId="{39A3C7CC-BCE5-48CB-9E47-B1F2FA165F4F}" srcId="{AECE4A2E-9F10-400C-AA52-6C585B137E47}" destId="{D0C30CD0-F89B-464C-BA51-591EC7C52AAF}" srcOrd="1" destOrd="0" parTransId="{912D5EC3-A8C4-4662-BA6F-3B88F5A576D1}" sibTransId="{094D2CC2-374F-4B8F-8EFB-0B70774ED575}"/>
    <dgm:cxn modelId="{149EA1D5-4B22-4A7A-B4F6-C58BE25D256C}" type="presOf" srcId="{AECE4A2E-9F10-400C-AA52-6C585B137E47}" destId="{FFB64CB4-6AB2-48E8-BC91-ABE134E28967}" srcOrd="0" destOrd="0" presId="urn:microsoft.com/office/officeart/2005/8/layout/pyramid1"/>
    <dgm:cxn modelId="{CBE24A53-BBFF-4A59-A1D1-55D6BE873B84}" type="presParOf" srcId="{FFB64CB4-6AB2-48E8-BC91-ABE134E28967}" destId="{0A5EC27A-572C-477D-8710-2B1F30C25943}" srcOrd="0" destOrd="0" presId="urn:microsoft.com/office/officeart/2005/8/layout/pyramid1"/>
    <dgm:cxn modelId="{175B0101-1CA9-45F6-9523-D4EE4A245487}" type="presParOf" srcId="{0A5EC27A-572C-477D-8710-2B1F30C25943}" destId="{B6B779D9-FA68-4346-A638-59481E881547}" srcOrd="0" destOrd="0" presId="urn:microsoft.com/office/officeart/2005/8/layout/pyramid1"/>
    <dgm:cxn modelId="{F1378503-C76D-4689-AD61-DC2FCCBDADEC}" type="presParOf" srcId="{0A5EC27A-572C-477D-8710-2B1F30C25943}" destId="{F59E5FE8-3D52-4AC6-9DF2-DCD43CBEF0B8}" srcOrd="1" destOrd="0" presId="urn:microsoft.com/office/officeart/2005/8/layout/pyramid1"/>
    <dgm:cxn modelId="{1870C54C-7D84-446F-8A9D-0D2613A48CF3}" type="presParOf" srcId="{FFB64CB4-6AB2-48E8-BC91-ABE134E28967}" destId="{78D3B92E-B8F3-43D8-AB6A-5503633E09C3}" srcOrd="1" destOrd="0" presId="urn:microsoft.com/office/officeart/2005/8/layout/pyramid1"/>
    <dgm:cxn modelId="{FC1EE52E-FCC9-46C2-88E4-885D0BA4BB21}" type="presParOf" srcId="{78D3B92E-B8F3-43D8-AB6A-5503633E09C3}" destId="{2DF9F83E-F013-4257-9E18-DD42EBADC8A4}" srcOrd="0" destOrd="0" presId="urn:microsoft.com/office/officeart/2005/8/layout/pyramid1"/>
    <dgm:cxn modelId="{C2C92EE1-2B26-4BC6-990F-2DBE3F048E87}" type="presParOf" srcId="{78D3B92E-B8F3-43D8-AB6A-5503633E09C3}" destId="{2C610954-54B1-4AEB-BF65-23743EE878AA}" srcOrd="1" destOrd="0" presId="urn:microsoft.com/office/officeart/2005/8/layout/pyramid1"/>
    <dgm:cxn modelId="{46BC25FC-D6E9-4ADE-BA8E-4DB9897D560A}" type="presParOf" srcId="{FFB64CB4-6AB2-48E8-BC91-ABE134E28967}" destId="{994864C0-48A5-45F2-91CA-7EB9784048A7}" srcOrd="2" destOrd="0" presId="urn:microsoft.com/office/officeart/2005/8/layout/pyramid1"/>
    <dgm:cxn modelId="{A6728287-C9D9-4435-85A7-31E030AED1E3}" type="presParOf" srcId="{994864C0-48A5-45F2-91CA-7EB9784048A7}" destId="{BC4A9E27-ACA4-4446-996B-AF659EF11A10}" srcOrd="0" destOrd="0" presId="urn:microsoft.com/office/officeart/2005/8/layout/pyramid1"/>
    <dgm:cxn modelId="{907C6FC4-CE94-4CF0-993B-2FA55C6FCF9D}" type="presParOf" srcId="{994864C0-48A5-45F2-91CA-7EB9784048A7}" destId="{C4B8A0D5-B0A9-4CE6-86F1-167B4D1DFE2B}"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779D9-FA68-4346-A638-59481E881547}">
      <dsp:nvSpPr>
        <dsp:cNvPr id="0" name=""/>
        <dsp:cNvSpPr/>
      </dsp:nvSpPr>
      <dsp:spPr>
        <a:xfrm>
          <a:off x="1922275" y="0"/>
          <a:ext cx="1922275" cy="1354666"/>
        </a:xfrm>
        <a:prstGeom prst="trapezoid">
          <a:avLst>
            <a:gd name="adj" fmla="val 70950"/>
          </a:avLst>
        </a:prstGeom>
        <a:gradFill rotWithShape="0">
          <a:gsLst>
            <a:gs pos="0">
              <a:schemeClr val="accent1">
                <a:alpha val="90000"/>
                <a:hueOff val="0"/>
                <a:satOff val="0"/>
                <a:lumOff val="0"/>
                <a:alphaOff val="0"/>
                <a:satMod val="103000"/>
                <a:lumMod val="102000"/>
                <a:tint val="94000"/>
              </a:schemeClr>
            </a:gs>
            <a:gs pos="50000">
              <a:schemeClr val="accent1">
                <a:alpha val="90000"/>
                <a:hueOff val="0"/>
                <a:satOff val="0"/>
                <a:lumOff val="0"/>
                <a:alphaOff val="0"/>
                <a:satMod val="110000"/>
                <a:lumMod val="100000"/>
                <a:shade val="100000"/>
              </a:schemeClr>
            </a:gs>
            <a:gs pos="100000">
              <a:schemeClr val="accent1">
                <a:alpha val="9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br>
            <a:rPr lang="en-US" sz="40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r>
            <a:rPr lang="en-US" sz="4000" b="1" kern="1200" dirty="0">
              <a:solidFill>
                <a:schemeClr val="bg1"/>
              </a:solidFill>
              <a:effectLst>
                <a:outerShdw blurRad="38100" dist="38100" dir="2700000" algn="tl">
                  <a:srgbClr val="000000">
                    <a:alpha val="43137"/>
                  </a:srgbClr>
                </a:outerShdw>
              </a:effectLst>
            </a:rPr>
            <a:t>Stocks</a:t>
          </a:r>
        </a:p>
      </dsp:txBody>
      <dsp:txXfrm>
        <a:off x="1922275" y="0"/>
        <a:ext cx="1922275" cy="1354666"/>
      </dsp:txXfrm>
    </dsp:sp>
    <dsp:sp modelId="{2DF9F83E-F013-4257-9E18-DD42EBADC8A4}">
      <dsp:nvSpPr>
        <dsp:cNvPr id="0" name=""/>
        <dsp:cNvSpPr/>
      </dsp:nvSpPr>
      <dsp:spPr>
        <a:xfrm>
          <a:off x="961137" y="1354666"/>
          <a:ext cx="3844551" cy="1354666"/>
        </a:xfrm>
        <a:prstGeom prst="trapezoid">
          <a:avLst>
            <a:gd name="adj" fmla="val 70950"/>
          </a:avLst>
        </a:prstGeom>
        <a:gradFill rotWithShape="0">
          <a:gsLst>
            <a:gs pos="0">
              <a:schemeClr val="accent1">
                <a:alpha val="90000"/>
                <a:hueOff val="0"/>
                <a:satOff val="0"/>
                <a:lumOff val="0"/>
                <a:alphaOff val="-20000"/>
                <a:satMod val="103000"/>
                <a:lumMod val="102000"/>
                <a:tint val="94000"/>
              </a:schemeClr>
            </a:gs>
            <a:gs pos="50000">
              <a:schemeClr val="accent1">
                <a:alpha val="90000"/>
                <a:hueOff val="0"/>
                <a:satOff val="0"/>
                <a:lumOff val="0"/>
                <a:alphaOff val="-20000"/>
                <a:satMod val="110000"/>
                <a:lumMod val="100000"/>
                <a:shade val="100000"/>
              </a:schemeClr>
            </a:gs>
            <a:gs pos="100000">
              <a:schemeClr val="accent1">
                <a:alpha val="90000"/>
                <a:hueOff val="0"/>
                <a:satOff val="0"/>
                <a:lumOff val="0"/>
                <a:alphaOff val="-2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88900">
            <a:lnSpc>
              <a:spcPct val="90000"/>
            </a:lnSpc>
            <a:spcBef>
              <a:spcPct val="0"/>
            </a:spcBef>
            <a:spcAft>
              <a:spcPct val="35000"/>
            </a:spcAft>
            <a:buNone/>
          </a:pP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r>
            <a:rPr lang="en-US" sz="6500" b="1" kern="1200" dirty="0">
              <a:solidFill>
                <a:schemeClr val="bg1"/>
              </a:solidFill>
              <a:effectLst>
                <a:outerShdw blurRad="38100" dist="38100" dir="2700000" algn="tl">
                  <a:srgbClr val="000000">
                    <a:alpha val="43137"/>
                  </a:srgbClr>
                </a:outerShdw>
              </a:effectLst>
            </a:rPr>
            <a:t>Bonds</a:t>
          </a:r>
        </a:p>
      </dsp:txBody>
      <dsp:txXfrm>
        <a:off x="1633934" y="1354666"/>
        <a:ext cx="2498958" cy="1354666"/>
      </dsp:txXfrm>
    </dsp:sp>
    <dsp:sp modelId="{BC4A9E27-ACA4-4446-996B-AF659EF11A10}">
      <dsp:nvSpPr>
        <dsp:cNvPr id="0" name=""/>
        <dsp:cNvSpPr/>
      </dsp:nvSpPr>
      <dsp:spPr>
        <a:xfrm>
          <a:off x="0" y="2709333"/>
          <a:ext cx="5766827" cy="1354666"/>
        </a:xfrm>
        <a:prstGeom prst="trapezoid">
          <a:avLst>
            <a:gd name="adj" fmla="val 70950"/>
          </a:avLst>
        </a:prstGeom>
        <a:gradFill rotWithShape="0">
          <a:gsLst>
            <a:gs pos="0">
              <a:schemeClr val="accent1">
                <a:alpha val="90000"/>
                <a:hueOff val="0"/>
                <a:satOff val="0"/>
                <a:lumOff val="0"/>
                <a:alphaOff val="-40000"/>
                <a:satMod val="103000"/>
                <a:lumMod val="102000"/>
                <a:tint val="94000"/>
              </a:schemeClr>
            </a:gs>
            <a:gs pos="50000">
              <a:schemeClr val="accent1">
                <a:alpha val="90000"/>
                <a:hueOff val="0"/>
                <a:satOff val="0"/>
                <a:lumOff val="0"/>
                <a:alphaOff val="-40000"/>
                <a:satMod val="110000"/>
                <a:lumMod val="100000"/>
                <a:shade val="100000"/>
              </a:schemeClr>
            </a:gs>
            <a:gs pos="100000">
              <a:schemeClr val="accent1">
                <a:alpha val="90000"/>
                <a:hueOff val="0"/>
                <a:satOff val="0"/>
                <a:lumOff val="0"/>
                <a:alphaOff val="-4000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88900">
            <a:lnSpc>
              <a:spcPct val="90000"/>
            </a:lnSpc>
            <a:spcBef>
              <a:spcPct val="0"/>
            </a:spcBef>
            <a:spcAft>
              <a:spcPct val="35000"/>
            </a:spcAft>
            <a:buNone/>
          </a:pP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br>
            <a:rPr lang="en-US" sz="200" b="1" kern="1200" dirty="0">
              <a:solidFill>
                <a:schemeClr val="tx2">
                  <a:lumMod val="50000"/>
                </a:schemeClr>
              </a:solidFill>
            </a:rPr>
          </a:br>
          <a:endParaRPr lang="en-US" sz="200" b="1" kern="1200" dirty="0">
            <a:solidFill>
              <a:schemeClr val="tx2">
                <a:lumMod val="50000"/>
              </a:schemeClr>
            </a:solidFill>
          </a:endParaRPr>
        </a:p>
        <a:p>
          <a:pPr marL="0" lvl="0" indent="0" algn="ctr" defTabSz="88900">
            <a:lnSpc>
              <a:spcPct val="90000"/>
            </a:lnSpc>
            <a:spcBef>
              <a:spcPct val="0"/>
            </a:spcBef>
            <a:spcAft>
              <a:spcPct val="35000"/>
            </a:spcAft>
            <a:buNone/>
          </a:pPr>
          <a:r>
            <a:rPr lang="en-US" sz="6500" b="1" kern="1200" dirty="0">
              <a:solidFill>
                <a:schemeClr val="bg1"/>
              </a:solidFill>
              <a:effectLst>
                <a:outerShdw blurRad="38100" dist="38100" dir="2700000" algn="tl">
                  <a:srgbClr val="000000">
                    <a:alpha val="43137"/>
                  </a:srgbClr>
                </a:outerShdw>
              </a:effectLst>
            </a:rPr>
            <a:t>Cash</a:t>
          </a:r>
        </a:p>
      </dsp:txBody>
      <dsp:txXfrm>
        <a:off x="1009194" y="2709333"/>
        <a:ext cx="3748437" cy="135466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8475" cy="466725"/>
          </a:xfrm>
          <a:prstGeom prst="rect">
            <a:avLst/>
          </a:prstGeom>
        </p:spPr>
        <p:txBody>
          <a:bodyPr vert="horz" lIns="91413" tIns="45706" rIns="91413" bIns="45706" rtlCol="0"/>
          <a:lstStyle>
            <a:lvl1pPr algn="l">
              <a:defRPr sz="1200"/>
            </a:lvl1pPr>
          </a:lstStyle>
          <a:p>
            <a:endParaRPr lang="en-US" dirty="0"/>
          </a:p>
        </p:txBody>
      </p:sp>
      <p:sp>
        <p:nvSpPr>
          <p:cNvPr id="3" name="Date Placeholder 2"/>
          <p:cNvSpPr>
            <a:spLocks noGrp="1"/>
          </p:cNvSpPr>
          <p:nvPr>
            <p:ph type="dt" sz="quarter" idx="1"/>
          </p:nvPr>
        </p:nvSpPr>
        <p:spPr>
          <a:xfrm>
            <a:off x="3970340" y="2"/>
            <a:ext cx="3038475" cy="466725"/>
          </a:xfrm>
          <a:prstGeom prst="rect">
            <a:avLst/>
          </a:prstGeom>
        </p:spPr>
        <p:txBody>
          <a:bodyPr vert="horz" lIns="91413" tIns="45706" rIns="91413" bIns="45706" rtlCol="0"/>
          <a:lstStyle>
            <a:lvl1pPr algn="r">
              <a:defRPr sz="1200"/>
            </a:lvl1pPr>
          </a:lstStyle>
          <a:p>
            <a:fld id="{0FC5BE47-6DC9-4CCD-9D4D-D41BDF97CF89}" type="datetimeFigureOut">
              <a:rPr lang="en-US" smtClean="0"/>
              <a:pPr/>
              <a:t>3/11/2020</a:t>
            </a:fld>
            <a:endParaRPr lang="en-US" dirty="0"/>
          </a:p>
        </p:txBody>
      </p:sp>
      <p:sp>
        <p:nvSpPr>
          <p:cNvPr id="4" name="Footer Placeholder 3"/>
          <p:cNvSpPr>
            <a:spLocks noGrp="1"/>
          </p:cNvSpPr>
          <p:nvPr>
            <p:ph type="ftr" sz="quarter" idx="2"/>
          </p:nvPr>
        </p:nvSpPr>
        <p:spPr>
          <a:xfrm>
            <a:off x="2" y="8829677"/>
            <a:ext cx="3038475" cy="466725"/>
          </a:xfrm>
          <a:prstGeom prst="rect">
            <a:avLst/>
          </a:prstGeom>
        </p:spPr>
        <p:txBody>
          <a:bodyPr vert="horz" lIns="91413" tIns="45706" rIns="91413" bIns="457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0" y="8829677"/>
            <a:ext cx="3038475" cy="466725"/>
          </a:xfrm>
          <a:prstGeom prst="rect">
            <a:avLst/>
          </a:prstGeom>
        </p:spPr>
        <p:txBody>
          <a:bodyPr vert="horz" lIns="91413" tIns="45706" rIns="91413" bIns="45706" rtlCol="0" anchor="b"/>
          <a:lstStyle>
            <a:lvl1pPr algn="r">
              <a:defRPr sz="1200"/>
            </a:lvl1pPr>
          </a:lstStyle>
          <a:p>
            <a:fld id="{5490FCD0-9BD9-4C8A-A875-305C45D311BD}" type="slidenum">
              <a:rPr lang="en-US" smtClean="0"/>
              <a:pPr/>
              <a:t>‹#›</a:t>
            </a:fld>
            <a:endParaRPr lang="en-US" dirty="0"/>
          </a:p>
        </p:txBody>
      </p:sp>
    </p:spTree>
    <p:extLst>
      <p:ext uri="{BB962C8B-B14F-4D97-AF65-F5344CB8AC3E}">
        <p14:creationId xmlns:p14="http://schemas.microsoft.com/office/powerpoint/2010/main" val="35771594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50" tIns="46576" rIns="93150" bIns="46576"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50" tIns="46576" rIns="93150" bIns="46576" rtlCol="0"/>
          <a:lstStyle>
            <a:lvl1pPr algn="r">
              <a:defRPr sz="1200"/>
            </a:lvl1pPr>
          </a:lstStyle>
          <a:p>
            <a:fld id="{3E11369D-E699-4FD7-B3DD-6EE37137FD03}" type="datetimeFigureOut">
              <a:rPr lang="en-US" smtClean="0"/>
              <a:pPr/>
              <a:t>3/11/2020</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50" tIns="46576" rIns="93150" bIns="46576"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50" tIns="46576" rIns="93150" bIns="4657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50" tIns="46576" rIns="93150"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50" tIns="46576" rIns="93150" bIns="46576" rtlCol="0" anchor="b"/>
          <a:lstStyle>
            <a:lvl1pPr algn="r">
              <a:defRPr sz="1200"/>
            </a:lvl1pPr>
          </a:lstStyle>
          <a:p>
            <a:fld id="{9D2DE1BA-B776-4E85-BDA6-0481E5B438F0}" type="slidenum">
              <a:rPr lang="en-US" smtClean="0"/>
              <a:pPr/>
              <a:t>‹#›</a:t>
            </a:fld>
            <a:endParaRPr lang="en-US" dirty="0"/>
          </a:p>
        </p:txBody>
      </p:sp>
    </p:spTree>
    <p:extLst>
      <p:ext uri="{BB962C8B-B14F-4D97-AF65-F5344CB8AC3E}">
        <p14:creationId xmlns:p14="http://schemas.microsoft.com/office/powerpoint/2010/main" val="107529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markets.businessinsider.com/news/stocks/prediction-consensus-what-the-experts-see-coming-in-2020-1028792192"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eekingalpha.com/article/4310001-investing-all-time-highs-in-equity-marke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tatista.com/chart/17687/global-gdp-growth-by-reg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0" dirty="0"/>
              <a:t>Welcome to our 2020 Outlook workshop.</a:t>
            </a:r>
          </a:p>
          <a:p>
            <a:endParaRPr lang="en-US" dirty="0"/>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1</a:t>
            </a:fld>
            <a:endParaRPr lang="en-US" dirty="0"/>
          </a:p>
        </p:txBody>
      </p:sp>
    </p:spTree>
    <p:extLst>
      <p:ext uri="{BB962C8B-B14F-4D97-AF65-F5344CB8AC3E}">
        <p14:creationId xmlns:p14="http://schemas.microsoft.com/office/powerpoint/2010/main" val="356573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r>
              <a:rPr lang="en-US" sz="1200" kern="1200" dirty="0">
                <a:solidFill>
                  <a:schemeClr val="tx1"/>
                </a:solidFill>
                <a:latin typeface="+mn-lt"/>
                <a:ea typeface="+mn-ea"/>
                <a:cs typeface="+mn-cs"/>
              </a:rPr>
              <a:t>Interest rates are another key area for investors</a:t>
            </a:r>
            <a:r>
              <a:rPr lang="en-US" dirty="0"/>
              <a:t> to watch in 2020.</a:t>
            </a:r>
            <a:endParaRPr lang="en-US" sz="1200" kern="1200" dirty="0">
              <a:solidFill>
                <a:schemeClr val="tx1"/>
              </a:solidFill>
              <a:latin typeface="+mn-lt"/>
              <a:ea typeface="+mn-ea"/>
              <a:cs typeface="+mn-cs"/>
            </a:endParaRPr>
          </a:p>
          <a:p>
            <a:pPr defTabSz="881390"/>
            <a:endParaRPr lang="en-US" sz="1200" kern="1200" dirty="0">
              <a:solidFill>
                <a:schemeClr val="tx1"/>
              </a:solidFill>
              <a:latin typeface="+mn-lt"/>
              <a:ea typeface="+mn-ea"/>
              <a:cs typeface="+mn-cs"/>
            </a:endParaRPr>
          </a:p>
          <a:p>
            <a:pPr defTabSz="881390"/>
            <a:r>
              <a:rPr lang="en-US" sz="1200" kern="1200" dirty="0">
                <a:solidFill>
                  <a:schemeClr val="tx1"/>
                </a:solidFill>
                <a:latin typeface="+mn-lt"/>
                <a:ea typeface="+mn-ea"/>
                <a:cs typeface="+mn-cs"/>
              </a:rPr>
              <a:t>After reducing the Federal Funds rates three times in 2019, Federal Reserve Chairman Jerome Powell stated that Fed officials are willing to  “be accommodative” with rates in 2020.</a:t>
            </a:r>
            <a:endParaRPr lang="en-US" i="1"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10</a:t>
            </a:fld>
            <a:endParaRPr lang="en-US" dirty="0"/>
          </a:p>
        </p:txBody>
      </p:sp>
    </p:spTree>
    <p:extLst>
      <p:ext uri="{BB962C8B-B14F-4D97-AF65-F5344CB8AC3E}">
        <p14:creationId xmlns:p14="http://schemas.microsoft.com/office/powerpoint/2010/main" val="209295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r>
              <a:rPr lang="en-US" dirty="0"/>
              <a:t>As this 30-year chart of Federal Funds rates shows, at slightly over 1%, short term rates are higher than the period of near 0%, but they are still low by historical standards.</a:t>
            </a:r>
          </a:p>
          <a:p>
            <a:endParaRPr lang="en-US" i="1" dirty="0"/>
          </a:p>
          <a:p>
            <a:r>
              <a:rPr lang="en-US" i="1" dirty="0"/>
              <a:t>Source: macrotrends.net</a:t>
            </a:r>
          </a:p>
        </p:txBody>
      </p:sp>
      <p:sp>
        <p:nvSpPr>
          <p:cNvPr id="4" name="Slide Number Placeholder 3"/>
          <p:cNvSpPr>
            <a:spLocks noGrp="1"/>
          </p:cNvSpPr>
          <p:nvPr>
            <p:ph type="sldNum" sz="quarter" idx="5"/>
          </p:nvPr>
        </p:nvSpPr>
        <p:spPr/>
        <p:txBody>
          <a:bodyPr/>
          <a:lstStyle/>
          <a:p>
            <a:fld id="{9D2DE1BA-B776-4E85-BDA6-0481E5B438F0}" type="slidenum">
              <a:rPr lang="en-US" smtClean="0"/>
              <a:pPr/>
              <a:t>11</a:t>
            </a:fld>
            <a:endParaRPr lang="en-US" dirty="0"/>
          </a:p>
        </p:txBody>
      </p:sp>
    </p:spTree>
    <p:extLst>
      <p:ext uri="{BB962C8B-B14F-4D97-AF65-F5344CB8AC3E}">
        <p14:creationId xmlns:p14="http://schemas.microsoft.com/office/powerpoint/2010/main" val="1722487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While we will not get political, everyone does know that 2020 is a Presidential election year.  </a:t>
            </a:r>
          </a:p>
          <a:p>
            <a:pPr defTabSz="931500">
              <a:defRPr/>
            </a:pPr>
            <a:endParaRPr lang="en-US" sz="1200" b="0" i="0" kern="1200" dirty="0">
              <a:solidFill>
                <a:schemeClr val="tx1"/>
              </a:solidFill>
              <a:effectLst/>
              <a:latin typeface="+mn-lt"/>
              <a:ea typeface="+mn-ea"/>
              <a:cs typeface="+mn-cs"/>
            </a:endParaRPr>
          </a:p>
          <a:p>
            <a:pPr defTabSz="931500">
              <a:defRPr/>
            </a:pPr>
            <a:r>
              <a:rPr lang="en-US" sz="1200" b="0" i="0" kern="1200" dirty="0">
                <a:solidFill>
                  <a:schemeClr val="tx1"/>
                </a:solidFill>
                <a:effectLst/>
                <a:latin typeface="+mn-lt"/>
                <a:ea typeface="+mn-ea"/>
                <a:cs typeface="+mn-cs"/>
              </a:rPr>
              <a:t>Equity markets do not like uncertainty or disruption and the current political environment can sometimes be a little disruptive.</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12</a:t>
            </a:fld>
            <a:endParaRPr lang="en-US" dirty="0"/>
          </a:p>
        </p:txBody>
      </p:sp>
    </p:spTree>
    <p:extLst>
      <p:ext uri="{BB962C8B-B14F-4D97-AF65-F5344CB8AC3E}">
        <p14:creationId xmlns:p14="http://schemas.microsoft.com/office/powerpoint/2010/main" val="4289118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Again, equity markets dislike uncertainty and in many parts of the world today, there is geopolitical unrest.</a:t>
            </a:r>
          </a:p>
          <a:p>
            <a:pPr defTabSz="931500">
              <a:defRPr/>
            </a:pPr>
            <a:endParaRPr lang="en-US" dirty="0"/>
          </a:p>
          <a:p>
            <a:pPr defTabSz="931500">
              <a:defRPr/>
            </a:pPr>
            <a:r>
              <a:rPr lang="en-US" sz="1200" b="0" i="0" kern="1200" dirty="0">
                <a:solidFill>
                  <a:schemeClr val="tx1"/>
                </a:solidFill>
                <a:effectLst/>
                <a:latin typeface="+mn-lt"/>
                <a:ea typeface="+mn-ea"/>
                <a:cs typeface="+mn-cs"/>
              </a:rPr>
              <a:t>Situations like the conflict in the Middle East can escalate and cause turmoil.</a:t>
            </a:r>
          </a:p>
          <a:p>
            <a:pPr defTabSz="931500">
              <a:defRPr/>
            </a:pPr>
            <a:endParaRPr lang="en-US" sz="1200" b="0" i="0" kern="1200" dirty="0">
              <a:solidFill>
                <a:schemeClr val="tx1"/>
              </a:solidFill>
              <a:effectLst/>
              <a:latin typeface="+mn-lt"/>
              <a:ea typeface="+mn-ea"/>
              <a:cs typeface="+mn-cs"/>
            </a:endParaRPr>
          </a:p>
          <a:p>
            <a:pPr defTabSz="931500">
              <a:defRPr/>
            </a:pPr>
            <a:r>
              <a:rPr lang="en-US" sz="1200" b="0" i="0" kern="1200" dirty="0">
                <a:solidFill>
                  <a:schemeClr val="tx1"/>
                </a:solidFill>
                <a:effectLst/>
                <a:latin typeface="+mn-lt"/>
                <a:ea typeface="+mn-ea"/>
                <a:cs typeface="+mn-cs"/>
              </a:rPr>
              <a:t>This could also lead to disruptive equity markets.</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13</a:t>
            </a:fld>
            <a:endParaRPr lang="en-US" dirty="0"/>
          </a:p>
        </p:txBody>
      </p:sp>
    </p:spTree>
    <p:extLst>
      <p:ext uri="{BB962C8B-B14F-4D97-AF65-F5344CB8AC3E}">
        <p14:creationId xmlns:p14="http://schemas.microsoft.com/office/powerpoint/2010/main" val="2215871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 changes are a part of investing. </a:t>
            </a:r>
          </a:p>
          <a:p>
            <a:endParaRPr lang="en-US" dirty="0"/>
          </a:p>
          <a:p>
            <a:r>
              <a:rPr lang="en-US" dirty="0"/>
              <a:t>Those who want complete safety are looking at very low returns. </a:t>
            </a:r>
          </a:p>
          <a:p>
            <a:endParaRPr lang="en-US" dirty="0"/>
          </a:p>
          <a:p>
            <a:r>
              <a:rPr lang="en-US" dirty="0"/>
              <a:t>As of the beginning of March, the average CD rate and bank money market had</a:t>
            </a:r>
            <a:r>
              <a:rPr lang="en-US" baseline="0" dirty="0"/>
              <a:t> yields of 1% and lower. </a:t>
            </a:r>
          </a:p>
          <a:p>
            <a:endParaRPr lang="en-US" baseline="0" dirty="0"/>
          </a:p>
          <a:p>
            <a:r>
              <a:rPr lang="en-US" dirty="0"/>
              <a:t>Do you need more than a 1% return on investment to achieve your financial goals? </a:t>
            </a:r>
          </a:p>
          <a:p>
            <a:endParaRPr lang="en-US" dirty="0"/>
          </a:p>
          <a:p>
            <a:r>
              <a:rPr lang="en-US" dirty="0"/>
              <a:t>For many investors, the answer is YES!</a:t>
            </a:r>
          </a:p>
        </p:txBody>
      </p:sp>
      <p:sp>
        <p:nvSpPr>
          <p:cNvPr id="4" name="Slide Number Placeholder 3"/>
          <p:cNvSpPr>
            <a:spLocks noGrp="1"/>
          </p:cNvSpPr>
          <p:nvPr>
            <p:ph type="sldNum" sz="quarter" idx="5"/>
          </p:nvPr>
        </p:nvSpPr>
        <p:spPr/>
        <p:txBody>
          <a:bodyPr/>
          <a:lstStyle/>
          <a:p>
            <a:fld id="{9D2DE1BA-B776-4E85-BDA6-0481E5B438F0}" type="slidenum">
              <a:rPr lang="en-US" smtClean="0"/>
              <a:pPr/>
              <a:t>14</a:t>
            </a:fld>
            <a:endParaRPr lang="en-US" dirty="0"/>
          </a:p>
        </p:txBody>
      </p:sp>
    </p:spTree>
    <p:extLst>
      <p:ext uri="{BB962C8B-B14F-4D97-AF65-F5344CB8AC3E}">
        <p14:creationId xmlns:p14="http://schemas.microsoft.com/office/powerpoint/2010/main" val="2618110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on December 20</a:t>
            </a:r>
            <a:r>
              <a:rPr lang="en-US" baseline="30000" dirty="0"/>
              <a:t>th</a:t>
            </a:r>
            <a:r>
              <a:rPr lang="en-US" dirty="0"/>
              <a:t> 2019, a major piece of legislation known as the SECURE ACT was signed into law.</a:t>
            </a:r>
          </a:p>
          <a:p>
            <a:endParaRPr lang="en-US" dirty="0"/>
          </a:p>
          <a:p>
            <a:r>
              <a:rPr lang="en-US" dirty="0"/>
              <a:t>This new act brings massive changes for those of us with retirement savings.</a:t>
            </a:r>
          </a:p>
        </p:txBody>
      </p:sp>
      <p:sp>
        <p:nvSpPr>
          <p:cNvPr id="4" name="Slide Number Placeholder 3"/>
          <p:cNvSpPr>
            <a:spLocks noGrp="1"/>
          </p:cNvSpPr>
          <p:nvPr>
            <p:ph type="sldNum" sz="quarter" idx="5"/>
          </p:nvPr>
        </p:nvSpPr>
        <p:spPr/>
        <p:txBody>
          <a:bodyPr/>
          <a:lstStyle/>
          <a:p>
            <a:fld id="{9D2DE1BA-B776-4E85-BDA6-0481E5B438F0}" type="slidenum">
              <a:rPr lang="en-US" smtClean="0"/>
              <a:pPr/>
              <a:t>15</a:t>
            </a:fld>
            <a:endParaRPr lang="en-US" dirty="0"/>
          </a:p>
        </p:txBody>
      </p:sp>
    </p:spTree>
    <p:extLst>
      <p:ext uri="{BB962C8B-B14F-4D97-AF65-F5344CB8AC3E}">
        <p14:creationId xmlns:p14="http://schemas.microsoft.com/office/powerpoint/2010/main" val="529020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the most successful investors think and act for the long-term. </a:t>
            </a:r>
          </a:p>
          <a:p>
            <a:endParaRPr lang="en-US" dirty="0"/>
          </a:p>
          <a:p>
            <a:r>
              <a:rPr lang="en-US" dirty="0"/>
              <a:t>It’s near impossible to predict exact market movements, however, you can prepare.</a:t>
            </a:r>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16</a:t>
            </a:fld>
            <a:endParaRPr lang="en-US" dirty="0"/>
          </a:p>
        </p:txBody>
      </p:sp>
    </p:spTree>
    <p:extLst>
      <p:ext uri="{BB962C8B-B14F-4D97-AF65-F5344CB8AC3E}">
        <p14:creationId xmlns:p14="http://schemas.microsoft.com/office/powerpoint/2010/main" val="3055751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dirty="0">
                <a:cs typeface="Arial" pitchFamily="34" charset="0"/>
              </a:rPr>
              <a:t>So how should an investor approach 2020?</a:t>
            </a:r>
          </a:p>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17</a:t>
            </a:fld>
            <a:endParaRPr lang="en-US" dirty="0"/>
          </a:p>
        </p:txBody>
      </p:sp>
    </p:spTree>
    <p:extLst>
      <p:ext uri="{BB962C8B-B14F-4D97-AF65-F5344CB8AC3E}">
        <p14:creationId xmlns:p14="http://schemas.microsoft.com/office/powerpoint/2010/main" val="3173631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Bef>
                <a:spcPct val="0"/>
              </a:spcBef>
              <a:buNone/>
            </a:pPr>
            <a:r>
              <a:rPr lang="en-US" sz="1200" b="0" kern="1200" spc="-60" dirty="0">
                <a:solidFill>
                  <a:srgbClr val="008080"/>
                </a:solidFill>
                <a:latin typeface="Calibri" panose="020F0502020204030204" pitchFamily="34" charset="0"/>
                <a:ea typeface="+mn-ea"/>
                <a:cs typeface="Calibri" panose="020F0502020204030204" pitchFamily="34" charset="0"/>
              </a:rPr>
              <a:t>As this chart for 2020 shows, equity markets advanced early in the year and made new highs in mid-February and then they rapidly declined after February 19</a:t>
            </a:r>
            <a:r>
              <a:rPr lang="en-US" sz="1200" b="0" kern="1200" spc="-60" baseline="30000" dirty="0">
                <a:solidFill>
                  <a:srgbClr val="008080"/>
                </a:solidFill>
                <a:latin typeface="Calibri" panose="020F0502020204030204" pitchFamily="34" charset="0"/>
                <a:ea typeface="+mn-ea"/>
                <a:cs typeface="Calibri" panose="020F0502020204030204" pitchFamily="34" charset="0"/>
              </a:rPr>
              <a:t>th</a:t>
            </a:r>
            <a:r>
              <a:rPr lang="en-US" sz="1200" b="0" kern="1200" spc="-60" dirty="0">
                <a:solidFill>
                  <a:srgbClr val="008080"/>
                </a:solidFill>
                <a:latin typeface="Calibri" panose="020F0502020204030204" pitchFamily="34" charset="0"/>
                <a:ea typeface="+mn-ea"/>
                <a:cs typeface="Calibri" panose="020F0502020204030204" pitchFamily="34" charset="0"/>
              </a:rPr>
              <a:t>. </a:t>
            </a:r>
          </a:p>
        </p:txBody>
      </p:sp>
      <p:sp>
        <p:nvSpPr>
          <p:cNvPr id="4" name="Slide Number Placeholder 3"/>
          <p:cNvSpPr>
            <a:spLocks noGrp="1"/>
          </p:cNvSpPr>
          <p:nvPr>
            <p:ph type="sldNum" sz="quarter" idx="10"/>
          </p:nvPr>
        </p:nvSpPr>
        <p:spPr/>
        <p:txBody>
          <a:bodyPr/>
          <a:lstStyle/>
          <a:p>
            <a:fld id="{9D2DE1BA-B776-4E85-BDA6-0481E5B438F0}" type="slidenum">
              <a:rPr lang="en-US" smtClean="0"/>
              <a:pPr/>
              <a:t>18</a:t>
            </a:fld>
            <a:endParaRPr lang="en-US" dirty="0"/>
          </a:p>
        </p:txBody>
      </p:sp>
    </p:spTree>
    <p:extLst>
      <p:ext uri="{BB962C8B-B14F-4D97-AF65-F5344CB8AC3E}">
        <p14:creationId xmlns:p14="http://schemas.microsoft.com/office/powerpoint/2010/main" val="1483237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b="0" spc="-60" dirty="0">
                <a:solidFill>
                  <a:srgbClr val="008080"/>
                </a:solidFill>
                <a:latin typeface="Calibri" panose="020F0502020204030204" pitchFamily="34" charset="0"/>
                <a:cs typeface="Calibri" panose="020F0502020204030204" pitchFamily="34" charset="0"/>
              </a:rPr>
              <a:t>Many analysts are pointing to the Coronavirus outbreak as the source of the equity market declines.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b="0" spc="-60" dirty="0">
              <a:solidFill>
                <a:srgbClr val="00808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0" spc="-60" dirty="0">
                <a:solidFill>
                  <a:srgbClr val="008080"/>
                </a:solidFill>
                <a:latin typeface="Calibri" panose="020F0502020204030204" pitchFamily="34" charset="0"/>
                <a:cs typeface="Calibri" panose="020F0502020204030204" pitchFamily="34" charset="0"/>
              </a:rPr>
              <a:t>The Coronavirus is disrupting business and can affect  some companies earnings.  This is causing fears in equity markets. </a:t>
            </a:r>
          </a:p>
          <a:p>
            <a:pPr marL="0" indent="0" algn="l">
              <a:spcBef>
                <a:spcPct val="0"/>
              </a:spcBef>
              <a:buNone/>
            </a:pPr>
            <a:endParaRPr lang="en-US" sz="1200" b="0" kern="1200" spc="-60" dirty="0">
              <a:solidFill>
                <a:srgbClr val="008080"/>
              </a:solidFill>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fld id="{9D2DE1BA-B776-4E85-BDA6-0481E5B438F0}" type="slidenum">
              <a:rPr lang="en-US" smtClean="0"/>
              <a:pPr/>
              <a:t>19</a:t>
            </a:fld>
            <a:endParaRPr lang="en-US" dirty="0"/>
          </a:p>
        </p:txBody>
      </p:sp>
    </p:spTree>
    <p:extLst>
      <p:ext uri="{BB962C8B-B14F-4D97-AF65-F5344CB8AC3E}">
        <p14:creationId xmlns:p14="http://schemas.microsoft.com/office/powerpoint/2010/main" val="1166689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cs typeface="Arial" pitchFamily="34" charset="0"/>
              </a:rPr>
              <a:t>Today’s agenda is straightforward.</a:t>
            </a:r>
          </a:p>
          <a:p>
            <a:pPr eaLnBrk="1" hangingPunct="1"/>
            <a:endParaRPr lang="en-US" dirty="0">
              <a:cs typeface="Arial" pitchFamily="34" charset="0"/>
            </a:endParaRPr>
          </a:p>
          <a:p>
            <a:pPr eaLnBrk="1" hangingPunct="1"/>
            <a:r>
              <a:rPr lang="en-US" dirty="0">
                <a:cs typeface="Arial" pitchFamily="34" charset="0"/>
              </a:rPr>
              <a:t>First, we will share a review of equity markets.</a:t>
            </a:r>
          </a:p>
          <a:p>
            <a:pPr eaLnBrk="1" hangingPunct="1"/>
            <a:endParaRPr lang="en-US" dirty="0">
              <a:cs typeface="Arial" pitchFamily="34" charset="0"/>
            </a:endParaRPr>
          </a:p>
          <a:p>
            <a:pPr eaLnBrk="1" hangingPunct="1"/>
            <a:r>
              <a:rPr lang="en-US" dirty="0">
                <a:cs typeface="Arial" pitchFamily="34" charset="0"/>
              </a:rPr>
              <a:t>Then we will discuss some wide-ranging planning strategies you can consider. </a:t>
            </a:r>
          </a:p>
          <a:p>
            <a:pPr eaLnBrk="1" hangingPunct="1"/>
            <a:endParaRPr lang="en-US" dirty="0">
              <a:cs typeface="Arial" pitchFamily="34" charset="0"/>
            </a:endParaRPr>
          </a:p>
          <a:p>
            <a:pPr eaLnBrk="1" hangingPunct="1"/>
            <a:r>
              <a:rPr lang="en-US" dirty="0">
                <a:cs typeface="Arial" pitchFamily="34" charset="0"/>
              </a:rPr>
              <a:t>We will then conclude with a questions &amp; answer session.</a:t>
            </a:r>
            <a:endParaRPr lang="en-US" dirty="0"/>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2</a:t>
            </a:fld>
            <a:endParaRPr lang="en-US" dirty="0"/>
          </a:p>
        </p:txBody>
      </p:sp>
    </p:spTree>
    <p:extLst>
      <p:ext uri="{BB962C8B-B14F-4D97-AF65-F5344CB8AC3E}">
        <p14:creationId xmlns:p14="http://schemas.microsoft.com/office/powerpoint/2010/main" val="1201847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Equity markets have caused concerns lately and so it might be helpful to remind ourselves that while downturns are unpredictable, they are not unprecedented.  </a:t>
            </a:r>
          </a:p>
          <a:p>
            <a:endParaRPr lang="en-US" dirty="0"/>
          </a:p>
          <a:p>
            <a:r>
              <a:rPr lang="en-US" dirty="0"/>
              <a:t>A move downward of 10% is called a “correction”. </a:t>
            </a:r>
          </a:p>
          <a:p>
            <a:endParaRPr lang="en-US" dirty="0"/>
          </a:p>
          <a:p>
            <a:r>
              <a:rPr lang="en-US" dirty="0"/>
              <a:t>Since the March 2009 low of the S &amp; P 500 the market has had a great rise but if you look carefully you will find that the S&amp;P has experienced eight corrections over 10% during that time-period .</a:t>
            </a:r>
          </a:p>
        </p:txBody>
      </p:sp>
      <p:sp>
        <p:nvSpPr>
          <p:cNvPr id="4" name="Slide Number Placeholder 3"/>
          <p:cNvSpPr>
            <a:spLocks noGrp="1"/>
          </p:cNvSpPr>
          <p:nvPr>
            <p:ph type="sldNum" sz="quarter" idx="10"/>
          </p:nvPr>
        </p:nvSpPr>
        <p:spPr/>
        <p:txBody>
          <a:bodyPr/>
          <a:lstStyle/>
          <a:p>
            <a:fld id="{9D2DE1BA-B776-4E85-BDA6-0481E5B438F0}" type="slidenum">
              <a:rPr lang="en-US" smtClean="0"/>
              <a:pPr/>
              <a:t>20</a:t>
            </a:fld>
            <a:endParaRPr lang="en-US" dirty="0"/>
          </a:p>
        </p:txBody>
      </p:sp>
    </p:spTree>
    <p:extLst>
      <p:ext uri="{BB962C8B-B14F-4D97-AF65-F5344CB8AC3E}">
        <p14:creationId xmlns:p14="http://schemas.microsoft.com/office/powerpoint/2010/main" val="1085053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spc="-60" dirty="0">
                <a:solidFill>
                  <a:srgbClr val="008080"/>
                </a:solidFill>
                <a:latin typeface="Calibri" panose="020F0502020204030204" pitchFamily="34" charset="0"/>
                <a:ea typeface="+mn-ea"/>
                <a:cs typeface="Calibri" panose="020F0502020204030204" pitchFamily="34" charset="0"/>
              </a:rPr>
              <a:t>How has  the bond market  responded?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spc="-60" dirty="0">
                <a:solidFill>
                  <a:srgbClr val="008080"/>
                </a:solidFill>
                <a:latin typeface="Calibri" panose="020F0502020204030204" pitchFamily="34" charset="0"/>
                <a:ea typeface="+mn-ea"/>
                <a:cs typeface="Calibri" panose="020F0502020204030204" pitchFamily="34" charset="0"/>
              </a:rPr>
              <a:t>On March 3, the Fed reduced the Federal Funds Rate by 50 basis points to a range of 1 – 1.25% and the 10-year Treasury yield reached a record 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spc="-60" dirty="0">
                <a:solidFill>
                  <a:srgbClr val="008080"/>
                </a:solidFill>
                <a:latin typeface="Calibri" panose="020F0502020204030204" pitchFamily="34" charset="0"/>
                <a:ea typeface="+mn-ea"/>
                <a:cs typeface="Calibri" panose="020F0502020204030204" pitchFamily="34" charset="0"/>
              </a:rPr>
              <a:t>News of the Coronavirus spreading to U.S. communities pushed the 10-year yield down to under 1.1%.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i="1" dirty="0"/>
              <a:t>Source: Barron’s 2020</a:t>
            </a:r>
          </a:p>
        </p:txBody>
      </p:sp>
      <p:sp>
        <p:nvSpPr>
          <p:cNvPr id="4" name="Slide Number Placeholder 3"/>
          <p:cNvSpPr>
            <a:spLocks noGrp="1"/>
          </p:cNvSpPr>
          <p:nvPr>
            <p:ph type="sldNum" sz="quarter" idx="10"/>
          </p:nvPr>
        </p:nvSpPr>
        <p:spPr/>
        <p:txBody>
          <a:bodyPr/>
          <a:lstStyle/>
          <a:p>
            <a:fld id="{9D2DE1BA-B776-4E85-BDA6-0481E5B438F0}" type="slidenum">
              <a:rPr lang="en-US" smtClean="0"/>
              <a:pPr/>
              <a:t>21</a:t>
            </a:fld>
            <a:endParaRPr lang="en-US" dirty="0"/>
          </a:p>
        </p:txBody>
      </p:sp>
    </p:spTree>
    <p:extLst>
      <p:ext uri="{BB962C8B-B14F-4D97-AF65-F5344CB8AC3E}">
        <p14:creationId xmlns:p14="http://schemas.microsoft.com/office/powerpoint/2010/main" val="2007730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think the market will finish up or down in 2020?</a:t>
            </a:r>
          </a:p>
          <a:p>
            <a:endParaRPr lang="en-US" dirty="0"/>
          </a:p>
          <a:p>
            <a:r>
              <a:rPr lang="en-US" dirty="0"/>
              <a:t>The key can be not to speculate or try to predict – but rather plan!</a:t>
            </a:r>
          </a:p>
        </p:txBody>
      </p:sp>
      <p:sp>
        <p:nvSpPr>
          <p:cNvPr id="4" name="Slide Number Placeholder 3"/>
          <p:cNvSpPr>
            <a:spLocks noGrp="1"/>
          </p:cNvSpPr>
          <p:nvPr>
            <p:ph type="sldNum" sz="quarter" idx="10"/>
          </p:nvPr>
        </p:nvSpPr>
        <p:spPr/>
        <p:txBody>
          <a:bodyPr/>
          <a:lstStyle/>
          <a:p>
            <a:fld id="{9D2DE1BA-B776-4E85-BDA6-0481E5B438F0}" type="slidenum">
              <a:rPr lang="en-US" smtClean="0"/>
              <a:pPr/>
              <a:t>22</a:t>
            </a:fld>
            <a:endParaRPr lang="en-US" dirty="0"/>
          </a:p>
        </p:txBody>
      </p:sp>
    </p:spTree>
    <p:extLst>
      <p:ext uri="{BB962C8B-B14F-4D97-AF65-F5344CB8AC3E}">
        <p14:creationId xmlns:p14="http://schemas.microsoft.com/office/powerpoint/2010/main" val="3187902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Many of Wall Street's strategists made their stock market predictions for 2020, and they are primarily bullish, but they are only calling for modest gains. </a:t>
            </a:r>
          </a:p>
          <a:p>
            <a:pPr defTabSz="931500">
              <a:defRPr/>
            </a:pPr>
            <a:endParaRPr lang="en-US" sz="1200" b="0" i="0" kern="1200" dirty="0">
              <a:solidFill>
                <a:schemeClr val="tx1"/>
              </a:solidFill>
              <a:effectLst/>
              <a:latin typeface="+mn-lt"/>
              <a:ea typeface="+mn-ea"/>
              <a:cs typeface="+mn-cs"/>
            </a:endParaRPr>
          </a:p>
          <a:p>
            <a:pPr defTabSz="931500">
              <a:defRPr/>
            </a:pPr>
            <a:r>
              <a:rPr lang="en-US" sz="1200" b="0" i="0" kern="1200" dirty="0">
                <a:solidFill>
                  <a:schemeClr val="tx1"/>
                </a:solidFill>
                <a:effectLst/>
                <a:latin typeface="+mn-lt"/>
                <a:ea typeface="+mn-ea"/>
                <a:cs typeface="+mn-cs"/>
              </a:rPr>
              <a:t>As we said earlier, no one has a crystal ball and for 2019 analysts did not expect or predict the robust year we experienced.</a:t>
            </a:r>
          </a:p>
          <a:p>
            <a:pPr defTabSz="931500">
              <a:defRPr/>
            </a:pPr>
            <a:endParaRPr lang="en-US" sz="1200" b="0" i="0" kern="1200" dirty="0">
              <a:solidFill>
                <a:schemeClr val="tx1"/>
              </a:solidFill>
              <a:effectLst/>
              <a:latin typeface="+mn-lt"/>
              <a:ea typeface="+mn-ea"/>
              <a:cs typeface="+mn-cs"/>
            </a:endParaRPr>
          </a:p>
          <a:p>
            <a:pPr defTabSz="931500">
              <a:defRPr/>
            </a:pPr>
            <a:r>
              <a:rPr lang="en-US" sz="1200" b="0" i="0" kern="1200" dirty="0">
                <a:solidFill>
                  <a:schemeClr val="tx1"/>
                </a:solidFill>
                <a:effectLst/>
                <a:latin typeface="+mn-lt"/>
                <a:ea typeface="+mn-ea"/>
                <a:cs typeface="+mn-cs"/>
              </a:rPr>
              <a:t>Our goal is to continue to be watchful of equity markets at all times.</a:t>
            </a:r>
          </a:p>
          <a:p>
            <a:pPr defTabSz="931500">
              <a:defRPr/>
            </a:pPr>
            <a:endParaRPr lang="en-US" dirty="0"/>
          </a:p>
          <a:p>
            <a:pPr defTabSz="931500">
              <a:defRPr/>
            </a:pPr>
            <a:endParaRPr lang="en-US" sz="1200" b="0" i="0" kern="1200" dirty="0">
              <a:solidFill>
                <a:schemeClr val="tx1"/>
              </a:solidFill>
              <a:effectLst/>
              <a:latin typeface="+mn-lt"/>
              <a:ea typeface="+mn-ea"/>
              <a:cs typeface="+mn-cs"/>
            </a:endParaRPr>
          </a:p>
          <a:p>
            <a:pPr defTabSz="931500">
              <a:defRPr/>
            </a:pPr>
            <a:endParaRPr lang="en-US" sz="1200" b="0" i="0" kern="1200" dirty="0">
              <a:solidFill>
                <a:schemeClr val="tx1"/>
              </a:solidFill>
              <a:effectLst/>
              <a:latin typeface="+mn-lt"/>
              <a:ea typeface="+mn-ea"/>
              <a:cs typeface="+mn-cs"/>
            </a:endParaRPr>
          </a:p>
          <a:p>
            <a:pPr defTabSz="931500">
              <a:defRPr/>
            </a:pPr>
            <a:r>
              <a:rPr lang="en-US" dirty="0">
                <a:hlinkClick r:id="rId3">
                  <a:extLst>
                    <a:ext uri="{A12FA001-AC4F-418D-AE19-62706E023703}">
                      <ahyp:hlinkClr xmlns:ahyp="http://schemas.microsoft.com/office/drawing/2018/hyperlinkcolor" val="tx"/>
                    </a:ext>
                  </a:extLst>
                </a:hlinkClick>
              </a:rPr>
              <a:t>https://markets.businessinsider.com/news/stocks/prediction-consensus-what-the-experts-see-coming-in-2020-1028792192#</a:t>
            </a:r>
            <a:endParaRPr lang="en-US" dirty="0"/>
          </a:p>
          <a:p>
            <a:pPr defTabSz="931500">
              <a:defRPr/>
            </a:pPr>
            <a:endParaRPr lang="en-US" dirty="0"/>
          </a:p>
          <a:p>
            <a:pPr defTabSz="931500">
              <a:defRPr/>
            </a:pPr>
            <a:endParaRPr lang="en-US" dirty="0"/>
          </a:p>
          <a:p>
            <a:pPr defTabSz="931500">
              <a:defRPr/>
            </a:pP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23</a:t>
            </a:fld>
            <a:endParaRPr lang="en-US" dirty="0"/>
          </a:p>
        </p:txBody>
      </p:sp>
    </p:spTree>
    <p:extLst>
      <p:ext uri="{BB962C8B-B14F-4D97-AF65-F5344CB8AC3E}">
        <p14:creationId xmlns:p14="http://schemas.microsoft.com/office/powerpoint/2010/main" val="3886086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lgn="l" defTabSz="931500" rtl="0" eaLnBrk="1" latinLnBrk="0" hangingPunct="1">
              <a:spcBef>
                <a:spcPts val="600"/>
              </a:spcBef>
              <a:spcAft>
                <a:spcPts val="600"/>
              </a:spcAft>
              <a:buClr>
                <a:srgbClr val="008080"/>
              </a:buClr>
              <a:buFont typeface="Wingdings" panose="05000000000000000000" pitchFamily="2" charset="2"/>
              <a:buNone/>
              <a:defRPr/>
            </a:pPr>
            <a:r>
              <a:rPr lang="en-US" sz="1200" b="0" i="0" kern="1200" dirty="0">
                <a:solidFill>
                  <a:schemeClr val="tx1"/>
                </a:solidFill>
                <a:effectLst/>
                <a:latin typeface="+mn-lt"/>
                <a:ea typeface="+mn-ea"/>
                <a:cs typeface="+mn-cs"/>
              </a:rPr>
              <a:t>As a recap, what are some key takeaways for investors.</a:t>
            </a:r>
          </a:p>
          <a:p>
            <a:pPr marL="0" lvl="2" indent="0" algn="l" defTabSz="931500" rtl="0" eaLnBrk="1" latinLnBrk="0" hangingPunct="1">
              <a:spcBef>
                <a:spcPts val="600"/>
              </a:spcBef>
              <a:spcAft>
                <a:spcPts val="600"/>
              </a:spcAft>
              <a:buClr>
                <a:srgbClr val="008080"/>
              </a:buClr>
              <a:buFont typeface="Wingdings" panose="05000000000000000000" pitchFamily="2" charset="2"/>
              <a:buNone/>
              <a:defRPr/>
            </a:pPr>
            <a:r>
              <a:rPr lang="en-US" sz="1200" b="0" i="0" kern="1200" dirty="0">
                <a:solidFill>
                  <a:schemeClr val="tx1"/>
                </a:solidFill>
                <a:effectLst/>
                <a:latin typeface="+mn-lt"/>
                <a:ea typeface="+mn-ea"/>
                <a:cs typeface="+mn-cs"/>
              </a:rPr>
              <a:t>They include:</a:t>
            </a:r>
          </a:p>
          <a:p>
            <a:pPr marL="0" lvl="2" indent="-182880" algn="l" defTabSz="931500" rtl="0" eaLnBrk="1" latinLnBrk="0" hangingPunct="1">
              <a:spcBef>
                <a:spcPts val="600"/>
              </a:spcBef>
              <a:spcAft>
                <a:spcPts val="600"/>
              </a:spcAft>
              <a:buClr>
                <a:srgbClr val="008080"/>
              </a:buClr>
              <a:buFont typeface="Wingdings" panose="05000000000000000000" pitchFamily="2" charset="2"/>
              <a:buChar char="§"/>
              <a:defRPr/>
            </a:pPr>
            <a:r>
              <a:rPr lang="en-US" sz="1200" b="0" i="0" kern="1200" dirty="0">
                <a:solidFill>
                  <a:schemeClr val="tx1"/>
                </a:solidFill>
                <a:effectLst/>
                <a:latin typeface="+mn-lt"/>
                <a:ea typeface="+mn-ea"/>
                <a:cs typeface="+mn-cs"/>
              </a:rPr>
              <a:t> 2019 produced strong returns for equity investors </a:t>
            </a:r>
          </a:p>
          <a:p>
            <a:pPr marL="0" lvl="2" indent="-182880" algn="l" defTabSz="931500" rtl="0" eaLnBrk="1" latinLnBrk="0" hangingPunct="1">
              <a:spcBef>
                <a:spcPts val="600"/>
              </a:spcBef>
              <a:spcAft>
                <a:spcPts val="600"/>
              </a:spcAft>
              <a:buClr>
                <a:srgbClr val="008080"/>
              </a:buClr>
              <a:buFont typeface="Wingdings" panose="05000000000000000000" pitchFamily="2" charset="2"/>
              <a:buChar char="§"/>
              <a:defRPr/>
            </a:pPr>
            <a:r>
              <a:rPr lang="en-US" sz="1200" b="0" i="0" kern="1200" dirty="0">
                <a:solidFill>
                  <a:schemeClr val="tx1"/>
                </a:solidFill>
                <a:effectLst/>
                <a:latin typeface="+mn-lt"/>
                <a:ea typeface="+mn-ea"/>
                <a:cs typeface="+mn-cs"/>
              </a:rPr>
              <a:t> Extreme volatility has reemerged!</a:t>
            </a:r>
          </a:p>
          <a:p>
            <a:pPr marL="0" lvl="2" indent="-182880" algn="l" defTabSz="931500" rtl="0" eaLnBrk="1" latinLnBrk="0" hangingPunct="1">
              <a:spcBef>
                <a:spcPts val="600"/>
              </a:spcBef>
              <a:spcAft>
                <a:spcPts val="600"/>
              </a:spcAft>
              <a:buClr>
                <a:srgbClr val="008080"/>
              </a:buClr>
              <a:buFont typeface="Wingdings" panose="05000000000000000000" pitchFamily="2" charset="2"/>
              <a:buChar char="§"/>
              <a:defRPr/>
            </a:pPr>
            <a:r>
              <a:rPr lang="en-US" sz="1200" b="0" i="0" kern="1200" dirty="0">
                <a:solidFill>
                  <a:schemeClr val="tx1"/>
                </a:solidFill>
                <a:effectLst/>
                <a:latin typeface="+mn-lt"/>
                <a:ea typeface="+mn-ea"/>
                <a:cs typeface="+mn-cs"/>
              </a:rPr>
              <a:t> Many key economic data indicators are still reasonable.</a:t>
            </a:r>
          </a:p>
          <a:p>
            <a:pPr marL="0" lvl="2" indent="-182880" algn="l" defTabSz="931500" rtl="0" eaLnBrk="1" latinLnBrk="0" hangingPunct="1">
              <a:spcBef>
                <a:spcPts val="600"/>
              </a:spcBef>
              <a:spcAft>
                <a:spcPts val="600"/>
              </a:spcAft>
              <a:buClr>
                <a:srgbClr val="008080"/>
              </a:buClr>
              <a:buFont typeface="Wingdings" panose="05000000000000000000" pitchFamily="2" charset="2"/>
              <a:buChar char="§"/>
              <a:defRPr/>
            </a:pPr>
            <a:r>
              <a:rPr lang="en-US" sz="1200" b="0" i="0" kern="1200" dirty="0">
                <a:solidFill>
                  <a:schemeClr val="tx1"/>
                </a:solidFill>
                <a:effectLst/>
                <a:latin typeface="+mn-lt"/>
                <a:ea typeface="+mn-ea"/>
                <a:cs typeface="+mn-cs"/>
              </a:rPr>
              <a:t> Most analysts suggest 2020 will have positive equity returns.</a:t>
            </a:r>
          </a:p>
        </p:txBody>
      </p:sp>
      <p:sp>
        <p:nvSpPr>
          <p:cNvPr id="4" name="Slide Number Placeholder 3"/>
          <p:cNvSpPr>
            <a:spLocks noGrp="1"/>
          </p:cNvSpPr>
          <p:nvPr>
            <p:ph type="sldNum" sz="quarter" idx="5"/>
          </p:nvPr>
        </p:nvSpPr>
        <p:spPr/>
        <p:txBody>
          <a:bodyPr/>
          <a:lstStyle/>
          <a:p>
            <a:fld id="{9D2DE1BA-B776-4E85-BDA6-0481E5B438F0}" type="slidenum">
              <a:rPr lang="en-US" smtClean="0"/>
              <a:pPr/>
              <a:t>24</a:t>
            </a:fld>
            <a:endParaRPr lang="en-US" dirty="0"/>
          </a:p>
        </p:txBody>
      </p:sp>
    </p:spTree>
    <p:extLst>
      <p:ext uri="{BB962C8B-B14F-4D97-AF65-F5344CB8AC3E}">
        <p14:creationId xmlns:p14="http://schemas.microsoft.com/office/powerpoint/2010/main" val="341596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things to remember during times of extreme volatility are:</a:t>
            </a:r>
          </a:p>
          <a:p>
            <a:r>
              <a:rPr lang="en-US" dirty="0"/>
              <a:t>Don’t panic because panic is not a plan.</a:t>
            </a:r>
          </a:p>
          <a:p>
            <a:r>
              <a:rPr lang="en-US" dirty="0"/>
              <a:t>Beware of media magnification. The media makes money attracting viewers, not advising investors.</a:t>
            </a:r>
          </a:p>
          <a:p>
            <a:r>
              <a:rPr lang="en-US" dirty="0"/>
              <a:t>Remember your personal goals. </a:t>
            </a:r>
          </a:p>
          <a:p>
            <a:r>
              <a:rPr lang="en-US" dirty="0"/>
              <a:t>And please call us if you have any concerns.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2DE1BA-B776-4E85-BDA6-0481E5B438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1940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the old saying, “Knowledge is power.” </a:t>
            </a:r>
          </a:p>
          <a:p>
            <a:endParaRPr lang="en-US" dirty="0"/>
          </a:p>
          <a:p>
            <a:r>
              <a:rPr lang="en-US" dirty="0"/>
              <a:t>Well, it is!</a:t>
            </a:r>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26</a:t>
            </a:fld>
            <a:endParaRPr lang="en-US" dirty="0"/>
          </a:p>
        </p:txBody>
      </p:sp>
    </p:spTree>
    <p:extLst>
      <p:ext uri="{BB962C8B-B14F-4D97-AF65-F5344CB8AC3E}">
        <p14:creationId xmlns:p14="http://schemas.microsoft.com/office/powerpoint/2010/main" val="31512203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shared earlier that a major piece of legislation known as the SECURE ACT was signed into law in December of 2019 and this act brings massive changes for those of us with retirement savings.</a:t>
            </a:r>
          </a:p>
          <a:p>
            <a:endParaRPr lang="en-US" dirty="0"/>
          </a:p>
          <a:p>
            <a:r>
              <a:rPr lang="en-US" dirty="0"/>
              <a:t>So what are some of the things investors need to know?</a:t>
            </a:r>
          </a:p>
        </p:txBody>
      </p:sp>
      <p:sp>
        <p:nvSpPr>
          <p:cNvPr id="4" name="Slide Number Placeholder 3"/>
          <p:cNvSpPr>
            <a:spLocks noGrp="1"/>
          </p:cNvSpPr>
          <p:nvPr>
            <p:ph type="sldNum" sz="quarter" idx="5"/>
          </p:nvPr>
        </p:nvSpPr>
        <p:spPr/>
        <p:txBody>
          <a:bodyPr/>
          <a:lstStyle/>
          <a:p>
            <a:fld id="{9D2DE1BA-B776-4E85-BDA6-0481E5B438F0}" type="slidenum">
              <a:rPr lang="en-US" smtClean="0"/>
              <a:pPr/>
              <a:t>27</a:t>
            </a:fld>
            <a:endParaRPr lang="en-US" dirty="0"/>
          </a:p>
        </p:txBody>
      </p:sp>
    </p:spTree>
    <p:extLst>
      <p:ext uri="{BB962C8B-B14F-4D97-AF65-F5344CB8AC3E}">
        <p14:creationId xmlns:p14="http://schemas.microsoft.com/office/powerpoint/2010/main" val="1700175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The Setting Every Community Up for Retirement Enhancement (SECURE) Act is a bipartisan retirement bill that was included in a larger legislative package. </a:t>
            </a:r>
          </a:p>
          <a:p>
            <a:pPr marL="0" indent="0">
              <a:buNone/>
            </a:pPr>
            <a:endParaRPr lang="en-US" sz="1200" b="0" dirty="0"/>
          </a:p>
          <a:p>
            <a:pPr marL="0" indent="0">
              <a:buNone/>
            </a:pPr>
            <a:r>
              <a:rPr lang="en-US" b="0" dirty="0"/>
              <a:t>What are some of the bills major Changes to Retirement Planning?</a:t>
            </a:r>
          </a:p>
          <a:p>
            <a:endParaRPr lang="en-US" b="0" dirty="0"/>
          </a:p>
          <a:p>
            <a:pPr marL="171450" indent="-171450">
              <a:buFont typeface="Arial" panose="020B0604020202020204" pitchFamily="34" charset="0"/>
              <a:buChar char="•"/>
            </a:pPr>
            <a:r>
              <a:rPr lang="en-US" b="0" dirty="0"/>
              <a:t>It allows for multiple employer sponsored retirement plans.</a:t>
            </a:r>
          </a:p>
          <a:p>
            <a:pPr marL="171450" indent="-171450">
              <a:buFont typeface="Arial" panose="020B0604020202020204" pitchFamily="34" charset="0"/>
              <a:buChar char="•"/>
            </a:pPr>
            <a:r>
              <a:rPr lang="en-US" b="0" dirty="0"/>
              <a:t>It moves the Required Minimum Distribution(RMD) starting age from 70½ to 72.  </a:t>
            </a:r>
          </a:p>
          <a:p>
            <a:pPr marL="171450" indent="-171450">
              <a:buFont typeface="Arial" panose="020B0604020202020204" pitchFamily="34" charset="0"/>
              <a:buChar char="•"/>
            </a:pPr>
            <a:r>
              <a:rPr lang="en-US" b="0" dirty="0"/>
              <a:t>It allows anyone with earned income the ability to contribute to an IRA after age 70½.</a:t>
            </a:r>
          </a:p>
          <a:p>
            <a:pPr marL="171450" indent="-171450">
              <a:buFont typeface="Arial" panose="020B0604020202020204" pitchFamily="34" charset="0"/>
              <a:buChar char="•"/>
            </a:pPr>
            <a:r>
              <a:rPr lang="en-US" b="0" dirty="0"/>
              <a:t>And in most instances, it eliminates ‘Stretch’ IRAs and now mandates inherited IRAs with most non-spouse beneficiaries (i.e. kids or grandkids) must be withdrawn within 10 years. </a:t>
            </a:r>
          </a:p>
          <a:p>
            <a:endParaRPr lang="en-US" b="0" baseline="0" dirty="0"/>
          </a:p>
          <a:p>
            <a:r>
              <a:rPr lang="en-US" b="0" baseline="0" dirty="0"/>
              <a:t>This new bill needs to be seriously reviewed by all retirement plan savers.</a:t>
            </a:r>
          </a:p>
        </p:txBody>
      </p:sp>
      <p:sp>
        <p:nvSpPr>
          <p:cNvPr id="4" name="Slide Number Placeholder 3"/>
          <p:cNvSpPr>
            <a:spLocks noGrp="1"/>
          </p:cNvSpPr>
          <p:nvPr>
            <p:ph type="sldNum" sz="quarter" idx="5"/>
          </p:nvPr>
        </p:nvSpPr>
        <p:spPr/>
        <p:txBody>
          <a:bodyPr/>
          <a:lstStyle/>
          <a:p>
            <a:fld id="{9D2DE1BA-B776-4E85-BDA6-0481E5B438F0}" type="slidenum">
              <a:rPr lang="en-US" smtClean="0"/>
              <a:pPr/>
              <a:t>28</a:t>
            </a:fld>
            <a:endParaRPr lang="en-US" dirty="0"/>
          </a:p>
        </p:txBody>
      </p:sp>
    </p:spTree>
    <p:extLst>
      <p:ext uri="{BB962C8B-B14F-4D97-AF65-F5344CB8AC3E}">
        <p14:creationId xmlns:p14="http://schemas.microsoft.com/office/powerpoint/2010/main" val="1870000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10-year Rule now says that most inheritors can no longer stretch out their inherited IRAs.  </a:t>
            </a:r>
          </a:p>
          <a:p>
            <a:endParaRPr lang="en-US" dirty="0"/>
          </a:p>
          <a:p>
            <a:r>
              <a:rPr lang="en-US" dirty="0"/>
              <a:t>They now need to plan to take out the funds within 10 years of date of death.</a:t>
            </a:r>
          </a:p>
          <a:p>
            <a:endParaRPr lang="en-US" dirty="0"/>
          </a:p>
          <a:p>
            <a:pPr marL="0" indent="0">
              <a:buNone/>
            </a:pPr>
            <a:r>
              <a:rPr lang="en-US" dirty="0"/>
              <a:t>There were some exceptions for certain beneficiaries, these include:</a:t>
            </a:r>
          </a:p>
          <a:p>
            <a:pPr marL="628650" lvl="1" indent="-171450">
              <a:buFont typeface="Arial" panose="020B0604020202020204" pitchFamily="34" charset="0"/>
              <a:buChar char="•"/>
            </a:pPr>
            <a:r>
              <a:rPr lang="en-US" dirty="0"/>
              <a:t>Surviving Spouse</a:t>
            </a:r>
          </a:p>
          <a:p>
            <a:pPr marL="628650" lvl="1" indent="-171450">
              <a:buFont typeface="Arial" panose="020B0604020202020204" pitchFamily="34" charset="0"/>
              <a:buChar char="•"/>
            </a:pPr>
            <a:r>
              <a:rPr lang="en-US" dirty="0"/>
              <a:t>The employee’s Children under the age of majority </a:t>
            </a:r>
            <a:r>
              <a:rPr lang="en-US" dirty="0">
                <a:solidFill>
                  <a:srgbClr val="FF0000"/>
                </a:solidFill>
              </a:rPr>
              <a:t>(not grandchildren or any other children) </a:t>
            </a:r>
          </a:p>
          <a:p>
            <a:pPr marL="628650" lvl="1" indent="-171450">
              <a:buFont typeface="Arial" panose="020B0604020202020204" pitchFamily="34" charset="0"/>
              <a:buChar char="•"/>
            </a:pPr>
            <a:r>
              <a:rPr lang="en-US" dirty="0"/>
              <a:t>Disabled</a:t>
            </a:r>
          </a:p>
          <a:p>
            <a:pPr marL="628650" lvl="1" indent="-171450">
              <a:buFont typeface="Arial" panose="020B0604020202020204" pitchFamily="34" charset="0"/>
              <a:buChar char="•"/>
            </a:pPr>
            <a:r>
              <a:rPr lang="en-US" dirty="0"/>
              <a:t>Chronically ill</a:t>
            </a:r>
          </a:p>
          <a:p>
            <a:pPr marL="628650" lvl="1" indent="-171450">
              <a:buFont typeface="Arial" panose="020B0604020202020204" pitchFamily="34" charset="0"/>
              <a:buChar char="•"/>
            </a:pPr>
            <a:r>
              <a:rPr lang="en-US" dirty="0"/>
              <a:t>Individual not more than ten years younger than employee</a:t>
            </a:r>
          </a:p>
        </p:txBody>
      </p:sp>
      <p:sp>
        <p:nvSpPr>
          <p:cNvPr id="4" name="Slide Number Placeholder 3"/>
          <p:cNvSpPr>
            <a:spLocks noGrp="1"/>
          </p:cNvSpPr>
          <p:nvPr>
            <p:ph type="sldNum" sz="quarter" idx="5"/>
          </p:nvPr>
        </p:nvSpPr>
        <p:spPr/>
        <p:txBody>
          <a:bodyPr/>
          <a:lstStyle/>
          <a:p>
            <a:fld id="{9D2DE1BA-B776-4E85-BDA6-0481E5B438F0}" type="slidenum">
              <a:rPr lang="en-US" smtClean="0"/>
              <a:pPr/>
              <a:t>29</a:t>
            </a:fld>
            <a:endParaRPr lang="en-US" dirty="0"/>
          </a:p>
        </p:txBody>
      </p:sp>
    </p:spTree>
    <p:extLst>
      <p:ext uri="{BB962C8B-B14F-4D97-AF65-F5344CB8AC3E}">
        <p14:creationId xmlns:p14="http://schemas.microsoft.com/office/powerpoint/2010/main" val="930094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dirty="0">
                <a:cs typeface="Arial" pitchFamily="34" charset="0"/>
              </a:rPr>
              <a:t>Before we begin, it is always important to review the five key areas of financial planning.  </a:t>
            </a:r>
          </a:p>
          <a:p>
            <a:pPr algn="l" eaLnBrk="1" hangingPunct="1"/>
            <a:endParaRPr lang="en-US" dirty="0">
              <a:cs typeface="Arial" pitchFamily="34" charset="0"/>
            </a:endParaRPr>
          </a:p>
          <a:p>
            <a:pPr algn="l" eaLnBrk="1" hangingPunct="1"/>
            <a:r>
              <a:rPr lang="en-US" dirty="0">
                <a:cs typeface="Arial" pitchFamily="34" charset="0"/>
              </a:rPr>
              <a:t>They are: </a:t>
            </a:r>
          </a:p>
          <a:p>
            <a:pPr algn="l" eaLnBrk="1" hangingPunct="1"/>
            <a:endParaRPr lang="en-US" dirty="0">
              <a:cs typeface="Arial" pitchFamily="34" charset="0"/>
            </a:endParaRPr>
          </a:p>
          <a:p>
            <a:pPr algn="l" eaLnBrk="1" hangingPunct="1">
              <a:buFontTx/>
              <a:buChar char="•"/>
            </a:pPr>
            <a:r>
              <a:rPr lang="en-US" dirty="0">
                <a:cs typeface="Arial" pitchFamily="34" charset="0"/>
              </a:rPr>
              <a:t>Preservation Planning, </a:t>
            </a:r>
          </a:p>
          <a:p>
            <a:pPr algn="l" eaLnBrk="1" hangingPunct="1">
              <a:buFontTx/>
              <a:buChar char="•"/>
            </a:pPr>
            <a:r>
              <a:rPr lang="en-US" dirty="0">
                <a:cs typeface="Arial" pitchFamily="34" charset="0"/>
              </a:rPr>
              <a:t>Retirement Planning, </a:t>
            </a:r>
          </a:p>
          <a:p>
            <a:pPr algn="l" eaLnBrk="1" hangingPunct="1">
              <a:buFontTx/>
              <a:buChar char="•"/>
            </a:pPr>
            <a:r>
              <a:rPr lang="en-US" dirty="0">
                <a:cs typeface="Arial" pitchFamily="34" charset="0"/>
              </a:rPr>
              <a:t>Tax Planning,</a:t>
            </a:r>
          </a:p>
          <a:p>
            <a:pPr algn="l" eaLnBrk="1" hangingPunct="1">
              <a:buFontTx/>
              <a:buChar char="•"/>
            </a:pPr>
            <a:r>
              <a:rPr lang="en-US" dirty="0">
                <a:cs typeface="Arial" pitchFamily="34" charset="0"/>
              </a:rPr>
              <a:t>Estate Planning, and </a:t>
            </a:r>
          </a:p>
          <a:p>
            <a:pPr algn="l" eaLnBrk="1" hangingPunct="1">
              <a:buFontTx/>
              <a:buChar char="•"/>
            </a:pPr>
            <a:r>
              <a:rPr lang="en-US" dirty="0">
                <a:cs typeface="Arial" pitchFamily="34" charset="0"/>
              </a:rPr>
              <a:t>Investment Planning</a:t>
            </a:r>
          </a:p>
          <a:p>
            <a:pPr algn="l" eaLnBrk="1" hangingPunct="1">
              <a:buFontTx/>
              <a:buChar char="•"/>
            </a:pPr>
            <a:endParaRPr lang="en-US" dirty="0">
              <a:cs typeface="Arial" pitchFamily="34" charset="0"/>
            </a:endParaRPr>
          </a:p>
          <a:p>
            <a:pPr algn="l" eaLnBrk="1" hangingPunct="1"/>
            <a:r>
              <a:rPr lang="en-US" dirty="0">
                <a:cs typeface="Arial" pitchFamily="34" charset="0"/>
              </a:rPr>
              <a:t>As a comprehensive financial planning practice, we try to always consider the impact of any recommendation we make on not just one, but all of these areas for our clients.</a:t>
            </a:r>
            <a:endParaRPr lang="en-US" dirty="0"/>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3</a:t>
            </a:fld>
            <a:endParaRPr lang="en-US" dirty="0"/>
          </a:p>
        </p:txBody>
      </p:sp>
    </p:spTree>
    <p:extLst>
      <p:ext uri="{BB962C8B-B14F-4D97-AF65-F5344CB8AC3E}">
        <p14:creationId xmlns:p14="http://schemas.microsoft.com/office/powerpoint/2010/main" val="1664904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Managing the Income Tax Consequences of the Ten-Year Rule is now very important!</a:t>
            </a:r>
          </a:p>
          <a:p>
            <a:endParaRPr lang="en-US" sz="1200" b="0" dirty="0"/>
          </a:p>
          <a:p>
            <a:pPr marL="0" indent="0">
              <a:buNone/>
            </a:pPr>
            <a:r>
              <a:rPr lang="en-US" sz="1200" b="0" dirty="0"/>
              <a:t>Some Planning strategies to consider include:</a:t>
            </a:r>
          </a:p>
          <a:p>
            <a:pPr lvl="1"/>
            <a:r>
              <a:rPr lang="en-US" sz="1200" b="0" dirty="0"/>
              <a:t>Family tax bracket management</a:t>
            </a:r>
          </a:p>
          <a:p>
            <a:pPr lvl="1"/>
            <a:r>
              <a:rPr lang="en-US" sz="1200" b="0" dirty="0"/>
              <a:t>Charitable based strategies (i.e. QCD’s and CRT’s)</a:t>
            </a:r>
          </a:p>
          <a:p>
            <a:pPr lvl="1"/>
            <a:r>
              <a:rPr lang="en-US" sz="1200" b="0" dirty="0"/>
              <a:t>Your overall wealth transfer tax situation.</a:t>
            </a:r>
          </a:p>
        </p:txBody>
      </p:sp>
      <p:sp>
        <p:nvSpPr>
          <p:cNvPr id="4" name="Slide Number Placeholder 3"/>
          <p:cNvSpPr>
            <a:spLocks noGrp="1"/>
          </p:cNvSpPr>
          <p:nvPr>
            <p:ph type="sldNum" sz="quarter" idx="5"/>
          </p:nvPr>
        </p:nvSpPr>
        <p:spPr/>
        <p:txBody>
          <a:bodyPr/>
          <a:lstStyle/>
          <a:p>
            <a:fld id="{9D2DE1BA-B776-4E85-BDA6-0481E5B438F0}" type="slidenum">
              <a:rPr lang="en-US" smtClean="0"/>
              <a:pPr/>
              <a:t>30</a:t>
            </a:fld>
            <a:endParaRPr lang="en-US" dirty="0"/>
          </a:p>
        </p:txBody>
      </p:sp>
    </p:spTree>
    <p:extLst>
      <p:ext uri="{BB962C8B-B14F-4D97-AF65-F5344CB8AC3E}">
        <p14:creationId xmlns:p14="http://schemas.microsoft.com/office/powerpoint/2010/main" val="4057488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Roth IRA conversions are now going to be an area to explore. Deciding whether to convert to a Roth IRA hinges on a variety of issues including what your tax rate is now versus later, the tax bill you'll have to pay to convert, and your future plans for your estate.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considerations before deciding include: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Who is in a higher bracket? You or your beneficiaries?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Will you need the money in the first five years?  ROTH IRA conversions have penalties if used in the first five years.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Will you end up in a higher or lower bracket in the future?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Where will you take the money from to pay the taxes?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is where we as financial professionals can offer some suggestions and strategies.  We enjoy talking with clients about the pros and cons of both partial or full ROTH conversions.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D2DE1BA-B776-4E85-BDA6-0481E5B438F0}" type="slidenum">
              <a:rPr lang="en-US" smtClean="0"/>
              <a:pPr/>
              <a:t>31</a:t>
            </a:fld>
            <a:endParaRPr lang="en-US" dirty="0"/>
          </a:p>
        </p:txBody>
      </p:sp>
    </p:spTree>
    <p:extLst>
      <p:ext uri="{BB962C8B-B14F-4D97-AF65-F5344CB8AC3E}">
        <p14:creationId xmlns:p14="http://schemas.microsoft.com/office/powerpoint/2010/main" val="3813964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want to help clients think about proactively managing the Income Tax Consequences of the Ten-Year Rule.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0000FF"/>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As it relates to the new ten-year rule, the purpose of considering ROTH Conversions can be to spread distributions over many years and lower brackets.</a:t>
            </a:r>
          </a:p>
        </p:txBody>
      </p:sp>
      <p:sp>
        <p:nvSpPr>
          <p:cNvPr id="4" name="Slide Number Placeholder 3"/>
          <p:cNvSpPr>
            <a:spLocks noGrp="1"/>
          </p:cNvSpPr>
          <p:nvPr>
            <p:ph type="sldNum" sz="quarter" idx="5"/>
          </p:nvPr>
        </p:nvSpPr>
        <p:spPr/>
        <p:txBody>
          <a:bodyPr/>
          <a:lstStyle/>
          <a:p>
            <a:fld id="{9D2DE1BA-B776-4E85-BDA6-0481E5B438F0}" type="slidenum">
              <a:rPr lang="en-US" smtClean="0"/>
              <a:pPr/>
              <a:t>32</a:t>
            </a:fld>
            <a:endParaRPr lang="en-US" dirty="0"/>
          </a:p>
        </p:txBody>
      </p:sp>
    </p:spTree>
    <p:extLst>
      <p:ext uri="{BB962C8B-B14F-4D97-AF65-F5344CB8AC3E}">
        <p14:creationId xmlns:p14="http://schemas.microsoft.com/office/powerpoint/2010/main" val="2778402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0000FF"/>
                </a:solidFill>
              </a:rPr>
              <a:t>Our strategy is to be proactive not reactive.</a:t>
            </a:r>
          </a:p>
          <a:p>
            <a:endParaRPr lang="en-US" sz="1200" b="0" dirty="0">
              <a:solidFill>
                <a:srgbClr val="0000FF"/>
              </a:solidFill>
            </a:endParaRPr>
          </a:p>
          <a:p>
            <a:r>
              <a:rPr lang="en-US" sz="1200" b="0" dirty="0">
                <a:solidFill>
                  <a:srgbClr val="0000FF"/>
                </a:solidFill>
              </a:rPr>
              <a:t>Everyone's situation is different and therefore, everyone’s situation needs to be considered! </a:t>
            </a:r>
          </a:p>
          <a:p>
            <a:endParaRPr lang="en-US" sz="1200" b="0" dirty="0">
              <a:solidFill>
                <a:srgbClr val="0000FF"/>
              </a:solidFill>
            </a:endParaRPr>
          </a:p>
          <a:p>
            <a:r>
              <a:rPr lang="en-US" sz="1200" b="0" dirty="0">
                <a:solidFill>
                  <a:srgbClr val="0000FF"/>
                </a:solidFill>
              </a:rPr>
              <a:t>Once again, we want to be proactive not reactive!</a:t>
            </a:r>
            <a:endParaRPr lang="en-US" sz="1200" b="0" dirty="0">
              <a:solidFill>
                <a:srgbClr val="0000FF"/>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5"/>
          </p:nvPr>
        </p:nvSpPr>
        <p:spPr/>
        <p:txBody>
          <a:bodyPr/>
          <a:lstStyle/>
          <a:p>
            <a:fld id="{9D2DE1BA-B776-4E85-BDA6-0481E5B438F0}" type="slidenum">
              <a:rPr lang="en-US" smtClean="0"/>
              <a:pPr/>
              <a:t>33</a:t>
            </a:fld>
            <a:endParaRPr lang="en-US" dirty="0"/>
          </a:p>
        </p:txBody>
      </p:sp>
    </p:spTree>
    <p:extLst>
      <p:ext uri="{BB962C8B-B14F-4D97-AF65-F5344CB8AC3E}">
        <p14:creationId xmlns:p14="http://schemas.microsoft.com/office/powerpoint/2010/main" val="1589460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bg2">
                    <a:lumMod val="25000"/>
                  </a:schemeClr>
                </a:solidFill>
                <a:effectLst/>
                <a:latin typeface="+mn-lt"/>
                <a:ea typeface="+mn-ea"/>
                <a:cs typeface="+mn-cs"/>
              </a:rPr>
              <a:t>Another area of focus should be thinking about your personal risk tolerance.</a:t>
            </a:r>
          </a:p>
          <a:p>
            <a:pPr defTabSz="931500">
              <a:defRPr/>
            </a:pPr>
            <a:endParaRPr lang="en-US" sz="1200" b="0" i="0" kern="1200" dirty="0">
              <a:solidFill>
                <a:schemeClr val="bg2">
                  <a:lumMod val="25000"/>
                </a:schemeClr>
              </a:solidFill>
              <a:effectLst/>
              <a:latin typeface="+mn-lt"/>
              <a:ea typeface="+mn-ea"/>
              <a:cs typeface="+mn-cs"/>
            </a:endParaRPr>
          </a:p>
          <a:p>
            <a:pPr defTabSz="931500">
              <a:defRPr/>
            </a:pPr>
            <a:r>
              <a:rPr lang="en-US" sz="1200" b="0" i="0" kern="1200" dirty="0">
                <a:solidFill>
                  <a:schemeClr val="bg2">
                    <a:lumMod val="25000"/>
                  </a:schemeClr>
                </a:solidFill>
                <a:effectLst/>
                <a:latin typeface="+mn-lt"/>
                <a:ea typeface="+mn-ea"/>
                <a:cs typeface="+mn-cs"/>
              </a:rPr>
              <a:t>So how is RISK defined?</a:t>
            </a:r>
          </a:p>
          <a:p>
            <a:pPr defTabSz="931500">
              <a:defRPr/>
            </a:pPr>
            <a:endParaRPr lang="en-US" sz="1200" b="0" i="0" kern="1200" dirty="0">
              <a:solidFill>
                <a:schemeClr val="bg2">
                  <a:lumMod val="25000"/>
                </a:schemeClr>
              </a:solidFill>
              <a:effectLst/>
              <a:latin typeface="+mn-lt"/>
              <a:ea typeface="+mn-ea"/>
              <a:cs typeface="+mn-cs"/>
            </a:endParaRPr>
          </a:p>
          <a:p>
            <a:pPr marL="0" indent="0">
              <a:buFont typeface="Wingdings" panose="05000000000000000000" pitchFamily="2" charset="2"/>
              <a:buNone/>
            </a:pPr>
            <a:r>
              <a:rPr lang="en-US" sz="1200" b="0" i="0" kern="1200" dirty="0">
                <a:solidFill>
                  <a:schemeClr val="bg2">
                    <a:lumMod val="25000"/>
                  </a:schemeClr>
                </a:solidFill>
                <a:effectLst/>
                <a:latin typeface="+mn-lt"/>
                <a:ea typeface="+mn-ea"/>
                <a:cs typeface="+mn-cs"/>
              </a:rPr>
              <a:t>Risk is a chance of losses.</a:t>
            </a:r>
            <a:br>
              <a:rPr lang="en-US" sz="1200" b="0" i="0" kern="1200" dirty="0">
                <a:solidFill>
                  <a:schemeClr val="bg2">
                    <a:lumMod val="25000"/>
                  </a:schemeClr>
                </a:solidFill>
                <a:effectLst/>
                <a:latin typeface="+mn-lt"/>
                <a:ea typeface="+mn-ea"/>
                <a:cs typeface="+mn-cs"/>
              </a:rPr>
            </a:br>
            <a:endParaRPr lang="en-US" sz="1200" b="0" i="0" kern="1200" dirty="0">
              <a:solidFill>
                <a:schemeClr val="bg2">
                  <a:lumMod val="25000"/>
                </a:schemeClr>
              </a:solidFill>
              <a:effectLst/>
              <a:latin typeface="+mn-lt"/>
              <a:ea typeface="+mn-ea"/>
              <a:cs typeface="+mn-cs"/>
            </a:endParaRPr>
          </a:p>
          <a:p>
            <a:pPr marL="0" indent="0">
              <a:buFont typeface="Wingdings" panose="05000000000000000000" pitchFamily="2" charset="2"/>
              <a:buNone/>
            </a:pPr>
            <a:r>
              <a:rPr lang="en-US" sz="1200" b="0" i="0" kern="1200" dirty="0">
                <a:solidFill>
                  <a:schemeClr val="bg2">
                    <a:lumMod val="25000"/>
                  </a:schemeClr>
                </a:solidFill>
                <a:effectLst/>
                <a:latin typeface="+mn-lt"/>
                <a:ea typeface="+mn-ea"/>
                <a:cs typeface="+mn-cs"/>
              </a:rPr>
              <a:t>Risk is the possibility of an unfortunate occurrence.</a:t>
            </a:r>
            <a:br>
              <a:rPr lang="en-US" sz="1200" b="0" i="0" kern="1200" dirty="0">
                <a:solidFill>
                  <a:schemeClr val="bg2">
                    <a:lumMod val="25000"/>
                  </a:schemeClr>
                </a:solidFill>
                <a:effectLst/>
                <a:latin typeface="+mn-lt"/>
                <a:ea typeface="+mn-ea"/>
                <a:cs typeface="+mn-cs"/>
              </a:rPr>
            </a:br>
            <a:endParaRPr lang="en-US" sz="1200" b="0" i="0" kern="1200" dirty="0">
              <a:solidFill>
                <a:schemeClr val="bg2">
                  <a:lumMod val="25000"/>
                </a:schemeClr>
              </a:solidFill>
              <a:effectLst/>
              <a:latin typeface="+mn-lt"/>
              <a:ea typeface="+mn-ea"/>
              <a:cs typeface="+mn-cs"/>
            </a:endParaRPr>
          </a:p>
          <a:p>
            <a:pPr marL="0" indent="0">
              <a:buFont typeface="Wingdings" panose="05000000000000000000" pitchFamily="2" charset="2"/>
              <a:buNone/>
            </a:pPr>
            <a:r>
              <a:rPr lang="en-US" sz="1200" b="0" i="0" kern="1200" dirty="0">
                <a:solidFill>
                  <a:schemeClr val="bg2">
                    <a:lumMod val="25000"/>
                  </a:schemeClr>
                </a:solidFill>
                <a:effectLst/>
                <a:latin typeface="+mn-lt"/>
                <a:ea typeface="+mn-ea"/>
                <a:cs typeface="+mn-cs"/>
              </a:rPr>
              <a:t>An occurrence of economic loss.</a:t>
            </a:r>
            <a:br>
              <a:rPr lang="en-US" sz="1200" b="0" i="0" kern="1200" dirty="0">
                <a:solidFill>
                  <a:schemeClr val="bg2">
                    <a:lumMod val="25000"/>
                  </a:schemeClr>
                </a:solidFill>
                <a:effectLst/>
                <a:latin typeface="+mn-lt"/>
                <a:ea typeface="+mn-ea"/>
                <a:cs typeface="+mn-cs"/>
              </a:rPr>
            </a:br>
            <a:endParaRPr lang="en-US" sz="1200" b="0" i="0" kern="1200" dirty="0">
              <a:solidFill>
                <a:schemeClr val="bg2">
                  <a:lumMod val="25000"/>
                </a:schemeClr>
              </a:solidFill>
              <a:effectLst/>
              <a:latin typeface="+mn-lt"/>
              <a:ea typeface="+mn-ea"/>
              <a:cs typeface="+mn-cs"/>
            </a:endParaRPr>
          </a:p>
          <a:p>
            <a:pPr marL="0" indent="0">
              <a:buFont typeface="Wingdings" panose="05000000000000000000" pitchFamily="2" charset="2"/>
              <a:buNone/>
            </a:pPr>
            <a:r>
              <a:rPr lang="en-US" sz="1200" b="0" i="0" kern="1200" dirty="0">
                <a:solidFill>
                  <a:schemeClr val="bg2">
                    <a:lumMod val="25000"/>
                  </a:schemeClr>
                </a:solidFill>
                <a:effectLst/>
                <a:latin typeface="+mn-lt"/>
                <a:ea typeface="+mn-ea"/>
                <a:cs typeface="+mn-cs"/>
              </a:rPr>
              <a:t>The probability of some happening that is unwanted and unavoidable.</a:t>
            </a:r>
          </a:p>
          <a:p>
            <a:pPr defTabSz="931500">
              <a:defRPr/>
            </a:pP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34</a:t>
            </a:fld>
            <a:endParaRPr lang="en-US" dirty="0"/>
          </a:p>
        </p:txBody>
      </p:sp>
    </p:spTree>
    <p:extLst>
      <p:ext uri="{BB962C8B-B14F-4D97-AF65-F5344CB8AC3E}">
        <p14:creationId xmlns:p14="http://schemas.microsoft.com/office/powerpoint/2010/main" val="3710627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For clients we talk about your risk tolerance or understanding that investments have risk.</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35</a:t>
            </a:fld>
            <a:endParaRPr lang="en-US" dirty="0"/>
          </a:p>
        </p:txBody>
      </p:sp>
    </p:spTree>
    <p:extLst>
      <p:ext uri="{BB962C8B-B14F-4D97-AF65-F5344CB8AC3E}">
        <p14:creationId xmlns:p14="http://schemas.microsoft.com/office/powerpoint/2010/main" val="11449804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And then we help you make investment decisions based on a risk reward potential strategy.</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36</a:t>
            </a:fld>
            <a:endParaRPr lang="en-US" dirty="0"/>
          </a:p>
        </p:txBody>
      </p:sp>
    </p:spTree>
    <p:extLst>
      <p:ext uri="{BB962C8B-B14F-4D97-AF65-F5344CB8AC3E}">
        <p14:creationId xmlns:p14="http://schemas.microsoft.com/office/powerpoint/2010/main" val="2187255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One goal after identifying your risk tolerance is to identify any potential risk management strategies.</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37</a:t>
            </a:fld>
            <a:endParaRPr lang="en-US" dirty="0"/>
          </a:p>
        </p:txBody>
      </p:sp>
    </p:spTree>
    <p:extLst>
      <p:ext uri="{BB962C8B-B14F-4D97-AF65-F5344CB8AC3E}">
        <p14:creationId xmlns:p14="http://schemas.microsoft.com/office/powerpoint/2010/main" val="11037354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There is always a chance that markets get volatile and the year 2020 may possibly bring its fair share of volatility.</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38</a:t>
            </a:fld>
            <a:endParaRPr lang="en-US" dirty="0"/>
          </a:p>
        </p:txBody>
      </p:sp>
    </p:spTree>
    <p:extLst>
      <p:ext uri="{BB962C8B-B14F-4D97-AF65-F5344CB8AC3E}">
        <p14:creationId xmlns:p14="http://schemas.microsoft.com/office/powerpoint/2010/main" val="16873494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 declines are uncomfortable, but not unfamiliar for investors. </a:t>
            </a:r>
          </a:p>
          <a:p>
            <a:endParaRPr lang="en-US" dirty="0"/>
          </a:p>
          <a:p>
            <a:r>
              <a:rPr lang="en-US" dirty="0"/>
              <a:t>As this chart shares, a change of -5% or more historically happens on average 3 times per year. </a:t>
            </a:r>
          </a:p>
          <a:p>
            <a:r>
              <a:rPr lang="en-US" dirty="0"/>
              <a:t>A decline of 10% or more happens on average once per year.</a:t>
            </a:r>
          </a:p>
          <a:p>
            <a:r>
              <a:rPr lang="en-US" dirty="0"/>
              <a:t>A decline of 15% or more happens on average once every 2 years.</a:t>
            </a:r>
          </a:p>
          <a:p>
            <a:r>
              <a:rPr lang="en-US" dirty="0"/>
              <a:t>And, a change of -20% or more happens on average once every 3.5 years.</a:t>
            </a:r>
          </a:p>
          <a:p>
            <a:endParaRPr lang="en-US" dirty="0"/>
          </a:p>
          <a:p>
            <a:r>
              <a:rPr lang="en-US" dirty="0"/>
              <a:t>Should you be concerned during a pullback or decline, then call us.</a:t>
            </a:r>
          </a:p>
        </p:txBody>
      </p:sp>
      <p:sp>
        <p:nvSpPr>
          <p:cNvPr id="4" name="Slide Number Placeholder 3"/>
          <p:cNvSpPr>
            <a:spLocks noGrp="1"/>
          </p:cNvSpPr>
          <p:nvPr>
            <p:ph type="sldNum" sz="quarter" idx="10"/>
          </p:nvPr>
        </p:nvSpPr>
        <p:spPr/>
        <p:txBody>
          <a:bodyPr/>
          <a:lstStyle/>
          <a:p>
            <a:fld id="{9D2DE1BA-B776-4E85-BDA6-0481E5B438F0}" type="slidenum">
              <a:rPr lang="en-US" smtClean="0"/>
              <a:pPr/>
              <a:t>39</a:t>
            </a:fld>
            <a:endParaRPr lang="en-US" dirty="0"/>
          </a:p>
        </p:txBody>
      </p:sp>
    </p:spTree>
    <p:extLst>
      <p:ext uri="{BB962C8B-B14F-4D97-AF65-F5344CB8AC3E}">
        <p14:creationId xmlns:p14="http://schemas.microsoft.com/office/powerpoint/2010/main" val="3762980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2019 was a healthy year for investors! </a:t>
            </a:r>
          </a:p>
          <a:p>
            <a:endParaRPr lang="en-US" dirty="0"/>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4</a:t>
            </a:fld>
            <a:endParaRPr lang="en-US" dirty="0"/>
          </a:p>
        </p:txBody>
      </p:sp>
    </p:spTree>
    <p:extLst>
      <p:ext uri="{BB962C8B-B14F-4D97-AF65-F5344CB8AC3E}">
        <p14:creationId xmlns:p14="http://schemas.microsoft.com/office/powerpoint/2010/main" val="189458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Perhaps that’s why you might have heard us say “proceed with caution”.</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40</a:t>
            </a:fld>
            <a:endParaRPr lang="en-US" dirty="0"/>
          </a:p>
        </p:txBody>
      </p:sp>
    </p:spTree>
    <p:extLst>
      <p:ext uri="{BB962C8B-B14F-4D97-AF65-F5344CB8AC3E}">
        <p14:creationId xmlns:p14="http://schemas.microsoft.com/office/powerpoint/2010/main" val="729818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The media tends to use terms inappropriately to attract viewership, making things larger or more dramatic than they really 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latin typeface="+mn-lt"/>
                <a:ea typeface="+mn-ea"/>
                <a:cs typeface="+mn-cs"/>
              </a:rPr>
              <a:t>REMEMBER: the media is  NOT YOUR ADVISOR!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9D2DE1BA-B776-4E85-BDA6-0481E5B438F0}" type="slidenum">
              <a:rPr lang="en-US" smtClean="0"/>
              <a:pPr/>
              <a:t>41</a:t>
            </a:fld>
            <a:endParaRPr lang="en-US" dirty="0"/>
          </a:p>
        </p:txBody>
      </p:sp>
    </p:spTree>
    <p:extLst>
      <p:ext uri="{BB962C8B-B14F-4D97-AF65-F5344CB8AC3E}">
        <p14:creationId xmlns:p14="http://schemas.microsoft.com/office/powerpoint/2010/main" val="36358442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a:t>
            </a:r>
            <a:r>
              <a:rPr lang="en-US" baseline="0" dirty="0"/>
              <a:t>, this year </a:t>
            </a:r>
            <a:r>
              <a:rPr lang="en-US" baseline="0"/>
              <a:t>in 2020, </a:t>
            </a:r>
            <a:r>
              <a:rPr lang="en-US" baseline="0" dirty="0"/>
              <a:t>we will file 2019 new slightly revised tax forms. </a:t>
            </a:r>
          </a:p>
          <a:p>
            <a:endParaRPr lang="en-US" baseline="0" dirty="0"/>
          </a:p>
          <a:p>
            <a:r>
              <a:rPr lang="en-US" baseline="0" dirty="0"/>
              <a:t>As a result, later this year, our office would like to talk with you about tax planning.</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5060819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is to plan instead of predict!</a:t>
            </a:r>
          </a:p>
        </p:txBody>
      </p:sp>
      <p:sp>
        <p:nvSpPr>
          <p:cNvPr id="4" name="Slide Number Placeholder 3"/>
          <p:cNvSpPr>
            <a:spLocks noGrp="1"/>
          </p:cNvSpPr>
          <p:nvPr>
            <p:ph type="sldNum" sz="quarter" idx="10"/>
          </p:nvPr>
        </p:nvSpPr>
        <p:spPr/>
        <p:txBody>
          <a:bodyPr/>
          <a:lstStyle/>
          <a:p>
            <a:fld id="{9D2DE1BA-B776-4E85-BDA6-0481E5B438F0}"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36228693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dirty="0">
                <a:cs typeface="Arial" pitchFamily="34" charset="0"/>
              </a:rPr>
              <a:t>Unfortunately, many times emotions can play a large role in how people manage their money, and that’s not helpful.</a:t>
            </a:r>
          </a:p>
          <a:p>
            <a:pPr algn="l" eaLnBrk="1" hangingPunct="1"/>
            <a:endParaRPr lang="en-US" dirty="0">
              <a:cs typeface="Arial" pitchFamily="34" charset="0"/>
            </a:endParaRPr>
          </a:p>
          <a:p>
            <a:pPr algn="l" eaLnBrk="1" hangingPunct="1"/>
            <a:r>
              <a:rPr lang="en-US" dirty="0">
                <a:cs typeface="Arial" pitchFamily="34" charset="0"/>
              </a:rPr>
              <a:t>The fundamentals of great companies usually do not change on a daily basis, but the emotions of investors can.</a:t>
            </a:r>
          </a:p>
          <a:p>
            <a:pPr marL="174658" indent="-174658">
              <a:buFontTx/>
              <a:buChar char="-"/>
            </a:pPr>
            <a:endParaRPr lang="en-US" dirty="0"/>
          </a:p>
          <a:p>
            <a:pPr marL="174658" indent="-174658">
              <a:buFontTx/>
              <a:buChar char="-"/>
            </a:pP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2875537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6030" y="4473892"/>
            <a:ext cx="5608320" cy="3660458"/>
          </a:xfrm>
        </p:spPr>
        <p:txBody>
          <a:bodyPr/>
          <a:lstStyle/>
          <a:p>
            <a:pPr algn="l" eaLnBrk="1" hangingPunct="1"/>
            <a:r>
              <a:rPr lang="en-US" b="0" dirty="0">
                <a:cs typeface="Arial" pitchFamily="34" charset="0"/>
              </a:rPr>
              <a:t>So – what should you do during 2020?</a:t>
            </a:r>
          </a:p>
          <a:p>
            <a:pPr algn="l" eaLnBrk="1" hangingPunct="1"/>
            <a:endParaRPr lang="en-US" b="0" dirty="0">
              <a:cs typeface="Arial" pitchFamily="34" charset="0"/>
            </a:endParaRPr>
          </a:p>
          <a:p>
            <a:pPr defTabSz="931500">
              <a:buClr>
                <a:srgbClr val="002060"/>
              </a:buClr>
              <a:buSzPct val="111000"/>
              <a:buFont typeface="Wingdings" panose="05000000000000000000" pitchFamily="2" charset="2"/>
              <a:buChar char="§"/>
              <a:defRPr/>
            </a:pPr>
            <a:r>
              <a:rPr lang="en-US" b="0" dirty="0">
                <a:cs typeface="Times New Roman" pitchFamily="18" charset="0"/>
              </a:rPr>
              <a:t>First, It is always helpful to review your overall strategy. This includes a review your time horizons, goals and risk tolerances. Has anything changed? Do you have any new major purchases, lifestyle changes or liquidity events happening or planned? Is your risk tolerance the same? We can help you make these determinations based on your goals.</a:t>
            </a:r>
          </a:p>
          <a:p>
            <a:pPr>
              <a:buClr>
                <a:srgbClr val="002060"/>
              </a:buClr>
              <a:buSzPct val="111000"/>
              <a:buFont typeface="Wingdings" panose="05000000000000000000" pitchFamily="2" charset="2"/>
              <a:buChar char="§"/>
              <a:defRPr/>
            </a:pPr>
            <a:endParaRPr lang="en-US" b="0" dirty="0">
              <a:cs typeface="Times New Roman" pitchFamily="18" charset="0"/>
            </a:endParaRPr>
          </a:p>
          <a:p>
            <a:pPr defTabSz="931500">
              <a:buClr>
                <a:srgbClr val="002060"/>
              </a:buClr>
              <a:buSzPct val="111000"/>
              <a:buFont typeface="Wingdings" panose="05000000000000000000" pitchFamily="2" charset="2"/>
              <a:buChar char="§"/>
              <a:defRPr/>
            </a:pPr>
            <a:r>
              <a:rPr lang="en-US" b="0" dirty="0">
                <a:cs typeface="Times New Roman" pitchFamily="18" charset="0"/>
              </a:rPr>
              <a:t>Then, make sure you are comfortable with your investments. Remember, equity markets can have ups and downs. </a:t>
            </a:r>
          </a:p>
          <a:p>
            <a:pPr>
              <a:buClr>
                <a:srgbClr val="002060"/>
              </a:buClr>
              <a:buSzPct val="111000"/>
              <a:buFont typeface="Wingdings" panose="05000000000000000000" pitchFamily="2" charset="2"/>
              <a:buChar char="§"/>
              <a:defRPr/>
            </a:pPr>
            <a:endParaRPr lang="en-US" b="0" dirty="0">
              <a:cs typeface="Times New Roman" pitchFamily="18" charset="0"/>
            </a:endParaRPr>
          </a:p>
          <a:p>
            <a:pPr>
              <a:buClr>
                <a:srgbClr val="002060"/>
              </a:buClr>
              <a:buSzPct val="111000"/>
              <a:buFont typeface="Wingdings" panose="05000000000000000000" pitchFamily="2" charset="2"/>
              <a:buChar char="§"/>
              <a:defRPr/>
            </a:pPr>
            <a:r>
              <a:rPr lang="en-US" b="0" dirty="0">
                <a:cs typeface="Times New Roman" pitchFamily="18" charset="0"/>
              </a:rPr>
              <a:t>Try to focus on your personal objectives. What are your goals – are they still the same as last year? </a:t>
            </a:r>
          </a:p>
          <a:p>
            <a:pPr>
              <a:buClr>
                <a:srgbClr val="002060"/>
              </a:buClr>
              <a:buSzPct val="111000"/>
              <a:buFont typeface="Wingdings" panose="05000000000000000000" pitchFamily="2" charset="2"/>
              <a:buChar char="§"/>
              <a:defRPr/>
            </a:pPr>
            <a:endParaRPr lang="en-US" b="0" dirty="0">
              <a:cs typeface="Times New Roman" pitchFamily="18" charset="0"/>
            </a:endParaRPr>
          </a:p>
          <a:p>
            <a:pPr>
              <a:buClr>
                <a:srgbClr val="002060"/>
              </a:buClr>
              <a:buSzPct val="111000"/>
              <a:buFont typeface="Wingdings" panose="05000000000000000000" pitchFamily="2" charset="2"/>
              <a:buChar char="§"/>
              <a:defRPr/>
            </a:pPr>
            <a:r>
              <a:rPr lang="en-US" b="0" dirty="0">
                <a:cs typeface="Times New Roman" pitchFamily="18" charset="0"/>
              </a:rPr>
              <a:t>And of course, talk with us! Discuss any concerns with us. We are here to help you.</a:t>
            </a:r>
            <a:endParaRPr lang="en-US" b="0"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45</a:t>
            </a:fld>
            <a:endParaRPr lang="en-US" dirty="0"/>
          </a:p>
        </p:txBody>
      </p:sp>
    </p:spTree>
    <p:extLst>
      <p:ext uri="{BB962C8B-B14F-4D97-AF65-F5344CB8AC3E}">
        <p14:creationId xmlns:p14="http://schemas.microsoft.com/office/powerpoint/2010/main" val="27874512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strong planning strategies that you should be considering again this year include to:</a:t>
            </a:r>
          </a:p>
          <a:p>
            <a:endParaRPr lang="en-US" dirty="0"/>
          </a:p>
          <a:p>
            <a:pPr marL="174658" indent="-174658">
              <a:buFontTx/>
              <a:buChar char="-"/>
            </a:pPr>
            <a:r>
              <a:rPr lang="en-US" dirty="0"/>
              <a:t>Rebalance all of your accounts, including retirement plans and personal holdings.</a:t>
            </a:r>
          </a:p>
          <a:p>
            <a:pPr marL="174658" indent="-174658">
              <a:buFontTx/>
              <a:buChar char="-"/>
            </a:pPr>
            <a:r>
              <a:rPr lang="en-US" dirty="0"/>
              <a:t>Analyze all sources of income and cash flow requirements.</a:t>
            </a:r>
          </a:p>
          <a:p>
            <a:pPr marL="174658" indent="-174658">
              <a:buFontTx/>
              <a:buChar char="-"/>
            </a:pPr>
            <a:r>
              <a:rPr lang="en-US" dirty="0"/>
              <a:t>Review your overall tax planning strategies.</a:t>
            </a:r>
          </a:p>
          <a:p>
            <a:pPr marL="174658" indent="-174658">
              <a:buFontTx/>
              <a:buChar char="-"/>
            </a:pPr>
            <a:r>
              <a:rPr lang="en-US" dirty="0"/>
              <a:t>Review your emergency fund needs.</a:t>
            </a:r>
          </a:p>
          <a:p>
            <a:pPr marL="174658" indent="-174658">
              <a:buFontTx/>
              <a:buChar char="-"/>
            </a:pPr>
            <a:r>
              <a:rPr lang="en-US" dirty="0"/>
              <a:t>Fund your retirement accounts early in the year.</a:t>
            </a:r>
          </a:p>
          <a:p>
            <a:pPr marL="174658" indent="-174658">
              <a:buFontTx/>
              <a:buChar char="-"/>
            </a:pPr>
            <a:r>
              <a:rPr lang="en-US" dirty="0"/>
              <a:t>Monitor your portfolio regularly. It’s important to keep it aligned with your goals. We monitor your portfolio for you regularly and can help provide you with specific options and choices.</a:t>
            </a:r>
          </a:p>
          <a:p>
            <a:pPr marL="174658" indent="-174658">
              <a:buFontTx/>
              <a:buChar char="-"/>
            </a:pPr>
            <a:endParaRPr lang="en-US" dirty="0"/>
          </a:p>
          <a:p>
            <a:pPr marL="174658" indent="-174658">
              <a:buFontTx/>
              <a:buChar char="-"/>
            </a:pP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46</a:t>
            </a:fld>
            <a:endParaRPr lang="en-US" dirty="0"/>
          </a:p>
        </p:txBody>
      </p:sp>
    </p:spTree>
    <p:extLst>
      <p:ext uri="{BB962C8B-B14F-4D97-AF65-F5344CB8AC3E}">
        <p14:creationId xmlns:p14="http://schemas.microsoft.com/office/powerpoint/2010/main" val="19652121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dirty="0"/>
              <a:t>Tax planning strategies to consider for 2020 include:</a:t>
            </a:r>
            <a:br>
              <a:rPr lang="en-US" dirty="0"/>
            </a:br>
            <a:endParaRPr lang="en-US" dirty="0"/>
          </a:p>
          <a:p>
            <a:pPr>
              <a:buClr>
                <a:srgbClr val="002060"/>
              </a:buClr>
              <a:buSzPct val="111000"/>
              <a:buFont typeface="Wingdings" panose="05000000000000000000" pitchFamily="2" charset="2"/>
              <a:buNone/>
              <a:defRPr/>
            </a:pPr>
            <a:r>
              <a:rPr lang="en-US" dirty="0">
                <a:cs typeface="Times New Roman" pitchFamily="18" charset="0"/>
              </a:rPr>
              <a:t>-Maximizing Retirement Plan contributions</a:t>
            </a:r>
          </a:p>
          <a:p>
            <a:pPr>
              <a:buClr>
                <a:srgbClr val="002060"/>
              </a:buClr>
              <a:buSzPct val="111000"/>
              <a:buFont typeface="Wingdings" panose="05000000000000000000" pitchFamily="2" charset="2"/>
              <a:buNone/>
              <a:defRPr/>
            </a:pPr>
            <a:r>
              <a:rPr lang="en-US" dirty="0">
                <a:cs typeface="Times New Roman" pitchFamily="18" charset="0"/>
              </a:rPr>
              <a:t>-Tax loss or gains harvesting</a:t>
            </a:r>
          </a:p>
          <a:p>
            <a:pPr>
              <a:buClr>
                <a:srgbClr val="002060"/>
              </a:buClr>
              <a:buSzPct val="111000"/>
              <a:buFont typeface="Wingdings" panose="05000000000000000000" pitchFamily="2" charset="2"/>
              <a:buNone/>
              <a:defRPr/>
            </a:pPr>
            <a:r>
              <a:rPr lang="en-US" dirty="0">
                <a:cs typeface="Times New Roman" pitchFamily="18" charset="0"/>
              </a:rPr>
              <a:t>-Tax exempt strategies</a:t>
            </a:r>
          </a:p>
          <a:p>
            <a:pPr>
              <a:buClr>
                <a:srgbClr val="002060"/>
              </a:buClr>
              <a:buSzPct val="111000"/>
              <a:buFont typeface="Wingdings" panose="05000000000000000000" pitchFamily="2" charset="2"/>
              <a:buNone/>
              <a:defRPr/>
            </a:pPr>
            <a:r>
              <a:rPr lang="en-US" dirty="0">
                <a:cs typeface="Times New Roman" pitchFamily="18" charset="0"/>
              </a:rPr>
              <a:t>-Tax advantaged strategies</a:t>
            </a:r>
          </a:p>
          <a:p>
            <a:pPr>
              <a:buClr>
                <a:srgbClr val="002060"/>
              </a:buClr>
              <a:buSzPct val="111000"/>
              <a:buFont typeface="Wingdings" panose="05000000000000000000" pitchFamily="2" charset="2"/>
              <a:buNone/>
              <a:defRPr/>
            </a:pPr>
            <a:endParaRPr lang="en-US" dirty="0">
              <a:cs typeface="Times New Roman" pitchFamily="18" charset="0"/>
            </a:endParaRPr>
          </a:p>
          <a:p>
            <a:pPr algn="l" eaLnBrk="1" hangingPunct="1"/>
            <a:r>
              <a:rPr lang="en-US" dirty="0">
                <a:cs typeface="Arial" pitchFamily="34" charset="0"/>
              </a:rPr>
              <a:t>Our goal is simple  - to review tax strategies individually and look for ways to be tax efficient with clients</a:t>
            </a:r>
            <a:r>
              <a:rPr lang="en-US" sz="1100" dirty="0">
                <a:cs typeface="Arial" pitchFamily="34" charset="0"/>
              </a:rPr>
              <a:t>.</a:t>
            </a:r>
          </a:p>
          <a:p>
            <a:pPr algn="l" eaLnBrk="1" hangingPunct="1"/>
            <a:endParaRPr lang="en-US" sz="1100" dirty="0">
              <a:cs typeface="Arial" pitchFamily="34" charset="0"/>
            </a:endParaRPr>
          </a:p>
          <a:p>
            <a:pPr algn="l" eaLnBrk="1" hangingPunct="1"/>
            <a:r>
              <a:rPr lang="en-US" sz="1100" dirty="0">
                <a:cs typeface="Arial" pitchFamily="34" charset="0"/>
              </a:rPr>
              <a:t>Remember, it’s not what you make, but it’s what you keep that counts most!</a:t>
            </a: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47</a:t>
            </a:fld>
            <a:endParaRPr lang="en-US" dirty="0"/>
          </a:p>
        </p:txBody>
      </p:sp>
    </p:spTree>
    <p:extLst>
      <p:ext uri="{BB962C8B-B14F-4D97-AF65-F5344CB8AC3E}">
        <p14:creationId xmlns:p14="http://schemas.microsoft.com/office/powerpoint/2010/main" val="21247957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quick recap, remember:</a:t>
            </a:r>
          </a:p>
          <a:p>
            <a:endParaRPr lang="en-US" dirty="0"/>
          </a:p>
          <a:p>
            <a:pPr>
              <a:spcBef>
                <a:spcPts val="578"/>
              </a:spcBef>
              <a:spcAft>
                <a:spcPts val="578"/>
              </a:spcAft>
              <a:buClr>
                <a:schemeClr val="accent2">
                  <a:lumMod val="50000"/>
                </a:schemeClr>
              </a:buClr>
              <a:buFont typeface="Wingdings" panose="05000000000000000000" pitchFamily="2" charset="2"/>
              <a:buChar char="§"/>
            </a:pPr>
            <a:r>
              <a:rPr lang="en-US" dirty="0"/>
              <a:t>Caution and vigilance are critical.</a:t>
            </a:r>
          </a:p>
          <a:p>
            <a:pPr>
              <a:spcBef>
                <a:spcPts val="578"/>
              </a:spcBef>
              <a:spcAft>
                <a:spcPts val="578"/>
              </a:spcAft>
              <a:buClr>
                <a:schemeClr val="accent2">
                  <a:lumMod val="50000"/>
                </a:schemeClr>
              </a:buClr>
              <a:buFont typeface="Wingdings" panose="05000000000000000000" pitchFamily="2" charset="2"/>
              <a:buChar char="§"/>
            </a:pPr>
            <a:r>
              <a:rPr lang="en-US" dirty="0"/>
              <a:t>You should focus on your own personal goals and objectives.</a:t>
            </a:r>
          </a:p>
          <a:p>
            <a:pPr>
              <a:spcBef>
                <a:spcPts val="578"/>
              </a:spcBef>
              <a:spcAft>
                <a:spcPts val="578"/>
              </a:spcAft>
              <a:buClr>
                <a:schemeClr val="accent2">
                  <a:lumMod val="50000"/>
                </a:schemeClr>
              </a:buClr>
              <a:buFont typeface="Wingdings" panose="05000000000000000000" pitchFamily="2" charset="2"/>
              <a:buChar char="§"/>
            </a:pPr>
            <a:r>
              <a:rPr lang="en-US" dirty="0"/>
              <a:t>And, as always, call us with any concerns!</a:t>
            </a:r>
          </a:p>
          <a:p>
            <a:endParaRPr lang="en-US" sz="2900" b="1" dirty="0">
              <a:solidFill>
                <a:schemeClr val="bg2">
                  <a:lumMod val="1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D2DE1BA-B776-4E85-BDA6-0481E5B438F0}"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1076035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dirty="0">
                <a:cs typeface="Arial" pitchFamily="34" charset="0"/>
              </a:rPr>
              <a:t>One of our main focuses as a financial advisory practice is to review changes for our clients on an ongoing basis.</a:t>
            </a:r>
          </a:p>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49</a:t>
            </a:fld>
            <a:endParaRPr lang="en-US" dirty="0"/>
          </a:p>
        </p:txBody>
      </p:sp>
    </p:spTree>
    <p:extLst>
      <p:ext uri="{BB962C8B-B14F-4D97-AF65-F5344CB8AC3E}">
        <p14:creationId xmlns:p14="http://schemas.microsoft.com/office/powerpoint/2010/main" val="146834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a:t>
            </a:r>
            <a:r>
              <a:rPr lang="en-US" sz="1200" kern="1200" dirty="0">
                <a:solidFill>
                  <a:schemeClr val="tx1"/>
                </a:solidFill>
                <a:effectLst/>
                <a:latin typeface="+mn-lt"/>
                <a:ea typeface="+mn-ea"/>
                <a:cs typeface="+mn-cs"/>
              </a:rPr>
              <a:t>2019 was a good year for equities.  As this chart shows, the S&amp;P 500 moved up strong over the 12-month timeframe.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fact, from October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through November 30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the S&amp;P 500 climbed +8.6% without a single down day worse than -0.50%. Then after 2 down days to start December, on December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it headed toward an exceptional year close.</a:t>
            </a:r>
          </a:p>
          <a:p>
            <a:endParaRPr lang="en-US" dirty="0"/>
          </a:p>
          <a:p>
            <a:r>
              <a:rPr lang="en-US" sz="1200" kern="1200" dirty="0">
                <a:solidFill>
                  <a:schemeClr val="tx1"/>
                </a:solidFill>
                <a:effectLst/>
                <a:latin typeface="+mn-lt"/>
                <a:ea typeface="+mn-ea"/>
                <a:cs typeface="+mn-cs"/>
              </a:rPr>
              <a:t>However, as this chart shows, even a great year for equities did not move in a straight line.</a:t>
            </a:r>
          </a:p>
          <a:p>
            <a:endParaRPr lang="en-US" sz="1200" kern="1200" dirty="0">
              <a:solidFill>
                <a:schemeClr val="tx1"/>
              </a:solidFill>
              <a:effectLst/>
              <a:latin typeface="+mn-lt"/>
              <a:ea typeface="+mn-ea"/>
              <a:cs typeface="+mn-cs"/>
            </a:endParaRPr>
          </a:p>
          <a:p>
            <a:endParaRPr lang="en-US" dirty="0"/>
          </a:p>
          <a:p>
            <a:pPr marL="165237" indent="-165237" defTabSz="660946">
              <a:lnSpc>
                <a:spcPct val="75000"/>
              </a:lnSpc>
              <a:spcBef>
                <a:spcPts val="723"/>
              </a:spcBef>
              <a:spcAft>
                <a:spcPct val="35000"/>
              </a:spcAft>
              <a:buClr>
                <a:schemeClr val="accent2">
                  <a:lumMod val="75000"/>
                </a:schemeClr>
              </a:buClr>
              <a:buFont typeface="Arial" panose="020B0604020202020204" pitchFamily="34" charset="0"/>
              <a:buChar char="•"/>
              <a:defRPr/>
            </a:pPr>
            <a:endParaRPr lang="en-US" i="1" dirty="0"/>
          </a:p>
          <a:p>
            <a:pPr defTabSz="660946">
              <a:lnSpc>
                <a:spcPct val="75000"/>
              </a:lnSpc>
              <a:spcBef>
                <a:spcPts val="723"/>
              </a:spcBef>
              <a:spcAft>
                <a:spcPct val="35000"/>
              </a:spcAft>
              <a:buClr>
                <a:schemeClr val="accent2">
                  <a:lumMod val="75000"/>
                </a:schemeClr>
              </a:buClr>
              <a:defRPr/>
            </a:pPr>
            <a:r>
              <a:rPr lang="en-US" i="1" dirty="0"/>
              <a:t>Source: Barron’s, bigcharts.com</a:t>
            </a:r>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endParaRPr lang="en-US" i="1" dirty="0"/>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5</a:t>
            </a:fld>
            <a:endParaRPr lang="en-US" dirty="0"/>
          </a:p>
        </p:txBody>
      </p:sp>
    </p:spTree>
    <p:extLst>
      <p:ext uri="{BB962C8B-B14F-4D97-AF65-F5344CB8AC3E}">
        <p14:creationId xmlns:p14="http://schemas.microsoft.com/office/powerpoint/2010/main" val="420348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r>
              <a:rPr lang="en-US" dirty="0">
                <a:latin typeface="Arial" pitchFamily="34" charset="0"/>
                <a:cs typeface="Arial" pitchFamily="34" charset="0"/>
              </a:rPr>
              <a:t>SLIDE </a:t>
            </a:r>
            <a:fld id="{9FD86EB0-B932-46A4-B5B8-0A908959640C}" type="slidenum">
              <a:rPr lang="en-US" smtClean="0">
                <a:latin typeface="Arial" pitchFamily="34" charset="0"/>
                <a:cs typeface="Arial" pitchFamily="34" charset="0"/>
              </a:rPr>
              <a:pPr/>
              <a:t>50</a:t>
            </a:fld>
            <a:endParaRPr lang="en-US" dirty="0">
              <a:latin typeface="Arial" pitchFamily="34" charset="0"/>
              <a:cs typeface="Arial" pitchFamily="34" charset="0"/>
            </a:endParaRPr>
          </a:p>
        </p:txBody>
      </p:sp>
      <p:sp>
        <p:nvSpPr>
          <p:cNvPr id="119811" name="Rectangle 2"/>
          <p:cNvSpPr>
            <a:spLocks noGrp="1" noRot="1" noChangeAspect="1" noChangeArrowheads="1" noTextEdit="1"/>
          </p:cNvSpPr>
          <p:nvPr>
            <p:ph type="sldImg"/>
          </p:nvPr>
        </p:nvSpPr>
        <p:spPr>
          <a:xfrm>
            <a:off x="1624013" y="319088"/>
            <a:ext cx="4314825" cy="3236912"/>
          </a:xfrm>
          <a:ln/>
        </p:spPr>
      </p:sp>
      <p:sp>
        <p:nvSpPr>
          <p:cNvPr id="119812" name="Rectangle 3"/>
          <p:cNvSpPr>
            <a:spLocks noGrp="1" noChangeArrowheads="1"/>
          </p:cNvSpPr>
          <p:nvPr>
            <p:ph type="body" idx="1"/>
          </p:nvPr>
        </p:nvSpPr>
        <p:spPr>
          <a:xfrm>
            <a:off x="651927" y="3664038"/>
            <a:ext cx="5703905" cy="5042355"/>
          </a:xfrm>
          <a:noFill/>
          <a:ln w="9525"/>
        </p:spPr>
        <p:txBody>
          <a:bodyPr/>
          <a:lstStyle/>
          <a:p>
            <a:pPr algn="l" eaLnBrk="1" hangingPunct="1"/>
            <a:r>
              <a:rPr lang="en-US" dirty="0">
                <a:cs typeface="Arial" pitchFamily="34" charset="0"/>
              </a:rPr>
              <a:t>So – what can you expect from us?</a:t>
            </a:r>
          </a:p>
          <a:p>
            <a:pPr algn="l" eaLnBrk="1" hangingPunct="1"/>
            <a:endParaRPr lang="en-US" dirty="0">
              <a:cs typeface="Arial" pitchFamily="34" charset="0"/>
            </a:endParaRPr>
          </a:p>
          <a:p>
            <a:pPr algn="l" eaLnBrk="1" hangingPunct="1"/>
            <a:r>
              <a:rPr lang="en-US" dirty="0">
                <a:cs typeface="Arial" pitchFamily="34" charset="0"/>
              </a:rPr>
              <a:t>You can expect constant communication, more frequent discussions, and you can expect that we are continuously reviewing economic, tax, estate and investment issues for our clients.</a:t>
            </a:r>
          </a:p>
        </p:txBody>
      </p:sp>
    </p:spTree>
    <p:extLst>
      <p:ext uri="{BB962C8B-B14F-4D97-AF65-F5344CB8AC3E}">
        <p14:creationId xmlns:p14="http://schemas.microsoft.com/office/powerpoint/2010/main" val="9043445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r>
              <a:rPr lang="en-US" dirty="0">
                <a:latin typeface="Arial" pitchFamily="34" charset="0"/>
                <a:cs typeface="Arial" pitchFamily="34" charset="0"/>
              </a:rPr>
              <a:t>SLIDE </a:t>
            </a:r>
            <a:fld id="{1D54544C-190D-4CA9-844F-D51462F13C01}" type="slidenum">
              <a:rPr lang="en-US" smtClean="0">
                <a:latin typeface="Arial" pitchFamily="34" charset="0"/>
                <a:cs typeface="Arial" pitchFamily="34" charset="0"/>
              </a:rPr>
              <a:pPr/>
              <a:t>51</a:t>
            </a:fld>
            <a:endParaRPr lang="en-US" dirty="0">
              <a:latin typeface="Arial" pitchFamily="34" charset="0"/>
              <a:cs typeface="Arial" pitchFamily="34" charset="0"/>
            </a:endParaRPr>
          </a:p>
        </p:txBody>
      </p:sp>
      <p:sp>
        <p:nvSpPr>
          <p:cNvPr id="120835" name="Slide Image Placeholder 1"/>
          <p:cNvSpPr>
            <a:spLocks noGrp="1" noRot="1" noChangeAspect="1" noTextEdit="1"/>
          </p:cNvSpPr>
          <p:nvPr>
            <p:ph type="sldImg"/>
          </p:nvPr>
        </p:nvSpPr>
        <p:spPr>
          <a:ln/>
        </p:spPr>
      </p:sp>
      <p:sp>
        <p:nvSpPr>
          <p:cNvPr id="120836" name="Notes Placeholder 2"/>
          <p:cNvSpPr>
            <a:spLocks noGrp="1"/>
          </p:cNvSpPr>
          <p:nvPr>
            <p:ph type="body" idx="1"/>
          </p:nvPr>
        </p:nvSpPr>
        <p:spPr>
          <a:noFill/>
          <a:ln w="9525"/>
        </p:spPr>
        <p:txBody>
          <a:bodyPr/>
          <a:lstStyle/>
          <a:p>
            <a:pPr eaLnBrk="1" hangingPunct="1"/>
            <a:r>
              <a:rPr lang="en-US" dirty="0">
                <a:cs typeface="Arial" pitchFamily="34" charset="0"/>
              </a:rPr>
              <a:t>As you know, our role as your advisor is to:</a:t>
            </a:r>
          </a:p>
          <a:p>
            <a:pPr eaLnBrk="1" hangingPunct="1"/>
            <a:endParaRPr lang="en-US" dirty="0">
              <a:cs typeface="Arial" pitchFamily="34" charset="0"/>
            </a:endParaRPr>
          </a:p>
          <a:p>
            <a:pPr marL="293329" indent="-234004">
              <a:buFontTx/>
              <a:buChar char="•"/>
            </a:pPr>
            <a:r>
              <a:rPr lang="en-US" dirty="0">
                <a:cs typeface="Arial" pitchFamily="34" charset="0"/>
              </a:rPr>
              <a:t>Maintain a non-emotional objective;</a:t>
            </a:r>
          </a:p>
          <a:p>
            <a:pPr marL="293329" indent="-234004">
              <a:buFontTx/>
              <a:buChar char="•"/>
            </a:pPr>
            <a:r>
              <a:rPr lang="en-US" dirty="0">
                <a:cs typeface="Arial" pitchFamily="34" charset="0"/>
              </a:rPr>
              <a:t>Avoid emotional-based reactions;</a:t>
            </a:r>
          </a:p>
          <a:p>
            <a:pPr marL="293329" indent="-234004">
              <a:buFontTx/>
              <a:buChar char="•"/>
            </a:pPr>
            <a:r>
              <a:rPr lang="en-US" dirty="0">
                <a:cs typeface="Arial" pitchFamily="34" charset="0"/>
              </a:rPr>
              <a:t>Assist you in making decisions that are always in your best interest; and</a:t>
            </a:r>
          </a:p>
          <a:p>
            <a:pPr marL="293329" indent="-234004">
              <a:buFontTx/>
              <a:buChar char="•"/>
            </a:pPr>
            <a:r>
              <a:rPr lang="en-US" dirty="0">
                <a:cs typeface="Arial" pitchFamily="34" charset="0"/>
              </a:rPr>
              <a:t>We will be here for you!</a:t>
            </a:r>
          </a:p>
        </p:txBody>
      </p:sp>
      <p:sp>
        <p:nvSpPr>
          <p:cNvPr id="4" name="Slide Number Placeholder 3"/>
          <p:cNvSpPr txBox="1">
            <a:spLocks noGrp="1"/>
          </p:cNvSpPr>
          <p:nvPr/>
        </p:nvSpPr>
        <p:spPr bwMode="auto">
          <a:xfrm>
            <a:off x="6620429" y="9356172"/>
            <a:ext cx="705006" cy="288791"/>
          </a:xfrm>
          <a:prstGeom prst="rect">
            <a:avLst/>
          </a:prstGeom>
          <a:noFill/>
          <a:ln w="12700">
            <a:miter lim="800000"/>
            <a:headEnd/>
            <a:tailEnd/>
          </a:ln>
        </p:spPr>
        <p:txBody>
          <a:bodyPr lIns="94920" tIns="47461" rIns="94920" bIns="47461" anchor="b"/>
          <a:lstStyle/>
          <a:p>
            <a:pPr algn="r" eaLnBrk="0" hangingPunct="0">
              <a:defRPr/>
            </a:pPr>
            <a:r>
              <a:rPr lang="en-US" sz="1400" dirty="0">
                <a:latin typeface="Arial" charset="0"/>
                <a:cs typeface="Arial" charset="0"/>
              </a:rPr>
              <a:t>Slide</a:t>
            </a:r>
            <a:r>
              <a:rPr lang="en-US" sz="1400" b="1" dirty="0">
                <a:solidFill>
                  <a:srgbClr val="FFFFFF"/>
                </a:solidFill>
                <a:effectLst>
                  <a:outerShdw blurRad="38100" dist="38100" dir="2700000" algn="tl">
                    <a:srgbClr val="C0C0C0"/>
                  </a:outerShdw>
                </a:effectLst>
                <a:latin typeface="Arial" charset="0"/>
                <a:cs typeface="Arial" charset="0"/>
              </a:rPr>
              <a:t> </a:t>
            </a:r>
            <a:fld id="{D4A80949-0D64-4E8D-A7AA-B2B122FC63A7}" type="slidenum">
              <a:rPr lang="en-US" sz="1400">
                <a:latin typeface="Arial" charset="0"/>
                <a:cs typeface="Arial" charset="0"/>
              </a:rPr>
              <a:pPr algn="r" eaLnBrk="0" hangingPunct="0">
                <a:defRPr/>
              </a:pPr>
              <a:t>51</a:t>
            </a:fld>
            <a:endParaRPr lang="en-US" sz="1400" dirty="0">
              <a:latin typeface="Arial" charset="0"/>
              <a:cs typeface="Arial" charset="0"/>
            </a:endParaRPr>
          </a:p>
        </p:txBody>
      </p:sp>
    </p:spTree>
    <p:extLst>
      <p:ext uri="{BB962C8B-B14F-4D97-AF65-F5344CB8AC3E}">
        <p14:creationId xmlns:p14="http://schemas.microsoft.com/office/powerpoint/2010/main" val="8050048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r>
              <a:rPr lang="en-US" dirty="0">
                <a:cs typeface="Arial" pitchFamily="34" charset="0"/>
              </a:rPr>
              <a:t>Thank you for coming to this workshop. We appreciate the opportunity to assist you with your financial needs.</a:t>
            </a:r>
          </a:p>
          <a:p>
            <a:pPr algn="just" eaLnBrk="1" hangingPunct="1"/>
            <a:endParaRPr lang="en-US" dirty="0">
              <a:cs typeface="Arial" pitchFamily="34" charset="0"/>
            </a:endParaRPr>
          </a:p>
          <a:p>
            <a:pPr algn="just" eaLnBrk="1" hangingPunct="1"/>
            <a:r>
              <a:rPr lang="en-US" dirty="0">
                <a:cs typeface="Arial" pitchFamily="34" charset="0"/>
              </a:rPr>
              <a:t>Can I see by a raise of hands anyone who is not currently a client?</a:t>
            </a:r>
          </a:p>
          <a:p>
            <a:pPr algn="just" eaLnBrk="1" hangingPunct="1"/>
            <a:endParaRPr lang="en-US" dirty="0">
              <a:cs typeface="Arial" pitchFamily="34" charset="0"/>
            </a:endParaRPr>
          </a:p>
          <a:p>
            <a:pPr algn="just" eaLnBrk="1" hangingPunct="1"/>
            <a:r>
              <a:rPr lang="en-US" dirty="0">
                <a:cs typeface="Arial" pitchFamily="34" charset="0"/>
              </a:rPr>
              <a:t>We would like to take this time to invite any of the guests here today to a complimentary session to help you take this important information with your specific financial needs and goals. Please see one of our team members</a:t>
            </a:r>
            <a:r>
              <a:rPr lang="en-US" i="1" dirty="0">
                <a:cs typeface="Arial" pitchFamily="34" charset="0"/>
              </a:rPr>
              <a:t> (introduce the team members) </a:t>
            </a:r>
            <a:r>
              <a:rPr lang="en-US" dirty="0">
                <a:cs typeface="Arial" pitchFamily="34" charset="0"/>
              </a:rPr>
              <a:t>at the exit in order to schedule your complimentary session.</a:t>
            </a:r>
          </a:p>
          <a:p>
            <a:pPr algn="just" eaLnBrk="1" hangingPunct="1"/>
            <a:endParaRPr lang="en-US" dirty="0">
              <a:cs typeface="Arial" pitchFamily="34" charset="0"/>
            </a:endParaRPr>
          </a:p>
          <a:p>
            <a:pPr algn="just" eaLnBrk="1" hangingPunct="1"/>
            <a:r>
              <a:rPr lang="en-US" dirty="0">
                <a:cs typeface="Arial" pitchFamily="34" charset="0"/>
              </a:rPr>
              <a:t>As you know, we are also making ourselves available to help some of your friends and colleagues. One theme that you have probably heard from our office already is our company’s “Growth Initiative.” It is our goal to offer our services to several other clients just like you. It is primarily through an introduction from our best clients that we have best been able to meet high quality people who can benefit from our services. We would be honored if you shared with us the names of one or two other friends, relatives or colleagues so we can invite them in for a complimentary consultation.</a:t>
            </a:r>
          </a:p>
          <a:p>
            <a:pPr eaLnBrk="1" hangingPunct="1"/>
            <a:endParaRPr lang="en-US" dirty="0">
              <a:cs typeface="Arial" pitchFamily="34" charset="0"/>
            </a:endParaRPr>
          </a:p>
          <a:p>
            <a:pPr eaLnBrk="1" hangingPunct="1"/>
            <a:r>
              <a:rPr lang="en-US" dirty="0">
                <a:cs typeface="Arial" pitchFamily="34" charset="0"/>
              </a:rPr>
              <a:t>Again, thank you for attending tonight. At this point, we can take questions.</a:t>
            </a:r>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52</a:t>
            </a:fld>
            <a:endParaRPr lang="en-US" dirty="0"/>
          </a:p>
        </p:txBody>
      </p:sp>
    </p:spTree>
    <p:extLst>
      <p:ext uri="{BB962C8B-B14F-4D97-AF65-F5344CB8AC3E}">
        <p14:creationId xmlns:p14="http://schemas.microsoft.com/office/powerpoint/2010/main" val="1556821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dirty="0">
                <a:cs typeface="Arial" pitchFamily="34" charset="0"/>
              </a:rPr>
              <a:t>We would like to help others in 2020!</a:t>
            </a:r>
          </a:p>
          <a:p>
            <a:pPr algn="l" eaLnBrk="1" hangingPunct="1"/>
            <a:endParaRPr lang="en-US" dirty="0">
              <a:cs typeface="Arial" pitchFamily="34" charset="0"/>
            </a:endParaRPr>
          </a:p>
          <a:p>
            <a:pPr algn="l" eaLnBrk="1" hangingPunct="1"/>
            <a:r>
              <a:rPr lang="en-US" dirty="0">
                <a:cs typeface="Arial" pitchFamily="34" charset="0"/>
              </a:rPr>
              <a:t>In fact, we would be honored if you could share some names of friends to add to our mailing lists so that they can benefit from this information</a:t>
            </a:r>
            <a:r>
              <a:rPr lang="en-US" sz="1100" dirty="0">
                <a:cs typeface="Arial" pitchFamily="34" charset="0"/>
              </a:rPr>
              <a:t>.</a:t>
            </a:r>
          </a:p>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53</a:t>
            </a:fld>
            <a:endParaRPr lang="en-US" dirty="0"/>
          </a:p>
        </p:txBody>
      </p:sp>
    </p:spTree>
    <p:extLst>
      <p:ext uri="{BB962C8B-B14F-4D97-AF65-F5344CB8AC3E}">
        <p14:creationId xmlns:p14="http://schemas.microsoft.com/office/powerpoint/2010/main" val="11520397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dirty="0">
                <a:cs typeface="Arial" pitchFamily="34" charset="0"/>
              </a:rPr>
              <a:t>Any questions?</a:t>
            </a:r>
          </a:p>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54</a:t>
            </a:fld>
            <a:endParaRPr lang="en-US" dirty="0"/>
          </a:p>
        </p:txBody>
      </p:sp>
    </p:spTree>
    <p:extLst>
      <p:ext uri="{BB962C8B-B14F-4D97-AF65-F5344CB8AC3E}">
        <p14:creationId xmlns:p14="http://schemas.microsoft.com/office/powerpoint/2010/main" val="38194784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55</a:t>
            </a:fld>
            <a:endParaRPr lang="en-US" dirty="0"/>
          </a:p>
        </p:txBody>
      </p:sp>
    </p:spTree>
    <p:extLst>
      <p:ext uri="{BB962C8B-B14F-4D97-AF65-F5344CB8AC3E}">
        <p14:creationId xmlns:p14="http://schemas.microsoft.com/office/powerpoint/2010/main" val="4176721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r>
              <a:rPr lang="en-US" dirty="0"/>
              <a:t>A two-year chart is even more telling that equity markets can be quite volatile.</a:t>
            </a:r>
          </a:p>
          <a:p>
            <a:pPr defTabSz="881390"/>
            <a:endParaRPr lang="en-US" dirty="0"/>
          </a:p>
          <a:p>
            <a:pPr defTabSz="881390"/>
            <a:r>
              <a:rPr lang="en-US" dirty="0"/>
              <a:t>Notice the last quarter of 2018 was not a good one for returns, but over the two-year time period investors did well.</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Source: bigcharts.com</a:t>
            </a:r>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6</a:t>
            </a:fld>
            <a:endParaRPr lang="en-US" dirty="0"/>
          </a:p>
        </p:txBody>
      </p:sp>
    </p:spTree>
    <p:extLst>
      <p:ext uri="{BB962C8B-B14F-4D97-AF65-F5344CB8AC3E}">
        <p14:creationId xmlns:p14="http://schemas.microsoft.com/office/powerpoint/2010/main" val="2874926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back even further, the 2010’s was a good decade for equity investors.</a:t>
            </a:r>
          </a:p>
          <a:p>
            <a:endParaRPr lang="en-US" dirty="0"/>
          </a:p>
          <a:p>
            <a:r>
              <a:rPr lang="en-US" dirty="0"/>
              <a:t>As this chart shares, after a rough decade of 2000 to 2010, the past decade was a very healthy one for investors.</a:t>
            </a:r>
          </a:p>
          <a:p>
            <a:endParaRPr lang="en-US" dirty="0"/>
          </a:p>
          <a:p>
            <a:r>
              <a:rPr lang="en-US" sz="1200" b="0" i="0" kern="1200" dirty="0">
                <a:solidFill>
                  <a:schemeClr val="tx1"/>
                </a:solidFill>
                <a:effectLst/>
                <a:latin typeface="+mn-lt"/>
                <a:ea typeface="+mn-ea"/>
                <a:cs typeface="+mn-cs"/>
              </a:rPr>
              <a:t>One challenge for investors in the equity market currently is the fact it appears to be at very high levels.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is decent for those already invested, but it also presents questions about where the market is headed.</a:t>
            </a:r>
            <a:endParaRPr lang="en-US" dirty="0"/>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endParaRPr lang="en-US" dirty="0"/>
          </a:p>
          <a:p>
            <a:pPr marL="165237" indent="-165237" defTabSz="660946">
              <a:lnSpc>
                <a:spcPct val="75000"/>
              </a:lnSpc>
              <a:spcBef>
                <a:spcPts val="723"/>
              </a:spcBef>
              <a:spcAft>
                <a:spcPct val="35000"/>
              </a:spcAft>
              <a:buClr>
                <a:schemeClr val="accent2">
                  <a:lumMod val="75000"/>
                </a:schemeClr>
              </a:buClr>
              <a:buFont typeface="Arial" panose="020B0604020202020204" pitchFamily="34" charset="0"/>
              <a:buChar char="•"/>
              <a:defRPr/>
            </a:pPr>
            <a:endParaRPr lang="en-US" i="1" dirty="0"/>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r>
              <a:rPr lang="en-US" sz="1050" i="1" u="none" dirty="0">
                <a:solidFill>
                  <a:schemeClr val="tx1">
                    <a:lumMod val="95000"/>
                    <a:lumOff val="5000"/>
                  </a:schemeClr>
                </a:solidFill>
              </a:rPr>
              <a:t>Source: </a:t>
            </a:r>
            <a:r>
              <a:rPr lang="en-US" sz="1050" i="1" u="none" dirty="0">
                <a:solidFill>
                  <a:schemeClr val="tx1">
                    <a:lumMod val="95000"/>
                    <a:lumOff val="5000"/>
                  </a:schemeClr>
                </a:solidFill>
                <a:hlinkClick r:id="rId3">
                  <a:extLst>
                    <a:ext uri="{A12FA001-AC4F-418D-AE19-62706E023703}">
                      <ahyp:hlinkClr xmlns:ahyp="http://schemas.microsoft.com/office/drawing/2018/hyperlinkcolor" val="tx"/>
                    </a:ext>
                  </a:extLst>
                </a:hlinkClick>
              </a:rPr>
              <a:t>https://seekingalpha.com/article/4310001-investing-all-time-highs-in-equity-market</a:t>
            </a:r>
            <a:endParaRPr lang="en-US" sz="1050" i="1" u="none" dirty="0">
              <a:solidFill>
                <a:schemeClr val="tx1">
                  <a:lumMod val="95000"/>
                  <a:lumOff val="5000"/>
                </a:schemeClr>
              </a:solidFill>
            </a:endParaRPr>
          </a:p>
          <a:p>
            <a:pPr marL="0" indent="0" defTabSz="660946">
              <a:lnSpc>
                <a:spcPct val="75000"/>
              </a:lnSpc>
              <a:spcBef>
                <a:spcPts val="723"/>
              </a:spcBef>
              <a:spcAft>
                <a:spcPct val="35000"/>
              </a:spcAft>
              <a:buClr>
                <a:schemeClr val="accent2">
                  <a:lumMod val="75000"/>
                </a:schemeClr>
              </a:buClr>
              <a:buFont typeface="Arial" panose="020B0604020202020204" pitchFamily="34" charset="0"/>
              <a:buNone/>
              <a:defRPr/>
            </a:pPr>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7</a:t>
            </a:fld>
            <a:endParaRPr lang="en-US" dirty="0"/>
          </a:p>
        </p:txBody>
      </p:sp>
    </p:spTree>
    <p:extLst>
      <p:ext uri="{BB962C8B-B14F-4D97-AF65-F5344CB8AC3E}">
        <p14:creationId xmlns:p14="http://schemas.microsoft.com/office/powerpoint/2010/main" val="3082241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648200"/>
            <a:ext cx="5608320" cy="3486150"/>
          </a:xfrm>
        </p:spPr>
        <p:txBody>
          <a:bodyPr/>
          <a:lstStyle/>
          <a:p>
            <a:pPr defTabSz="881390"/>
            <a:r>
              <a:rPr lang="en-US" sz="1200" b="0" i="0" kern="1200" dirty="0">
                <a:solidFill>
                  <a:schemeClr val="tx1"/>
                </a:solidFill>
                <a:effectLst/>
                <a:latin typeface="+mn-lt"/>
                <a:ea typeface="+mn-ea"/>
                <a:cs typeface="+mn-cs"/>
              </a:rPr>
              <a:t>There was a lot of talk about the </a:t>
            </a:r>
            <a:r>
              <a:rPr lang="en-US" dirty="0"/>
              <a:t>global economic slowdown. During the year, there was discussion that suggested the trade war was hurting global growth, </a:t>
            </a:r>
            <a:r>
              <a:rPr lang="en-US" sz="1200" b="0" i="0" kern="1200" dirty="0">
                <a:solidFill>
                  <a:schemeClr val="tx1"/>
                </a:solidFill>
                <a:effectLst/>
                <a:latin typeface="+mn-lt"/>
                <a:ea typeface="+mn-ea"/>
                <a:cs typeface="+mn-cs"/>
              </a:rPr>
              <a:t>but it's important to understand that the trade war didn't cause the global slowdown.</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dirty="0">
                <a:solidFill>
                  <a:schemeClr val="tx1"/>
                </a:solidFill>
              </a:rPr>
              <a:t>The year-over-year pace of increase in the world's total industrial output began a sustained decline in late 2017. </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881390" rtl="0" eaLnBrk="1" fontAlgn="auto" latinLnBrk="0" hangingPunct="1">
              <a:lnSpc>
                <a:spcPct val="100000"/>
              </a:lnSpc>
              <a:spcBef>
                <a:spcPts val="0"/>
              </a:spcBef>
              <a:spcAft>
                <a:spcPts val="0"/>
              </a:spcAft>
              <a:buClrTx/>
              <a:buSzTx/>
              <a:buFontTx/>
              <a:buNone/>
              <a:tabLst/>
              <a:defRPr/>
            </a:pPr>
            <a:r>
              <a:rPr lang="en-US" dirty="0">
                <a:solidFill>
                  <a:schemeClr val="tx1"/>
                </a:solidFill>
              </a:rPr>
              <a:t>As this chart of 9 countries shows, in the last quarter of 2019, the International Money Fund (IMF) continued to </a:t>
            </a:r>
            <a:r>
              <a:rPr lang="en-US" dirty="0" err="1">
                <a:solidFill>
                  <a:schemeClr val="tx1"/>
                </a:solidFill>
              </a:rPr>
              <a:t>downgrad</a:t>
            </a:r>
            <a:r>
              <a:rPr lang="en-US" dirty="0">
                <a:solidFill>
                  <a:schemeClr val="tx1"/>
                </a:solidFill>
              </a:rPr>
              <a:t> its global growth forecast for 2020, citing trade and geopolitical tensions.</a:t>
            </a:r>
          </a:p>
          <a:p>
            <a:pPr marL="0" marR="0" lvl="0" indent="0" algn="l" defTabSz="881390" rtl="0" eaLnBrk="1" fontAlgn="auto" latinLnBrk="0" hangingPunct="1">
              <a:lnSpc>
                <a:spcPct val="100000"/>
              </a:lnSpc>
              <a:spcBef>
                <a:spcPts val="0"/>
              </a:spcBef>
              <a:spcAft>
                <a:spcPts val="0"/>
              </a:spcAft>
              <a:buClrTx/>
              <a:buSzTx/>
              <a:buFontTx/>
              <a:buNone/>
              <a:tabLst/>
              <a:defRPr/>
            </a:pPr>
            <a:endParaRPr lang="en-US" sz="2000" b="1" dirty="0">
              <a:solidFill>
                <a:schemeClr val="tx1"/>
              </a:solidFill>
              <a:effectLst>
                <a:outerShdw blurRad="38100" dist="38100" dir="2700000" algn="tl">
                  <a:srgbClr val="000000">
                    <a:alpha val="43137"/>
                  </a:srgbClr>
                </a:outerShdw>
              </a:effectLst>
              <a:ea typeface="+mn-ea"/>
              <a:cs typeface="+mn-cs"/>
            </a:endParaRPr>
          </a:p>
          <a:p>
            <a:pPr defTabSz="881390"/>
            <a:endParaRPr lang="en-US" sz="1200" b="0" i="0" kern="1200" dirty="0">
              <a:solidFill>
                <a:schemeClr val="tx1"/>
              </a:solidFill>
              <a:effectLst/>
              <a:latin typeface="+mn-lt"/>
              <a:ea typeface="+mn-ea"/>
              <a:cs typeface="+mn-cs"/>
            </a:endParaRPr>
          </a:p>
          <a:p>
            <a:pPr defTabSz="881390"/>
            <a:endParaRPr lang="en-US" dirty="0">
              <a:solidFill>
                <a:schemeClr val="tx1"/>
              </a:solidFill>
            </a:endParaRPr>
          </a:p>
          <a:p>
            <a:pPr defTabSz="881390"/>
            <a:r>
              <a:rPr lang="en-US" i="1" dirty="0">
                <a:solidFill>
                  <a:schemeClr val="tx1"/>
                </a:solidFill>
                <a:hlinkClick r:id="rId3">
                  <a:extLst>
                    <a:ext uri="{A12FA001-AC4F-418D-AE19-62706E023703}">
                      <ahyp:hlinkClr xmlns:ahyp="http://schemas.microsoft.com/office/drawing/2018/hyperlinkcolor" val="tx"/>
                    </a:ext>
                  </a:extLst>
                </a:hlinkClick>
              </a:rPr>
              <a:t>Source: https://www.statista.com/chart/17687/global-gdp-growth-by-region/</a:t>
            </a:r>
            <a:endParaRPr lang="en-US" i="1" dirty="0">
              <a:solidFill>
                <a:schemeClr val="tx1"/>
              </a:solidFill>
            </a:endParaRPr>
          </a:p>
          <a:p>
            <a:pPr defTabSz="881390"/>
            <a:endParaRPr lang="en-US" sz="1200" b="0" i="0" kern="1200" dirty="0">
              <a:solidFill>
                <a:schemeClr val="tx1"/>
              </a:solidFill>
              <a:effectLst/>
              <a:latin typeface="+mn-lt"/>
              <a:ea typeface="+mn-ea"/>
              <a:cs typeface="+mn-cs"/>
            </a:endParaRPr>
          </a:p>
          <a:p>
            <a:pPr defTabSz="881390"/>
            <a:endParaRPr lang="en-US" sz="1200" b="0" i="0" kern="1200" dirty="0">
              <a:solidFill>
                <a:schemeClr val="tx1"/>
              </a:solidFill>
              <a:effectLst/>
              <a:latin typeface="+mn-lt"/>
              <a:ea typeface="+mn-ea"/>
              <a:cs typeface="+mn-cs"/>
            </a:endParaRPr>
          </a:p>
          <a:p>
            <a:pPr defTabSz="881390"/>
            <a:endParaRPr lang="en-US" sz="1200" b="0" i="0" kern="1200" dirty="0">
              <a:solidFill>
                <a:schemeClr val="tx1"/>
              </a:solidFill>
              <a:effectLst/>
              <a:latin typeface="+mn-lt"/>
              <a:ea typeface="+mn-ea"/>
              <a:cs typeface="+mn-cs"/>
            </a:endParaRPr>
          </a:p>
          <a:p>
            <a:pPr defTabSz="881390"/>
            <a:endParaRPr lang="en-US" i="1"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8</a:t>
            </a:fld>
            <a:endParaRPr lang="en-US" dirty="0"/>
          </a:p>
        </p:txBody>
      </p:sp>
    </p:spTree>
    <p:extLst>
      <p:ext uri="{BB962C8B-B14F-4D97-AF65-F5344CB8AC3E}">
        <p14:creationId xmlns:p14="http://schemas.microsoft.com/office/powerpoint/2010/main" val="4284970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00">
              <a:defRPr/>
            </a:pPr>
            <a:r>
              <a:rPr lang="en-US" sz="1200" b="0" i="0" kern="1200" dirty="0">
                <a:solidFill>
                  <a:schemeClr val="tx1"/>
                </a:solidFill>
                <a:effectLst/>
                <a:latin typeface="+mn-lt"/>
                <a:ea typeface="+mn-ea"/>
                <a:cs typeface="+mn-cs"/>
              </a:rPr>
              <a:t>As of now, the U.S. and China are working towards solving some of the “trade war” issues that are outstanding. </a:t>
            </a:r>
            <a:r>
              <a:rPr lang="en-US" dirty="0"/>
              <a:t>Both countries have agreed a Phase 1 agreement that would help narrow some of the differences. </a:t>
            </a:r>
            <a:endParaRPr lang="en-US" sz="1200" b="0" i="0" kern="1200" dirty="0">
              <a:solidFill>
                <a:schemeClr val="tx1"/>
              </a:solidFill>
              <a:effectLst/>
              <a:latin typeface="+mn-lt"/>
              <a:ea typeface="+mn-ea"/>
              <a:cs typeface="+mn-cs"/>
            </a:endParaRPr>
          </a:p>
          <a:p>
            <a:pPr marL="0" marR="0" lvl="0" indent="0" algn="l" defTabSz="9315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315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For investors, it is helpful to remember that </a:t>
            </a:r>
            <a:r>
              <a:rPr lang="en-US" dirty="0"/>
              <a:t>n</a:t>
            </a:r>
            <a:r>
              <a:rPr lang="en-US" sz="1200" b="0" i="0" kern="1200" dirty="0">
                <a:solidFill>
                  <a:schemeClr val="tx1"/>
                </a:solidFill>
                <a:effectLst/>
                <a:latin typeface="+mn-lt"/>
                <a:ea typeface="+mn-ea"/>
                <a:cs typeface="+mn-cs"/>
              </a:rPr>
              <a:t>egative trade </a:t>
            </a:r>
            <a:r>
              <a:rPr lang="en-US" dirty="0"/>
              <a:t>w</a:t>
            </a:r>
            <a:r>
              <a:rPr lang="en-US" sz="1200" b="0" i="0" kern="1200" dirty="0">
                <a:solidFill>
                  <a:schemeClr val="tx1"/>
                </a:solidFill>
                <a:effectLst/>
                <a:latin typeface="+mn-lt"/>
                <a:ea typeface="+mn-ea"/>
                <a:cs typeface="+mn-cs"/>
              </a:rPr>
              <a:t>ar news could cause equity market uncertainty and start a potential equity sell off!</a:t>
            </a:r>
          </a:p>
          <a:p>
            <a:pPr defTabSz="931500">
              <a:defRPr/>
            </a:pPr>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9</a:t>
            </a:fld>
            <a:endParaRPr lang="en-US" dirty="0"/>
          </a:p>
        </p:txBody>
      </p:sp>
    </p:spTree>
    <p:extLst>
      <p:ext uri="{BB962C8B-B14F-4D97-AF65-F5344CB8AC3E}">
        <p14:creationId xmlns:p14="http://schemas.microsoft.com/office/powerpoint/2010/main" val="18304530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itle 1"/>
          <p:cNvSpPr>
            <a:spLocks noGrp="1"/>
          </p:cNvSpPr>
          <p:nvPr>
            <p:ph type="ctrTitle"/>
          </p:nvPr>
        </p:nvSpPr>
        <p:spPr>
          <a:xfrm>
            <a:off x="568570" y="2609217"/>
            <a:ext cx="6430416"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598186" y="4693920"/>
            <a:ext cx="6400800" cy="9144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330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descr="Background8-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0031" y="0"/>
            <a:ext cx="2283970" cy="6858000"/>
          </a:xfrm>
          <a:prstGeom prst="rect">
            <a:avLst/>
          </a:prstGeom>
        </p:spPr>
      </p:pic>
      <p:sp>
        <p:nvSpPr>
          <p:cNvPr id="2" name="Title 1"/>
          <p:cNvSpPr>
            <a:spLocks noGrp="1"/>
          </p:cNvSpPr>
          <p:nvPr>
            <p:ph type="title"/>
          </p:nvPr>
        </p:nvSpPr>
        <p:spPr>
          <a:xfrm>
            <a:off x="458529" y="194442"/>
            <a:ext cx="5943600" cy="786449"/>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dirty="0"/>
              <a:t>Click to edit Master title style</a:t>
            </a:r>
          </a:p>
        </p:txBody>
      </p:sp>
      <p:cxnSp>
        <p:nvCxnSpPr>
          <p:cNvPr id="10" name="Straight Connector 9"/>
          <p:cNvCxnSpPr/>
          <p:nvPr userDrawn="1"/>
        </p:nvCxnSpPr>
        <p:spPr>
          <a:xfrm>
            <a:off x="457200" y="6370596"/>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2" y="1828804"/>
            <a:ext cx="5939383" cy="4086455"/>
          </a:xfrm>
        </p:spPr>
        <p:txBody>
          <a:bodyPr>
            <a:normAutofit/>
          </a:bodyPr>
          <a:lstStyle>
            <a:lvl1pPr marL="0" indent="0">
              <a:buNone/>
              <a:defRPr sz="900" b="0" i="0">
                <a:latin typeface="Roboto Light" charset="0"/>
                <a:ea typeface="Roboto Light" charset="0"/>
                <a:cs typeface="Roboto Light" charset="0"/>
              </a:defRPr>
            </a:lvl1pPr>
          </a:lstStyle>
          <a:p>
            <a:r>
              <a:rPr lang="en-US" dirty="0"/>
              <a:t>Click icon to add table</a:t>
            </a:r>
          </a:p>
        </p:txBody>
      </p:sp>
      <p:sp>
        <p:nvSpPr>
          <p:cNvPr id="13" name="Text Placeholder 12"/>
          <p:cNvSpPr>
            <a:spLocks noGrp="1"/>
          </p:cNvSpPr>
          <p:nvPr>
            <p:ph type="body" sz="quarter" idx="15"/>
          </p:nvPr>
        </p:nvSpPr>
        <p:spPr>
          <a:xfrm>
            <a:off x="7065963" y="1810883"/>
            <a:ext cx="1737360" cy="4389967"/>
          </a:xfrm>
        </p:spPr>
        <p:txBody>
          <a:bodyPr lIns="0" tIns="0" rIns="0" bIns="0">
            <a:noAutofit/>
          </a:bodyPr>
          <a:lstStyle>
            <a:lvl1pPr marL="0" indent="0">
              <a:lnSpc>
                <a:spcPts val="1275"/>
              </a:lnSpc>
              <a:spcBef>
                <a:spcPts val="0"/>
              </a:spcBef>
              <a:spcAft>
                <a:spcPts val="675"/>
              </a:spcAft>
              <a:buNone/>
              <a:defRPr sz="1050" b="0" i="0">
                <a:solidFill>
                  <a:schemeClr val="bg1"/>
                </a:solidFill>
                <a:latin typeface="Roboto Light" charset="0"/>
                <a:ea typeface="Roboto Light" charset="0"/>
                <a:cs typeface="Roboto Light" charset="0"/>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
        <p:nvSpPr>
          <p:cNvPr id="14" name="Footer Placeholder 4"/>
          <p:cNvSpPr>
            <a:spLocks noGrp="1"/>
          </p:cNvSpPr>
          <p:nvPr>
            <p:ph type="ftr" sz="quarter" idx="11"/>
          </p:nvPr>
        </p:nvSpPr>
        <p:spPr>
          <a:xfrm>
            <a:off x="671071" y="6403820"/>
            <a:ext cx="5729731"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5"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95871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3"/>
            <a:ext cx="6861175" cy="2048567"/>
          </a:xfrm>
        </p:spPr>
        <p:txBody>
          <a:bodyPr lIns="0" tIns="0" rIns="0" bIns="0" anchor="t" anchorCtr="0">
            <a:noAutofit/>
          </a:bodyPr>
          <a:lstStyle>
            <a:lvl1pPr marL="67866" indent="-59531" algn="l">
              <a:lnSpc>
                <a:spcPts val="2250"/>
              </a:lnSpc>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7730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Divider">
    <p:bg>
      <p:bgPr>
        <a:gradFill>
          <a:gsLst>
            <a:gs pos="0">
              <a:schemeClr val="accent5">
                <a:lumMod val="5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itle 1"/>
          <p:cNvSpPr>
            <a:spLocks noGrp="1"/>
          </p:cNvSpPr>
          <p:nvPr>
            <p:ph type="title"/>
          </p:nvPr>
        </p:nvSpPr>
        <p:spPr>
          <a:xfrm>
            <a:off x="455614" y="1886530"/>
            <a:ext cx="6861175" cy="2060061"/>
          </a:xfrm>
        </p:spPr>
        <p:txBody>
          <a:bodyPr lIns="0" tIns="0" rIns="0" bIns="0" anchor="t" anchorCtr="0">
            <a:noAutofit/>
          </a:bodyPr>
          <a:lstStyle>
            <a:lvl1pPr marL="67866" indent="-67866" algn="l">
              <a:lnSpc>
                <a:spcPts val="2250"/>
              </a:lnSpc>
              <a:defRPr sz="165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1">
                <a:solidFill>
                  <a:schemeClr val="bg1"/>
                </a:solidFill>
              </a:defRPr>
            </a:lvl1pPr>
            <a:lvl2pPr marL="0" indent="0">
              <a:spcBef>
                <a:spcPts val="0"/>
              </a:spcBef>
              <a:buNone/>
              <a:defRPr sz="900" b="0">
                <a:solidFill>
                  <a:schemeClr val="bg1"/>
                </a:solidFill>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98118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3"/>
            <a:ext cx="6861175" cy="2048567"/>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571104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title"/>
          </p:nvPr>
        </p:nvSpPr>
        <p:spPr>
          <a:xfrm>
            <a:off x="455614" y="1889763"/>
            <a:ext cx="6861175" cy="2048567"/>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75995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2"/>
            <a:ext cx="6861175" cy="2177317"/>
          </a:xfrm>
        </p:spPr>
        <p:txBody>
          <a:bodyPr lIns="0" tIns="0" rIns="0" bIns="0" anchor="t" anchorCtr="0">
            <a:noAutofit/>
          </a:bodyPr>
          <a:lstStyle>
            <a:lvl1pPr marL="64294" indent="-64294"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96231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title"/>
          </p:nvPr>
        </p:nvSpPr>
        <p:spPr>
          <a:xfrm>
            <a:off x="455614" y="1889760"/>
            <a:ext cx="6861175" cy="2178824"/>
          </a:xfrm>
        </p:spPr>
        <p:txBody>
          <a:bodyPr lIns="0" tIns="0" rIns="0" bIns="0" anchor="t" anchorCtr="0">
            <a:noAutofit/>
          </a:bodyPr>
          <a:lstStyle>
            <a:lvl1pPr marL="64294" indent="-64294"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48792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3"/>
            <a:ext cx="6861175" cy="2182449"/>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24802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itle 1"/>
          <p:cNvSpPr>
            <a:spLocks noGrp="1"/>
          </p:cNvSpPr>
          <p:nvPr>
            <p:ph type="title"/>
          </p:nvPr>
        </p:nvSpPr>
        <p:spPr>
          <a:xfrm>
            <a:off x="455614" y="1889763"/>
            <a:ext cx="6854726" cy="2178823"/>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28301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1" y="194439"/>
            <a:ext cx="4575289" cy="786136"/>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6" name="Text Placeholder 5"/>
          <p:cNvSpPr>
            <a:spLocks noGrp="1"/>
          </p:cNvSpPr>
          <p:nvPr>
            <p:ph type="body" sz="quarter" idx="13"/>
          </p:nvPr>
        </p:nvSpPr>
        <p:spPr>
          <a:xfrm>
            <a:off x="458531" y="1110516"/>
            <a:ext cx="4575289" cy="760621"/>
          </a:xfrm>
        </p:spPr>
        <p:txBody>
          <a:bodyPr lIns="0" tIns="0" rIns="0" bIns="0">
            <a:noAutofit/>
          </a:bodyPr>
          <a:lstStyle>
            <a:lvl1pPr marL="0" indent="0">
              <a:lnSpc>
                <a:spcPts val="1500"/>
              </a:lnSpc>
              <a:spcBef>
                <a:spcPts val="0"/>
              </a:spcBef>
              <a:spcAft>
                <a:spcPts val="900"/>
              </a:spcAft>
              <a:buClr>
                <a:schemeClr val="tx2"/>
              </a:buClr>
              <a:buNone/>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defRPr sz="1050">
                <a:solidFill>
                  <a:schemeClr val="bg2"/>
                </a:solidFill>
              </a:defRPr>
            </a:lvl2pPr>
            <a:lvl3pPr marL="480060" indent="-144018">
              <a:lnSpc>
                <a:spcPts val="1500"/>
              </a:lnSpc>
              <a:spcBef>
                <a:spcPts val="0"/>
              </a:spcBef>
              <a:spcAft>
                <a:spcPts val="900"/>
              </a:spcAft>
              <a:defRPr sz="1050">
                <a:solidFill>
                  <a:schemeClr val="bg2"/>
                </a:solidFill>
              </a:defRPr>
            </a:lvl3pPr>
            <a:lvl4pPr marL="651510" indent="-144018">
              <a:lnSpc>
                <a:spcPts val="1500"/>
              </a:lnSpc>
              <a:spcBef>
                <a:spcPts val="0"/>
              </a:spcBef>
              <a:spcAft>
                <a:spcPts val="900"/>
              </a:spcAft>
              <a:defRPr sz="1050">
                <a:solidFill>
                  <a:schemeClr val="bg2"/>
                </a:solidFill>
              </a:defRPr>
            </a:lvl4pPr>
            <a:lvl5pPr marL="822960" indent="-144018">
              <a:lnSpc>
                <a:spcPts val="1500"/>
              </a:lnSpc>
              <a:spcBef>
                <a:spcPts val="0"/>
              </a:spcBef>
              <a:spcAft>
                <a:spcPts val="900"/>
              </a:spcAft>
              <a:defRPr sz="1050">
                <a:solidFill>
                  <a:schemeClr val="bg2"/>
                </a:solidFill>
              </a:defRPr>
            </a:lvl5pPr>
          </a:lstStyle>
          <a:p>
            <a:pPr lvl="0"/>
            <a:r>
              <a:rPr lang="en-US"/>
              <a:t>Click to edit Master text styles</a:t>
            </a:r>
          </a:p>
        </p:txBody>
      </p:sp>
      <p:cxnSp>
        <p:nvCxnSpPr>
          <p:cNvPr id="10" name="Straight Connector 9"/>
          <p:cNvCxnSpPr/>
          <p:nvPr userDrawn="1"/>
        </p:nvCxnSpPr>
        <p:spPr>
          <a:xfrm>
            <a:off x="457200" y="6370596"/>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458530" y="2131608"/>
            <a:ext cx="4575434" cy="3780243"/>
          </a:xfrm>
        </p:spPr>
        <p:txBody>
          <a:bodyPr lIns="0" tIns="0" rIns="0" bIns="0" numCol="2" spcCol="374904">
            <a:noAutofit/>
          </a:bodyPr>
          <a:lstStyle>
            <a:lvl1pPr marL="0" indent="0">
              <a:lnSpc>
                <a:spcPts val="900"/>
              </a:lnSpc>
              <a:spcBef>
                <a:spcPts val="0"/>
              </a:spcBef>
              <a:spcAft>
                <a:spcPts val="675"/>
              </a:spcAft>
              <a:buNone/>
              <a:defRPr sz="675" b="0" i="0">
                <a:solidFill>
                  <a:schemeClr val="tx2"/>
                </a:solidFill>
                <a:latin typeface="Roboto Light" charset="0"/>
                <a:ea typeface="Roboto Light" charset="0"/>
                <a:cs typeface="Roboto Light" charset="0"/>
              </a:defRPr>
            </a:lvl1pPr>
            <a:lvl2pPr marL="342900" indent="0">
              <a:lnSpc>
                <a:spcPts val="900"/>
              </a:lnSpc>
              <a:spcBef>
                <a:spcPts val="0"/>
              </a:spcBef>
              <a:spcAft>
                <a:spcPts val="675"/>
              </a:spcAft>
              <a:buNone/>
              <a:defRPr sz="675"/>
            </a:lvl2pPr>
            <a:lvl3pPr marL="685800" indent="0">
              <a:lnSpc>
                <a:spcPts val="900"/>
              </a:lnSpc>
              <a:spcBef>
                <a:spcPts val="0"/>
              </a:spcBef>
              <a:spcAft>
                <a:spcPts val="675"/>
              </a:spcAft>
              <a:buNone/>
              <a:defRPr sz="675"/>
            </a:lvl3pPr>
            <a:lvl4pPr marL="1028700" indent="0">
              <a:lnSpc>
                <a:spcPts val="900"/>
              </a:lnSpc>
              <a:spcBef>
                <a:spcPts val="0"/>
              </a:spcBef>
              <a:spcAft>
                <a:spcPts val="675"/>
              </a:spcAft>
              <a:buNone/>
              <a:defRPr sz="675"/>
            </a:lvl4pPr>
            <a:lvl5pPr marL="1371600" indent="0">
              <a:lnSpc>
                <a:spcPts val="900"/>
              </a:lnSpc>
              <a:spcBef>
                <a:spcPts val="0"/>
              </a:spcBef>
              <a:spcAft>
                <a:spcPts val="675"/>
              </a:spcAft>
              <a:buNone/>
              <a:defRPr sz="675"/>
            </a:lvl5pPr>
          </a:lstStyle>
          <a:p>
            <a:pPr lvl="0"/>
            <a:r>
              <a:rPr lang="en-US"/>
              <a:t>Click to edit Master text styles</a:t>
            </a:r>
          </a:p>
        </p:txBody>
      </p:sp>
      <p:sp>
        <p:nvSpPr>
          <p:cNvPr id="11" name="Picture Placeholder 10"/>
          <p:cNvSpPr>
            <a:spLocks noGrp="1"/>
          </p:cNvSpPr>
          <p:nvPr>
            <p:ph type="pic" sz="quarter" idx="15"/>
          </p:nvPr>
        </p:nvSpPr>
        <p:spPr>
          <a:xfrm>
            <a:off x="5608321" y="2131487"/>
            <a:ext cx="3078480" cy="3780367"/>
          </a:xfrm>
        </p:spPr>
        <p:txBody>
          <a:bodyPr>
            <a:normAutofit/>
          </a:bodyPr>
          <a:lstStyle>
            <a:lvl1pPr marL="0" indent="0">
              <a:buNone/>
              <a:defRPr sz="900" b="0" i="0">
                <a:latin typeface="Roboto Light" charset="0"/>
                <a:ea typeface="Roboto Light" charset="0"/>
                <a:cs typeface="Roboto Light" charset="0"/>
              </a:defRPr>
            </a:lvl1pPr>
          </a:lstStyle>
          <a:p>
            <a:r>
              <a:rPr lang="en-US" dirty="0"/>
              <a:t>Drag picture to placeholder or click icon to add</a:t>
            </a:r>
          </a:p>
        </p:txBody>
      </p:sp>
      <p:sp>
        <p:nvSpPr>
          <p:cNvPr id="13" name="Footer Placeholder 4"/>
          <p:cNvSpPr>
            <a:spLocks noGrp="1"/>
          </p:cNvSpPr>
          <p:nvPr>
            <p:ph type="ftr" sz="quarter" idx="11"/>
          </p:nvPr>
        </p:nvSpPr>
        <p:spPr>
          <a:xfrm>
            <a:off x="671070" y="6403820"/>
            <a:ext cx="8015732"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4212853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descr="Background5-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ctrTitle"/>
          </p:nvPr>
        </p:nvSpPr>
        <p:spPr>
          <a:xfrm>
            <a:off x="568570" y="2609217"/>
            <a:ext cx="6430416"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598186" y="4693920"/>
            <a:ext cx="64008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0" name="Subtitle 2"/>
          <p:cNvSpPr txBox="1">
            <a:spLocks/>
          </p:cNvSpPr>
          <p:nvPr userDrawn="1"/>
        </p:nvSpPr>
        <p:spPr>
          <a:xfrm>
            <a:off x="650934" y="5608320"/>
            <a:ext cx="6348053"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latin typeface="Roboto" charset="0"/>
                <a:ea typeface="Roboto" charset="0"/>
                <a:cs typeface="Roboto" charset="0"/>
              </a:rPr>
              <a:t>CPE/CPD = 4hours</a:t>
            </a:r>
          </a:p>
        </p:txBody>
      </p:sp>
    </p:spTree>
    <p:extLst>
      <p:ext uri="{BB962C8B-B14F-4D97-AF65-F5344CB8AC3E}">
        <p14:creationId xmlns:p14="http://schemas.microsoft.com/office/powerpoint/2010/main" val="1553600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0" y="186340"/>
            <a:ext cx="7771070" cy="788471"/>
          </a:xfrm>
        </p:spPr>
        <p:txBody>
          <a:bodyPr lIns="0" tIns="0" rIns="0" bIns="0" anchor="b" anchorCtr="0">
            <a:noAutofit/>
          </a:bodyPr>
          <a:lstStyle>
            <a:lvl1pPr algn="l">
              <a:defRPr sz="165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6370596"/>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30" y="1110515"/>
            <a:ext cx="7771071" cy="4466167"/>
          </a:xfrm>
        </p:spPr>
        <p:txBody>
          <a:bodyPr lIns="0" tIns="0" rIns="0" bIns="0">
            <a:noAutofit/>
          </a:bodyPr>
          <a:lstStyle>
            <a:lvl1pPr marL="144018" indent="-144018">
              <a:lnSpc>
                <a:spcPts val="1650"/>
              </a:lnSpc>
              <a:spcBef>
                <a:spcPts val="0"/>
              </a:spcBef>
              <a:spcAft>
                <a:spcPts val="900"/>
              </a:spcAft>
              <a:buClrTx/>
              <a:defRPr sz="1200">
                <a:solidFill>
                  <a:schemeClr val="bg2"/>
                </a:solidFill>
              </a:defRPr>
            </a:lvl1pPr>
            <a:lvl2pPr marL="308610" indent="-144018">
              <a:lnSpc>
                <a:spcPts val="1650"/>
              </a:lnSpc>
              <a:spcBef>
                <a:spcPts val="0"/>
              </a:spcBef>
              <a:spcAft>
                <a:spcPts val="900"/>
              </a:spcAft>
              <a:buFont typeface="Lucida Grande"/>
              <a:buChar char="–"/>
              <a:defRPr sz="1200">
                <a:solidFill>
                  <a:schemeClr val="bg2"/>
                </a:solidFill>
              </a:defRPr>
            </a:lvl2pPr>
            <a:lvl3pPr marL="480060" indent="-144018">
              <a:lnSpc>
                <a:spcPts val="1650"/>
              </a:lnSpc>
              <a:spcBef>
                <a:spcPts val="0"/>
              </a:spcBef>
              <a:spcAft>
                <a:spcPts val="900"/>
              </a:spcAft>
              <a:buFont typeface="Lucida Grande"/>
              <a:buChar char="–"/>
              <a:defRPr sz="1200">
                <a:solidFill>
                  <a:schemeClr val="bg2"/>
                </a:solidFill>
              </a:defRPr>
            </a:lvl3pPr>
            <a:lvl4pPr marL="651510" indent="-144018">
              <a:lnSpc>
                <a:spcPts val="1650"/>
              </a:lnSpc>
              <a:spcBef>
                <a:spcPts val="0"/>
              </a:spcBef>
              <a:spcAft>
                <a:spcPts val="900"/>
              </a:spcAft>
              <a:buFont typeface="Lucida Grande"/>
              <a:buChar char="–"/>
              <a:defRPr sz="1200">
                <a:solidFill>
                  <a:schemeClr val="bg2"/>
                </a:solidFill>
              </a:defRPr>
            </a:lvl4pPr>
            <a:lvl5pPr marL="822960" indent="-144018">
              <a:lnSpc>
                <a:spcPts val="1650"/>
              </a:lnSpc>
              <a:spcBef>
                <a:spcPts val="0"/>
              </a:spcBef>
              <a:spcAft>
                <a:spcPts val="900"/>
              </a:spcAft>
              <a:buFont typeface="Lucida Grande"/>
              <a:buChar char="–"/>
              <a:defRPr sz="12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462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0" y="194442"/>
            <a:ext cx="8228271" cy="786449"/>
          </a:xfrm>
        </p:spPr>
        <p:txBody>
          <a:bodyPr lIns="0" tIns="0" rIns="0" bIns="0" anchor="b" anchorCtr="0">
            <a:noAutofit/>
          </a:bodyPr>
          <a:lstStyle>
            <a:lvl1pPr algn="l">
              <a:defRPr sz="3000" b="0" i="0">
                <a:solidFill>
                  <a:schemeClr val="tx2"/>
                </a:solidFill>
                <a:latin typeface="Roboto Light" charset="0"/>
                <a:ea typeface="Roboto Light" charset="0"/>
                <a:cs typeface="Roboto Light" charset="0"/>
              </a:defRPr>
            </a:lvl1pPr>
          </a:lstStyle>
          <a:p>
            <a:r>
              <a:rPr lang="en-US" dirty="0"/>
              <a:t>Click to edit Master title style</a:t>
            </a:r>
          </a:p>
        </p:txBody>
      </p:sp>
      <p:sp>
        <p:nvSpPr>
          <p:cNvPr id="6" name="Text Placeholder 5"/>
          <p:cNvSpPr>
            <a:spLocks noGrp="1"/>
          </p:cNvSpPr>
          <p:nvPr>
            <p:ph type="body" sz="quarter" idx="13"/>
          </p:nvPr>
        </p:nvSpPr>
        <p:spPr>
          <a:xfrm>
            <a:off x="458530" y="1110271"/>
            <a:ext cx="8228271" cy="4466167"/>
          </a:xfrm>
        </p:spPr>
        <p:txBody>
          <a:bodyPr lIns="0" tIns="0" rIns="0" bIns="0" numCol="2" spcCol="374904">
            <a:noAutofit/>
          </a:bodyPr>
          <a:lstStyle>
            <a:lvl1pPr marL="144018" indent="-144018">
              <a:lnSpc>
                <a:spcPts val="1500"/>
              </a:lnSpc>
              <a:spcBef>
                <a:spcPts val="0"/>
              </a:spcBef>
              <a:spcAft>
                <a:spcPts val="675"/>
              </a:spcAft>
              <a:buClrTx/>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2pPr>
            <a:lvl3pPr marL="48006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3pPr>
            <a:lvl4pPr marL="65151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4pPr>
            <a:lvl5pPr marL="82296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457200" y="6370596"/>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11"/>
          </p:nvPr>
        </p:nvSpPr>
        <p:spPr>
          <a:xfrm>
            <a:off x="671070" y="6403820"/>
            <a:ext cx="8015732"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2"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351109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5" name="Picture 4"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7" name="Text Placeholder 6"/>
          <p:cNvSpPr>
            <a:spLocks noGrp="1"/>
          </p:cNvSpPr>
          <p:nvPr>
            <p:ph type="body" sz="quarter" idx="10"/>
          </p:nvPr>
        </p:nvSpPr>
        <p:spPr>
          <a:xfrm>
            <a:off x="455614" y="2507538"/>
            <a:ext cx="7363869"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1034813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4"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5" name="Text Placeholder 6"/>
          <p:cNvSpPr>
            <a:spLocks noGrp="1"/>
          </p:cNvSpPr>
          <p:nvPr>
            <p:ph type="body" sz="quarter" idx="10"/>
          </p:nvPr>
        </p:nvSpPr>
        <p:spPr>
          <a:xfrm>
            <a:off x="455614" y="2507538"/>
            <a:ext cx="7363869"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4046639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5"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6" name="Text Placeholder 6"/>
          <p:cNvSpPr>
            <a:spLocks noGrp="1"/>
          </p:cNvSpPr>
          <p:nvPr>
            <p:ph type="body" sz="quarter" idx="10"/>
          </p:nvPr>
        </p:nvSpPr>
        <p:spPr>
          <a:xfrm>
            <a:off x="455614" y="2507538"/>
            <a:ext cx="7363869"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198527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Divider">
    <p:spTree>
      <p:nvGrpSpPr>
        <p:cNvPr id="1" name=""/>
        <p:cNvGrpSpPr/>
        <p:nvPr/>
      </p:nvGrpSpPr>
      <p:grpSpPr>
        <a:xfrm>
          <a:off x="0" y="0"/>
          <a:ext cx="0" cy="0"/>
          <a:chOff x="0" y="0"/>
          <a:chExt cx="0" cy="0"/>
        </a:xfrm>
      </p:grpSpPr>
      <p:sp>
        <p:nvSpPr>
          <p:cNvPr id="3"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4" name="Text Placeholder 6"/>
          <p:cNvSpPr>
            <a:spLocks noGrp="1"/>
          </p:cNvSpPr>
          <p:nvPr>
            <p:ph type="body" sz="quarter" idx="10"/>
          </p:nvPr>
        </p:nvSpPr>
        <p:spPr>
          <a:xfrm>
            <a:off x="455614" y="2507538"/>
            <a:ext cx="7363869"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3309136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extBox 1"/>
          <p:cNvSpPr txBox="1"/>
          <p:nvPr userDrawn="1"/>
        </p:nvSpPr>
        <p:spPr>
          <a:xfrm>
            <a:off x="455615" y="4498678"/>
            <a:ext cx="5789903" cy="1518364"/>
          </a:xfrm>
          <a:prstGeom prst="rect">
            <a:avLst/>
          </a:prstGeom>
          <a:noFill/>
        </p:spPr>
        <p:txBody>
          <a:bodyPr wrap="square" lIns="0" tIns="0" bIns="0" rtlCol="0">
            <a:noAutofit/>
          </a:bodyPr>
          <a:lstStyle/>
          <a:p>
            <a:pPr defTabSz="685800"/>
            <a:r>
              <a:rPr lang="en-US" sz="5100" dirty="0">
                <a:solidFill>
                  <a:srgbClr val="FFFFFF"/>
                </a:solidFill>
                <a:latin typeface="Roboto Light" charset="0"/>
                <a:ea typeface="Roboto Light" charset="0"/>
                <a:cs typeface="Roboto Light" charset="0"/>
              </a:rPr>
              <a:t>Thank you</a:t>
            </a:r>
          </a:p>
        </p:txBody>
      </p:sp>
      <p:sp>
        <p:nvSpPr>
          <p:cNvPr id="6" name="Rectangle 5"/>
          <p:cNvSpPr/>
          <p:nvPr userDrawn="1"/>
        </p:nvSpPr>
        <p:spPr>
          <a:xfrm>
            <a:off x="449262" y="6399384"/>
            <a:ext cx="5676900" cy="196208"/>
          </a:xfrm>
          <a:prstGeom prst="rect">
            <a:avLst/>
          </a:prstGeom>
        </p:spPr>
        <p:txBody>
          <a:bodyPr wrap="square">
            <a:spAutoFit/>
          </a:bodyPr>
          <a:lstStyle/>
          <a:p>
            <a:pPr>
              <a:defRPr/>
            </a:pPr>
            <a:r>
              <a:rPr lang="en-US" sz="675" dirty="0">
                <a:solidFill>
                  <a:prstClr val="white"/>
                </a:solidFill>
              </a:rPr>
              <a:t>© 2017 Association of International Certified Professional Accountants. All rights reserved.</a:t>
            </a:r>
          </a:p>
        </p:txBody>
      </p:sp>
    </p:spTree>
    <p:extLst>
      <p:ext uri="{BB962C8B-B14F-4D97-AF65-F5344CB8AC3E}">
        <p14:creationId xmlns:p14="http://schemas.microsoft.com/office/powerpoint/2010/main" val="695222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Divider">
    <p:spTree>
      <p:nvGrpSpPr>
        <p:cNvPr id="1" name=""/>
        <p:cNvGrpSpPr/>
        <p:nvPr/>
      </p:nvGrpSpPr>
      <p:grpSpPr>
        <a:xfrm>
          <a:off x="0" y="0"/>
          <a:ext cx="0" cy="0"/>
          <a:chOff x="0" y="0"/>
          <a:chExt cx="0" cy="0"/>
        </a:xfrm>
      </p:grpSpPr>
      <p:sp>
        <p:nvSpPr>
          <p:cNvPr id="2" name="TextBox 1"/>
          <p:cNvSpPr txBox="1"/>
          <p:nvPr userDrawn="1"/>
        </p:nvSpPr>
        <p:spPr>
          <a:xfrm>
            <a:off x="455615" y="4498678"/>
            <a:ext cx="5789903" cy="1518364"/>
          </a:xfrm>
          <a:prstGeom prst="rect">
            <a:avLst/>
          </a:prstGeom>
          <a:noFill/>
        </p:spPr>
        <p:txBody>
          <a:bodyPr wrap="square" lIns="0" tIns="0" bIns="0" rtlCol="0">
            <a:noAutofit/>
          </a:bodyPr>
          <a:lstStyle/>
          <a:p>
            <a:pPr defTabSz="685800"/>
            <a:r>
              <a:rPr lang="en-US" sz="5100" dirty="0">
                <a:solidFill>
                  <a:srgbClr val="FFFFFF"/>
                </a:solidFill>
                <a:latin typeface="Roboto Light" charset="0"/>
                <a:ea typeface="Roboto Light" charset="0"/>
                <a:cs typeface="Roboto Light" charset="0"/>
              </a:rPr>
              <a:t>Thank you</a:t>
            </a:r>
          </a:p>
        </p:txBody>
      </p:sp>
      <p:sp>
        <p:nvSpPr>
          <p:cNvPr id="4" name="Rectangle 3"/>
          <p:cNvSpPr/>
          <p:nvPr userDrawn="1"/>
        </p:nvSpPr>
        <p:spPr>
          <a:xfrm>
            <a:off x="449262" y="6399384"/>
            <a:ext cx="5676900" cy="196208"/>
          </a:xfrm>
          <a:prstGeom prst="rect">
            <a:avLst/>
          </a:prstGeom>
        </p:spPr>
        <p:txBody>
          <a:bodyPr wrap="square">
            <a:spAutoFit/>
          </a:bodyPr>
          <a:lstStyle/>
          <a:p>
            <a:pPr>
              <a:defRPr/>
            </a:pPr>
            <a:r>
              <a:rPr lang="en-US" sz="675" dirty="0">
                <a:solidFill>
                  <a:prstClr val="white"/>
                </a:solidFill>
              </a:rPr>
              <a:t>© 2017 Association of International Certified Professional Accountants. All rights reserved.</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760" y="710384"/>
            <a:ext cx="1378725" cy="810920"/>
          </a:xfrm>
          <a:prstGeom prst="rect">
            <a:avLst/>
          </a:prstGeom>
        </p:spPr>
      </p:pic>
    </p:spTree>
    <p:extLst>
      <p:ext uri="{BB962C8B-B14F-4D97-AF65-F5344CB8AC3E}">
        <p14:creationId xmlns:p14="http://schemas.microsoft.com/office/powerpoint/2010/main" val="188141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7338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272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7" name="Picture 6"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ctrTitle"/>
          </p:nvPr>
        </p:nvSpPr>
        <p:spPr>
          <a:xfrm>
            <a:off x="568570" y="2609217"/>
            <a:ext cx="6430416"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598186" y="4693920"/>
            <a:ext cx="64008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9" name="Subtitle 2"/>
          <p:cNvSpPr txBox="1">
            <a:spLocks/>
          </p:cNvSpPr>
          <p:nvPr userDrawn="1"/>
        </p:nvSpPr>
        <p:spPr>
          <a:xfrm>
            <a:off x="650934" y="5608320"/>
            <a:ext cx="6348053"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latin typeface="Roboto" charset="0"/>
                <a:ea typeface="Roboto" charset="0"/>
                <a:cs typeface="Roboto" charset="0"/>
              </a:rPr>
              <a:t>CPE/CPD = 4hours</a:t>
            </a:r>
          </a:p>
        </p:txBody>
      </p:sp>
    </p:spTree>
    <p:extLst>
      <p:ext uri="{BB962C8B-B14F-4D97-AF65-F5344CB8AC3E}">
        <p14:creationId xmlns:p14="http://schemas.microsoft.com/office/powerpoint/2010/main" val="12977838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5" name="Picture 4" descr="AICPA Web_wht.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9276"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164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1760" y="710384"/>
            <a:ext cx="1378725" cy="810920"/>
          </a:xfrm>
          <a:prstGeom prst="rect">
            <a:avLst/>
          </a:prstGeom>
        </p:spPr>
      </p:pic>
      <p:sp>
        <p:nvSpPr>
          <p:cNvPr id="2" name="Title 1"/>
          <p:cNvSpPr>
            <a:spLocks noGrp="1"/>
          </p:cNvSpPr>
          <p:nvPr>
            <p:ph type="ctrTitle"/>
          </p:nvPr>
        </p:nvSpPr>
        <p:spPr>
          <a:xfrm>
            <a:off x="568570" y="2609217"/>
            <a:ext cx="6430416"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598186" y="4693920"/>
            <a:ext cx="6400800" cy="9144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128213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descr="Background5-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ctrTitle"/>
          </p:nvPr>
        </p:nvSpPr>
        <p:spPr>
          <a:xfrm>
            <a:off x="568570" y="2609217"/>
            <a:ext cx="6430416"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598186" y="4693920"/>
            <a:ext cx="64008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0" name="Subtitle 2"/>
          <p:cNvSpPr txBox="1">
            <a:spLocks/>
          </p:cNvSpPr>
          <p:nvPr userDrawn="1"/>
        </p:nvSpPr>
        <p:spPr>
          <a:xfrm>
            <a:off x="650934" y="5608320"/>
            <a:ext cx="6348053"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latin typeface="Roboto" charset="0"/>
                <a:ea typeface="Roboto" charset="0"/>
                <a:cs typeface="Roboto" charset="0"/>
              </a:rPr>
              <a:t>CPE/CPD = 4hours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1760" y="710384"/>
            <a:ext cx="1378725" cy="810920"/>
          </a:xfrm>
          <a:prstGeom prst="rect">
            <a:avLst/>
          </a:prstGeom>
        </p:spPr>
      </p:pic>
    </p:spTree>
    <p:extLst>
      <p:ext uri="{BB962C8B-B14F-4D97-AF65-F5344CB8AC3E}">
        <p14:creationId xmlns:p14="http://schemas.microsoft.com/office/powerpoint/2010/main" val="3172459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7" name="Picture 6"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ctrTitle"/>
          </p:nvPr>
        </p:nvSpPr>
        <p:spPr>
          <a:xfrm>
            <a:off x="568570" y="2609217"/>
            <a:ext cx="6430416"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dirty="0"/>
              <a:t>Click to edit Master title style</a:t>
            </a:r>
          </a:p>
        </p:txBody>
      </p:sp>
      <p:sp>
        <p:nvSpPr>
          <p:cNvPr id="3" name="Subtitle 2"/>
          <p:cNvSpPr>
            <a:spLocks noGrp="1"/>
          </p:cNvSpPr>
          <p:nvPr>
            <p:ph type="subTitle" idx="1"/>
          </p:nvPr>
        </p:nvSpPr>
        <p:spPr>
          <a:xfrm>
            <a:off x="598186" y="4693920"/>
            <a:ext cx="64008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9" name="Subtitle 2"/>
          <p:cNvSpPr txBox="1">
            <a:spLocks/>
          </p:cNvSpPr>
          <p:nvPr userDrawn="1"/>
        </p:nvSpPr>
        <p:spPr>
          <a:xfrm>
            <a:off x="650934" y="5608320"/>
            <a:ext cx="6348053"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latin typeface="Roboto" charset="0"/>
                <a:ea typeface="Roboto" charset="0"/>
                <a:cs typeface="Roboto" charset="0"/>
              </a:rPr>
              <a:t>CPE/CPD = 4hours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1760" y="710384"/>
            <a:ext cx="1378725" cy="810920"/>
          </a:xfrm>
          <a:prstGeom prst="rect">
            <a:avLst/>
          </a:prstGeom>
        </p:spPr>
      </p:pic>
    </p:spTree>
    <p:extLst>
      <p:ext uri="{BB962C8B-B14F-4D97-AF65-F5344CB8AC3E}">
        <p14:creationId xmlns:p14="http://schemas.microsoft.com/office/powerpoint/2010/main" val="1132837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itle 1"/>
          <p:cNvSpPr>
            <a:spLocks noGrp="1"/>
          </p:cNvSpPr>
          <p:nvPr>
            <p:ph type="ctrTitle"/>
          </p:nvPr>
        </p:nvSpPr>
        <p:spPr>
          <a:xfrm>
            <a:off x="568570" y="2609217"/>
            <a:ext cx="6430416"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a:t>Click to edit Master title style</a:t>
            </a:r>
            <a:endParaRPr lang="en-US" dirty="0"/>
          </a:p>
        </p:txBody>
      </p:sp>
      <p:sp>
        <p:nvSpPr>
          <p:cNvPr id="3" name="Subtitle 2"/>
          <p:cNvSpPr>
            <a:spLocks noGrp="1"/>
          </p:cNvSpPr>
          <p:nvPr>
            <p:ph type="subTitle" idx="1"/>
          </p:nvPr>
        </p:nvSpPr>
        <p:spPr>
          <a:xfrm>
            <a:off x="598186" y="4693920"/>
            <a:ext cx="64008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9" name="Subtitle 2"/>
          <p:cNvSpPr txBox="1">
            <a:spLocks/>
          </p:cNvSpPr>
          <p:nvPr userDrawn="1"/>
        </p:nvSpPr>
        <p:spPr>
          <a:xfrm>
            <a:off x="650934" y="5608320"/>
            <a:ext cx="6348053"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solidFill>
                  <a:srgbClr val="7030A0"/>
                </a:solidFill>
                <a:latin typeface="Roboto" charset="0"/>
                <a:ea typeface="Roboto" charset="0"/>
                <a:cs typeface="Roboto" charset="0"/>
              </a:rPr>
              <a:t>CPE/CPD = 4hours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1760" y="710384"/>
            <a:ext cx="1378725" cy="810920"/>
          </a:xfrm>
          <a:prstGeom prst="rect">
            <a:avLst/>
          </a:prstGeom>
        </p:spPr>
      </p:pic>
    </p:spTree>
    <p:extLst>
      <p:ext uri="{BB962C8B-B14F-4D97-AF65-F5344CB8AC3E}">
        <p14:creationId xmlns:p14="http://schemas.microsoft.com/office/powerpoint/2010/main" val="123910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tx2"/>
                </a:solidFill>
                <a:latin typeface="Roboto Light" charset="0"/>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600203"/>
            <a:ext cx="3651250" cy="4525963"/>
          </a:xfrm>
        </p:spPr>
        <p:txBody>
          <a:bodyPr lIns="0" tIns="0" rIns="0">
            <a:noAutofit/>
          </a:bodyPr>
          <a:lstStyle>
            <a:lvl1pPr marL="0" indent="0">
              <a:lnSpc>
                <a:spcPts val="1650"/>
              </a:lnSpc>
              <a:spcBef>
                <a:spcPts val="0"/>
              </a:spcBef>
              <a:spcAft>
                <a:spcPts val="675"/>
              </a:spcAft>
              <a:buNone/>
              <a:defRPr sz="1200" b="0" i="0">
                <a:solidFill>
                  <a:schemeClr val="bg2"/>
                </a:solidFill>
                <a:latin typeface="Roboto Light" charset="0"/>
                <a:ea typeface="Roboto Light" charset="0"/>
                <a:cs typeface="Roboto Light" charset="0"/>
              </a:defRPr>
            </a:lvl1pPr>
            <a:lvl2pPr marL="144018" indent="-144018">
              <a:lnSpc>
                <a:spcPts val="1650"/>
              </a:lnSpc>
              <a:spcBef>
                <a:spcPts val="0"/>
              </a:spcBef>
              <a:spcAft>
                <a:spcPts val="675"/>
              </a:spcAft>
              <a:buFont typeface="Arial"/>
              <a:buChar char="•"/>
              <a:defRPr sz="1200" b="0" i="0">
                <a:solidFill>
                  <a:schemeClr val="bg2"/>
                </a:solidFill>
                <a:latin typeface="Roboto Light" charset="0"/>
                <a:ea typeface="Roboto Light" charset="0"/>
                <a:cs typeface="Roboto Light" charset="0"/>
              </a:defRPr>
            </a:lvl2pPr>
            <a:lvl3pPr marL="30861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3pPr>
            <a:lvl4pPr marL="48006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4pPr>
            <a:lvl5pPr marL="61722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71071" y="6403820"/>
            <a:ext cx="3443731"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cxnSp>
        <p:nvCxnSpPr>
          <p:cNvPr id="14" name="Straight Connector 13"/>
          <p:cNvCxnSpPr/>
          <p:nvPr userDrawn="1"/>
        </p:nvCxnSpPr>
        <p:spPr>
          <a:xfrm>
            <a:off x="457200" y="6370596"/>
            <a:ext cx="3657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Picture 3" descr="Background10-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6060" y="0"/>
            <a:ext cx="4567940" cy="6858000"/>
          </a:xfrm>
          <a:prstGeom prst="rect">
            <a:avLst/>
          </a:prstGeom>
        </p:spPr>
      </p:pic>
      <p:sp>
        <p:nvSpPr>
          <p:cNvPr id="7"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714004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532781"/>
            <a:ext cx="4793093" cy="585216"/>
          </a:xfrm>
        </p:spPr>
        <p:txBody>
          <a:bodyPr lIns="0" tIns="0" rIns="0" bIns="0" anchor="t">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3" name="Content Placeholder 2"/>
          <p:cNvSpPr>
            <a:spLocks noGrp="1"/>
          </p:cNvSpPr>
          <p:nvPr>
            <p:ph idx="1"/>
          </p:nvPr>
        </p:nvSpPr>
        <p:spPr>
          <a:xfrm>
            <a:off x="458530" y="1600203"/>
            <a:ext cx="4794422" cy="4525963"/>
          </a:xfrm>
        </p:spPr>
        <p:txBody>
          <a:bodyPr lIns="0" tIns="0" rIns="0">
            <a:noAutofit/>
          </a:bodyPr>
          <a:lstStyle>
            <a:lvl1pPr marL="0" indent="0">
              <a:lnSpc>
                <a:spcPts val="1650"/>
              </a:lnSpc>
              <a:spcBef>
                <a:spcPts val="0"/>
              </a:spcBef>
              <a:spcAft>
                <a:spcPts val="675"/>
              </a:spcAft>
              <a:buNone/>
              <a:defRPr sz="1200" b="0" i="0">
                <a:solidFill>
                  <a:schemeClr val="bg2"/>
                </a:solidFill>
                <a:latin typeface="Roboto Light" charset="0"/>
                <a:ea typeface="Roboto Light" charset="0"/>
                <a:cs typeface="Roboto Light" charset="0"/>
              </a:defRPr>
            </a:lvl1pPr>
            <a:lvl2pPr marL="144018" indent="-144018">
              <a:lnSpc>
                <a:spcPts val="1650"/>
              </a:lnSpc>
              <a:spcBef>
                <a:spcPts val="0"/>
              </a:spcBef>
              <a:spcAft>
                <a:spcPts val="675"/>
              </a:spcAft>
              <a:buFont typeface="Arial"/>
              <a:buChar char="•"/>
              <a:defRPr sz="1200" b="0" i="0">
                <a:solidFill>
                  <a:schemeClr val="bg2"/>
                </a:solidFill>
                <a:latin typeface="Roboto Light" charset="0"/>
                <a:ea typeface="Roboto Light" charset="0"/>
                <a:cs typeface="Roboto Light" charset="0"/>
              </a:defRPr>
            </a:lvl2pPr>
            <a:lvl3pPr marL="30861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3pPr>
            <a:lvl4pPr marL="48006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4pPr>
            <a:lvl5pPr marL="61722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57200" y="6370596"/>
            <a:ext cx="4802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Background11-01-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01752" y="0"/>
            <a:ext cx="3042248" cy="6858000"/>
          </a:xfrm>
          <a:prstGeom prst="rect">
            <a:avLst/>
          </a:prstGeom>
        </p:spPr>
      </p:pic>
      <p:sp>
        <p:nvSpPr>
          <p:cNvPr id="12" name="Footer Placeholder 4"/>
          <p:cNvSpPr>
            <a:spLocks noGrp="1"/>
          </p:cNvSpPr>
          <p:nvPr>
            <p:ph type="ftr" sz="quarter" idx="11"/>
          </p:nvPr>
        </p:nvSpPr>
        <p:spPr>
          <a:xfrm>
            <a:off x="671071" y="6403820"/>
            <a:ext cx="4580553"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16790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94439"/>
            <a:ext cx="5943600" cy="786136"/>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cxnSp>
        <p:nvCxnSpPr>
          <p:cNvPr id="10" name="Straight Connector 9"/>
          <p:cNvCxnSpPr/>
          <p:nvPr userDrawn="1"/>
        </p:nvCxnSpPr>
        <p:spPr>
          <a:xfrm>
            <a:off x="457200" y="6370596"/>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9" y="1110515"/>
            <a:ext cx="5943600" cy="4466167"/>
          </a:xfrm>
        </p:spPr>
        <p:txBody>
          <a:bodyPr lIns="0" tIns="0" rIns="0" bIns="0">
            <a:noAutofit/>
          </a:bodyPr>
          <a:lstStyle>
            <a:lvl1pPr marL="144018" indent="-144018">
              <a:lnSpc>
                <a:spcPts val="1500"/>
              </a:lnSpc>
              <a:spcBef>
                <a:spcPts val="0"/>
              </a:spcBef>
              <a:spcAft>
                <a:spcPts val="900"/>
              </a:spcAft>
              <a:buClrTx/>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2pPr>
            <a:lvl3pPr marL="48006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3pPr>
            <a:lvl4pPr marL="65151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4pPr>
            <a:lvl5pPr marL="82296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Background4-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2483" y="0"/>
            <a:ext cx="2283970" cy="6858000"/>
          </a:xfrm>
          <a:prstGeom prst="rect">
            <a:avLst/>
          </a:prstGeom>
        </p:spPr>
      </p:pic>
      <p:sp>
        <p:nvSpPr>
          <p:cNvPr id="9" name="Text Placeholder 12"/>
          <p:cNvSpPr>
            <a:spLocks noGrp="1"/>
          </p:cNvSpPr>
          <p:nvPr>
            <p:ph type="body" sz="quarter" idx="15"/>
          </p:nvPr>
        </p:nvSpPr>
        <p:spPr>
          <a:xfrm>
            <a:off x="7134449" y="1116727"/>
            <a:ext cx="1737360" cy="4389967"/>
          </a:xfrm>
        </p:spPr>
        <p:txBody>
          <a:bodyPr lIns="0" tIns="0" rIns="0" bIns="0">
            <a:noAutofit/>
          </a:bodyPr>
          <a:lstStyle>
            <a:lvl1pPr marL="0" indent="0">
              <a:lnSpc>
                <a:spcPts val="1500"/>
              </a:lnSpc>
              <a:spcBef>
                <a:spcPts val="0"/>
              </a:spcBef>
              <a:spcAft>
                <a:spcPts val="675"/>
              </a:spcAft>
              <a:buNone/>
              <a:defRPr sz="105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
        <p:nvSpPr>
          <p:cNvPr id="14" name="Footer Placeholder 4"/>
          <p:cNvSpPr>
            <a:spLocks noGrp="1"/>
          </p:cNvSpPr>
          <p:nvPr>
            <p:ph type="ftr" sz="quarter" idx="11"/>
          </p:nvPr>
        </p:nvSpPr>
        <p:spPr>
          <a:xfrm>
            <a:off x="671071" y="6403820"/>
            <a:ext cx="5729731"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5"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41284875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0" y="194441"/>
            <a:ext cx="6079430" cy="786453"/>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cxnSp>
        <p:nvCxnSpPr>
          <p:cNvPr id="10" name="Straight Connector 9"/>
          <p:cNvCxnSpPr/>
          <p:nvPr userDrawn="1"/>
        </p:nvCxnSpPr>
        <p:spPr>
          <a:xfrm>
            <a:off x="457200" y="6370596"/>
            <a:ext cx="6080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30" y="1110515"/>
            <a:ext cx="6079431" cy="4466167"/>
          </a:xfrm>
        </p:spPr>
        <p:txBody>
          <a:bodyPr lIns="0" tIns="0" rIns="0" bIns="0">
            <a:noAutofit/>
          </a:bodyPr>
          <a:lstStyle>
            <a:lvl1pPr marL="144018" indent="-144018">
              <a:lnSpc>
                <a:spcPts val="1650"/>
              </a:lnSpc>
              <a:spcBef>
                <a:spcPts val="0"/>
              </a:spcBef>
              <a:spcAft>
                <a:spcPts val="900"/>
              </a:spcAft>
              <a:buClrTx/>
              <a:defRPr sz="1200" b="0" i="0">
                <a:solidFill>
                  <a:schemeClr val="bg2"/>
                </a:solidFill>
                <a:latin typeface="Roboto Light" charset="0"/>
                <a:ea typeface="Roboto Light" charset="0"/>
                <a:cs typeface="Roboto Light" charset="0"/>
              </a:defRPr>
            </a:lvl1pPr>
            <a:lvl2pPr marL="30861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2pPr>
            <a:lvl3pPr marL="48006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3pPr>
            <a:lvl4pPr marL="65151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4pPr>
            <a:lvl5pPr marL="82296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Background9-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0031" y="-12192"/>
            <a:ext cx="2293114" cy="6885456"/>
          </a:xfrm>
          <a:prstGeom prst="rect">
            <a:avLst/>
          </a:prstGeom>
        </p:spPr>
      </p:pic>
      <p:sp>
        <p:nvSpPr>
          <p:cNvPr id="11" name="Footer Placeholder 4"/>
          <p:cNvSpPr>
            <a:spLocks noGrp="1"/>
          </p:cNvSpPr>
          <p:nvPr>
            <p:ph type="ftr" sz="quarter" idx="11"/>
          </p:nvPr>
        </p:nvSpPr>
        <p:spPr>
          <a:xfrm>
            <a:off x="671071" y="6403820"/>
            <a:ext cx="5729731"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087238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2" descr="Background8-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0031" y="0"/>
            <a:ext cx="2283970" cy="6858000"/>
          </a:xfrm>
          <a:prstGeom prst="rect">
            <a:avLst/>
          </a:prstGeom>
        </p:spPr>
      </p:pic>
      <p:sp>
        <p:nvSpPr>
          <p:cNvPr id="2" name="Title 1"/>
          <p:cNvSpPr>
            <a:spLocks noGrp="1"/>
          </p:cNvSpPr>
          <p:nvPr>
            <p:ph type="title"/>
          </p:nvPr>
        </p:nvSpPr>
        <p:spPr>
          <a:xfrm>
            <a:off x="458529" y="194441"/>
            <a:ext cx="5943600" cy="786451"/>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6" name="Text Placeholder 5"/>
          <p:cNvSpPr>
            <a:spLocks noGrp="1"/>
          </p:cNvSpPr>
          <p:nvPr>
            <p:ph type="body" sz="quarter" idx="13"/>
          </p:nvPr>
        </p:nvSpPr>
        <p:spPr>
          <a:xfrm>
            <a:off x="458529" y="1147127"/>
            <a:ext cx="5943600" cy="353992"/>
          </a:xfrm>
        </p:spPr>
        <p:txBody>
          <a:bodyPr lIns="0" tIns="0" rIns="0" bIns="0">
            <a:noAutofit/>
          </a:bodyPr>
          <a:lstStyle>
            <a:lvl1pPr marL="0" indent="0">
              <a:lnSpc>
                <a:spcPts val="1125"/>
              </a:lnSpc>
              <a:spcBef>
                <a:spcPts val="0"/>
              </a:spcBef>
              <a:spcAft>
                <a:spcPts val="0"/>
              </a:spcAft>
              <a:buClr>
                <a:schemeClr val="tx2"/>
              </a:buClr>
              <a:buNone/>
              <a:defRPr sz="825"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defRPr sz="1050">
                <a:solidFill>
                  <a:schemeClr val="bg2"/>
                </a:solidFill>
              </a:defRPr>
            </a:lvl2pPr>
            <a:lvl3pPr marL="480060" indent="-144018">
              <a:lnSpc>
                <a:spcPts val="1500"/>
              </a:lnSpc>
              <a:spcBef>
                <a:spcPts val="0"/>
              </a:spcBef>
              <a:spcAft>
                <a:spcPts val="900"/>
              </a:spcAft>
              <a:defRPr sz="1050">
                <a:solidFill>
                  <a:schemeClr val="bg2"/>
                </a:solidFill>
              </a:defRPr>
            </a:lvl3pPr>
            <a:lvl4pPr marL="651510" indent="-144018">
              <a:lnSpc>
                <a:spcPts val="1500"/>
              </a:lnSpc>
              <a:spcBef>
                <a:spcPts val="0"/>
              </a:spcBef>
              <a:spcAft>
                <a:spcPts val="900"/>
              </a:spcAft>
              <a:defRPr sz="1050">
                <a:solidFill>
                  <a:schemeClr val="bg2"/>
                </a:solidFill>
              </a:defRPr>
            </a:lvl4pPr>
            <a:lvl5pPr marL="822960" indent="-144018">
              <a:lnSpc>
                <a:spcPts val="1500"/>
              </a:lnSpc>
              <a:spcBef>
                <a:spcPts val="0"/>
              </a:spcBef>
              <a:spcAft>
                <a:spcPts val="900"/>
              </a:spcAft>
              <a:defRPr sz="1050">
                <a:solidFill>
                  <a:schemeClr val="bg2"/>
                </a:solidFill>
              </a:defRPr>
            </a:lvl5pPr>
          </a:lstStyle>
          <a:p>
            <a:pPr lvl="0"/>
            <a:r>
              <a:rPr lang="en-US"/>
              <a:t>Click to edit Master text styles</a:t>
            </a:r>
          </a:p>
        </p:txBody>
      </p:sp>
      <p:cxnSp>
        <p:nvCxnSpPr>
          <p:cNvPr id="10" name="Straight Connector 9"/>
          <p:cNvCxnSpPr/>
          <p:nvPr userDrawn="1"/>
        </p:nvCxnSpPr>
        <p:spPr>
          <a:xfrm>
            <a:off x="457200" y="6370596"/>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2" y="1828804"/>
            <a:ext cx="5939383" cy="4086455"/>
          </a:xfrm>
        </p:spPr>
        <p:txBody>
          <a:bodyPr>
            <a:normAutofit/>
          </a:bodyPr>
          <a:lstStyle>
            <a:lvl1pPr marL="0" indent="0">
              <a:buNone/>
              <a:defRPr sz="900" b="0" i="0">
                <a:latin typeface="Roboto Light" charset="0"/>
                <a:ea typeface="Roboto Light" charset="0"/>
                <a:cs typeface="Roboto Light" charset="0"/>
              </a:defRPr>
            </a:lvl1pPr>
          </a:lstStyle>
          <a:p>
            <a:r>
              <a:rPr lang="en-US" dirty="0"/>
              <a:t>Click icon to add table</a:t>
            </a:r>
          </a:p>
        </p:txBody>
      </p:sp>
      <p:sp>
        <p:nvSpPr>
          <p:cNvPr id="13" name="Text Placeholder 12"/>
          <p:cNvSpPr>
            <a:spLocks noGrp="1"/>
          </p:cNvSpPr>
          <p:nvPr>
            <p:ph type="body" sz="quarter" idx="15"/>
          </p:nvPr>
        </p:nvSpPr>
        <p:spPr>
          <a:xfrm>
            <a:off x="7065963" y="1828803"/>
            <a:ext cx="1737360" cy="4389967"/>
          </a:xfrm>
        </p:spPr>
        <p:txBody>
          <a:bodyPr lIns="0" tIns="0" rIns="0" bIns="0">
            <a:noAutofit/>
          </a:bodyPr>
          <a:lstStyle>
            <a:lvl1pPr marL="0" indent="0">
              <a:lnSpc>
                <a:spcPts val="900"/>
              </a:lnSpc>
              <a:spcBef>
                <a:spcPts val="0"/>
              </a:spcBef>
              <a:spcAft>
                <a:spcPts val="675"/>
              </a:spcAft>
              <a:buNone/>
              <a:defRPr sz="750" b="0" i="0">
                <a:solidFill>
                  <a:schemeClr val="bg1"/>
                </a:solidFill>
                <a:latin typeface="Roboto Light" charset="0"/>
                <a:ea typeface="Roboto Light" charset="0"/>
                <a:cs typeface="Roboto Light" charset="0"/>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
        <p:nvSpPr>
          <p:cNvPr id="12" name="Footer Placeholder 4"/>
          <p:cNvSpPr>
            <a:spLocks noGrp="1"/>
          </p:cNvSpPr>
          <p:nvPr>
            <p:ph type="ftr" sz="quarter" idx="11"/>
          </p:nvPr>
        </p:nvSpPr>
        <p:spPr>
          <a:xfrm>
            <a:off x="671071" y="6403820"/>
            <a:ext cx="5729731"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1553787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itle 1"/>
          <p:cNvSpPr>
            <a:spLocks noGrp="1"/>
          </p:cNvSpPr>
          <p:nvPr>
            <p:ph type="ctrTitle"/>
          </p:nvPr>
        </p:nvSpPr>
        <p:spPr>
          <a:xfrm>
            <a:off x="568570" y="2609217"/>
            <a:ext cx="6430416" cy="1994361"/>
          </a:xfrm>
        </p:spPr>
        <p:txBody>
          <a:bodyPr lIns="0" tIns="0" rIns="0" bIns="0" anchor="t">
            <a:noAutofit/>
          </a:bodyPr>
          <a:lstStyle>
            <a:lvl1pPr algn="l">
              <a:lnSpc>
                <a:spcPts val="3900"/>
              </a:lnSpc>
              <a:defRPr sz="3600" b="0" i="0">
                <a:solidFill>
                  <a:schemeClr val="bg1"/>
                </a:solidFill>
                <a:latin typeface="Roboto Thin" charset="0"/>
                <a:ea typeface="Roboto Thin" charset="0"/>
                <a:cs typeface="Roboto Thin" charset="0"/>
              </a:defRPr>
            </a:lvl1pPr>
          </a:lstStyle>
          <a:p>
            <a:r>
              <a:rPr lang="en-US"/>
              <a:t>Click to edit Master title style</a:t>
            </a:r>
            <a:endParaRPr lang="en-US" dirty="0"/>
          </a:p>
        </p:txBody>
      </p:sp>
      <p:sp>
        <p:nvSpPr>
          <p:cNvPr id="3" name="Subtitle 2"/>
          <p:cNvSpPr>
            <a:spLocks noGrp="1"/>
          </p:cNvSpPr>
          <p:nvPr>
            <p:ph type="subTitle" idx="1"/>
          </p:nvPr>
        </p:nvSpPr>
        <p:spPr>
          <a:xfrm>
            <a:off x="598186" y="4693920"/>
            <a:ext cx="6400800" cy="1752600"/>
          </a:xfrm>
        </p:spPr>
        <p:txBody>
          <a:bodyPr lIns="0" tIns="0" rIns="0" bIns="0">
            <a:noAutofit/>
          </a:bodyPr>
          <a:lstStyle>
            <a:lvl1pPr marL="0" indent="0" algn="l">
              <a:lnSpc>
                <a:spcPts val="1350"/>
              </a:lnSpc>
              <a:spcBef>
                <a:spcPts val="0"/>
              </a:spcBef>
              <a:buNone/>
              <a:defRPr sz="1200" b="0" i="0">
                <a:solidFill>
                  <a:schemeClr val="bg1"/>
                </a:solidFill>
                <a:latin typeface="Roboto Light" charset="0"/>
                <a:ea typeface="Roboto Light" charset="0"/>
                <a:cs typeface="Roboto Light"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9" name="Subtitle 2"/>
          <p:cNvSpPr txBox="1">
            <a:spLocks/>
          </p:cNvSpPr>
          <p:nvPr userDrawn="1"/>
        </p:nvSpPr>
        <p:spPr>
          <a:xfrm>
            <a:off x="650934" y="5608320"/>
            <a:ext cx="6348053" cy="812800"/>
          </a:xfrm>
          <a:prstGeom prst="rect">
            <a:avLst/>
          </a:prstGeom>
        </p:spPr>
        <p:txBody>
          <a:bodyPr vert="horz" lIns="0" tIns="0" rIns="0" bIns="0" rtlCol="0">
            <a:noAutofit/>
          </a:bodyPr>
          <a:lstStyle>
            <a:lvl1pPr marL="0" indent="0" algn="l" defTabSz="457200" rtl="0" eaLnBrk="1" latinLnBrk="0" hangingPunct="1">
              <a:lnSpc>
                <a:spcPts val="1800"/>
              </a:lnSpc>
              <a:spcBef>
                <a:spcPts val="0"/>
              </a:spcBef>
              <a:buFont typeface="Arial"/>
              <a:buNone/>
              <a:defRPr sz="1600" b="0" i="0" kern="1200">
                <a:solidFill>
                  <a:srgbClr val="FFC000"/>
                </a:solidFill>
                <a:latin typeface="Roboto Light" charset="0"/>
                <a:ea typeface="Roboto Light" charset="0"/>
                <a:cs typeface="Roboto Light" charset="0"/>
              </a:defRPr>
            </a:lvl1pPr>
            <a:lvl2pPr marL="457200" indent="0" algn="ctr" defTabSz="457200" rtl="0" eaLnBrk="1" latinLnBrk="0" hangingPunct="1">
              <a:spcBef>
                <a:spcPct val="20000"/>
              </a:spcBef>
              <a:buFont typeface="Lucida Grande"/>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900" dirty="0">
                <a:solidFill>
                  <a:srgbClr val="7030A0"/>
                </a:solidFill>
                <a:latin typeface="Roboto" charset="0"/>
                <a:ea typeface="Roboto" charset="0"/>
                <a:cs typeface="Roboto" charset="0"/>
              </a:rPr>
              <a:t>CPE/CPD = 4hours</a:t>
            </a:r>
          </a:p>
        </p:txBody>
      </p:sp>
    </p:spTree>
    <p:extLst>
      <p:ext uri="{BB962C8B-B14F-4D97-AF65-F5344CB8AC3E}">
        <p14:creationId xmlns:p14="http://schemas.microsoft.com/office/powerpoint/2010/main" val="1157385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descr="Background8-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0031" y="0"/>
            <a:ext cx="2283970" cy="6858000"/>
          </a:xfrm>
          <a:prstGeom prst="rect">
            <a:avLst/>
          </a:prstGeom>
        </p:spPr>
      </p:pic>
      <p:sp>
        <p:nvSpPr>
          <p:cNvPr id="2" name="Title 1"/>
          <p:cNvSpPr>
            <a:spLocks noGrp="1"/>
          </p:cNvSpPr>
          <p:nvPr>
            <p:ph type="title"/>
          </p:nvPr>
        </p:nvSpPr>
        <p:spPr>
          <a:xfrm>
            <a:off x="458529" y="194442"/>
            <a:ext cx="5943600" cy="786449"/>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dirty="0"/>
              <a:t>Click to edit Master title style</a:t>
            </a:r>
          </a:p>
        </p:txBody>
      </p:sp>
      <p:cxnSp>
        <p:nvCxnSpPr>
          <p:cNvPr id="10" name="Straight Connector 9"/>
          <p:cNvCxnSpPr/>
          <p:nvPr userDrawn="1"/>
        </p:nvCxnSpPr>
        <p:spPr>
          <a:xfrm>
            <a:off x="457200" y="6370596"/>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2" y="1828804"/>
            <a:ext cx="5939383" cy="4086455"/>
          </a:xfrm>
        </p:spPr>
        <p:txBody>
          <a:bodyPr>
            <a:normAutofit/>
          </a:bodyPr>
          <a:lstStyle>
            <a:lvl1pPr marL="0" indent="0">
              <a:buNone/>
              <a:defRPr sz="900" b="0" i="0">
                <a:latin typeface="Roboto Light" charset="0"/>
                <a:ea typeface="Roboto Light" charset="0"/>
                <a:cs typeface="Roboto Light" charset="0"/>
              </a:defRPr>
            </a:lvl1pPr>
          </a:lstStyle>
          <a:p>
            <a:r>
              <a:rPr lang="en-US" dirty="0"/>
              <a:t>Click icon to add table</a:t>
            </a:r>
          </a:p>
        </p:txBody>
      </p:sp>
      <p:sp>
        <p:nvSpPr>
          <p:cNvPr id="13" name="Text Placeholder 12"/>
          <p:cNvSpPr>
            <a:spLocks noGrp="1"/>
          </p:cNvSpPr>
          <p:nvPr>
            <p:ph type="body" sz="quarter" idx="15"/>
          </p:nvPr>
        </p:nvSpPr>
        <p:spPr>
          <a:xfrm>
            <a:off x="7065963" y="1810883"/>
            <a:ext cx="1737360" cy="4389967"/>
          </a:xfrm>
        </p:spPr>
        <p:txBody>
          <a:bodyPr lIns="0" tIns="0" rIns="0" bIns="0">
            <a:noAutofit/>
          </a:bodyPr>
          <a:lstStyle>
            <a:lvl1pPr marL="0" indent="0">
              <a:lnSpc>
                <a:spcPts val="1275"/>
              </a:lnSpc>
              <a:spcBef>
                <a:spcPts val="0"/>
              </a:spcBef>
              <a:spcAft>
                <a:spcPts val="675"/>
              </a:spcAft>
              <a:buNone/>
              <a:defRPr sz="1050" b="0" i="0">
                <a:solidFill>
                  <a:schemeClr val="bg1"/>
                </a:solidFill>
                <a:latin typeface="Roboto Light" charset="0"/>
                <a:ea typeface="Roboto Light" charset="0"/>
                <a:cs typeface="Roboto Light" charset="0"/>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
        <p:nvSpPr>
          <p:cNvPr id="14" name="Footer Placeholder 4"/>
          <p:cNvSpPr>
            <a:spLocks noGrp="1"/>
          </p:cNvSpPr>
          <p:nvPr>
            <p:ph type="ftr" sz="quarter" idx="11"/>
          </p:nvPr>
        </p:nvSpPr>
        <p:spPr>
          <a:xfrm>
            <a:off x="671071" y="6403820"/>
            <a:ext cx="5729731"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5"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1072500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3"/>
            <a:ext cx="6861175" cy="2048567"/>
          </a:xfrm>
        </p:spPr>
        <p:txBody>
          <a:bodyPr lIns="0" tIns="0" rIns="0" bIns="0" anchor="t" anchorCtr="0">
            <a:noAutofit/>
          </a:bodyPr>
          <a:lstStyle>
            <a:lvl1pPr marL="67866" indent="-59531" algn="l">
              <a:lnSpc>
                <a:spcPts val="2250"/>
              </a:lnSpc>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58667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itle 1"/>
          <p:cNvSpPr>
            <a:spLocks noGrp="1"/>
          </p:cNvSpPr>
          <p:nvPr>
            <p:ph type="title"/>
          </p:nvPr>
        </p:nvSpPr>
        <p:spPr>
          <a:xfrm>
            <a:off x="455614" y="1886530"/>
            <a:ext cx="6861175" cy="2060061"/>
          </a:xfrm>
        </p:spPr>
        <p:txBody>
          <a:bodyPr lIns="0" tIns="0" rIns="0" bIns="0" anchor="t" anchorCtr="0">
            <a:noAutofit/>
          </a:bodyPr>
          <a:lstStyle>
            <a:lvl1pPr marL="67866" indent="-67866" algn="l">
              <a:lnSpc>
                <a:spcPts val="2250"/>
              </a:lnSpc>
              <a:defRPr sz="165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1">
                <a:solidFill>
                  <a:schemeClr val="bg1"/>
                </a:solidFill>
              </a:defRPr>
            </a:lvl1pPr>
            <a:lvl2pPr marL="0" indent="0">
              <a:spcBef>
                <a:spcPts val="0"/>
              </a:spcBef>
              <a:buNone/>
              <a:defRPr sz="900" b="0">
                <a:solidFill>
                  <a:schemeClr val="bg1"/>
                </a:solidFill>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90264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3"/>
            <a:ext cx="6861175" cy="2048567"/>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784591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title"/>
          </p:nvPr>
        </p:nvSpPr>
        <p:spPr>
          <a:xfrm>
            <a:off x="455614" y="1889763"/>
            <a:ext cx="6861175" cy="2048567"/>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269112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2"/>
            <a:ext cx="6861175" cy="2177317"/>
          </a:xfrm>
        </p:spPr>
        <p:txBody>
          <a:bodyPr lIns="0" tIns="0" rIns="0" bIns="0" anchor="t" anchorCtr="0">
            <a:noAutofit/>
          </a:bodyPr>
          <a:lstStyle>
            <a:lvl1pPr marL="64294" indent="-64294"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86325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title"/>
          </p:nvPr>
        </p:nvSpPr>
        <p:spPr>
          <a:xfrm>
            <a:off x="455614" y="1889760"/>
            <a:ext cx="6861175" cy="2178824"/>
          </a:xfrm>
        </p:spPr>
        <p:txBody>
          <a:bodyPr lIns="0" tIns="0" rIns="0" bIns="0" anchor="t" anchorCtr="0">
            <a:noAutofit/>
          </a:bodyPr>
          <a:lstStyle>
            <a:lvl1pPr marL="64294" indent="-64294"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747606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3"/>
            <a:ext cx="6861175" cy="2182449"/>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817387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itle 1"/>
          <p:cNvSpPr>
            <a:spLocks noGrp="1"/>
          </p:cNvSpPr>
          <p:nvPr>
            <p:ph type="title"/>
          </p:nvPr>
        </p:nvSpPr>
        <p:spPr>
          <a:xfrm>
            <a:off x="455614" y="1889763"/>
            <a:ext cx="6854726" cy="2178823"/>
          </a:xfrm>
        </p:spPr>
        <p:txBody>
          <a:bodyPr lIns="0" tIns="0" rIns="0" bIns="0" anchor="t" anchorCtr="0">
            <a:noAutofit/>
          </a:bodyPr>
          <a:lstStyle>
            <a:lvl1pPr marL="67866" indent="-67866" algn="l">
              <a:lnSpc>
                <a:spcPts val="2250"/>
              </a:lnSpc>
              <a:defRPr sz="1650" b="0" i="0">
                <a:solidFill>
                  <a:schemeClr val="bg1"/>
                </a:solidFill>
                <a:latin typeface="Roboto Light" charset="0"/>
                <a:ea typeface="Roboto Light" charset="0"/>
                <a:cs typeface="Roboto Light"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618011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1" y="194439"/>
            <a:ext cx="4575289" cy="786136"/>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6" name="Text Placeholder 5"/>
          <p:cNvSpPr>
            <a:spLocks noGrp="1"/>
          </p:cNvSpPr>
          <p:nvPr>
            <p:ph type="body" sz="quarter" idx="13"/>
          </p:nvPr>
        </p:nvSpPr>
        <p:spPr>
          <a:xfrm>
            <a:off x="458531" y="1110516"/>
            <a:ext cx="4575289" cy="760621"/>
          </a:xfrm>
        </p:spPr>
        <p:txBody>
          <a:bodyPr lIns="0" tIns="0" rIns="0" bIns="0">
            <a:noAutofit/>
          </a:bodyPr>
          <a:lstStyle>
            <a:lvl1pPr marL="0" indent="0">
              <a:lnSpc>
                <a:spcPts val="1500"/>
              </a:lnSpc>
              <a:spcBef>
                <a:spcPts val="0"/>
              </a:spcBef>
              <a:spcAft>
                <a:spcPts val="900"/>
              </a:spcAft>
              <a:buClr>
                <a:schemeClr val="tx2"/>
              </a:buClr>
              <a:buNone/>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defRPr sz="1050">
                <a:solidFill>
                  <a:schemeClr val="bg2"/>
                </a:solidFill>
              </a:defRPr>
            </a:lvl2pPr>
            <a:lvl3pPr marL="480060" indent="-144018">
              <a:lnSpc>
                <a:spcPts val="1500"/>
              </a:lnSpc>
              <a:spcBef>
                <a:spcPts val="0"/>
              </a:spcBef>
              <a:spcAft>
                <a:spcPts val="900"/>
              </a:spcAft>
              <a:defRPr sz="1050">
                <a:solidFill>
                  <a:schemeClr val="bg2"/>
                </a:solidFill>
              </a:defRPr>
            </a:lvl3pPr>
            <a:lvl4pPr marL="651510" indent="-144018">
              <a:lnSpc>
                <a:spcPts val="1500"/>
              </a:lnSpc>
              <a:spcBef>
                <a:spcPts val="0"/>
              </a:spcBef>
              <a:spcAft>
                <a:spcPts val="900"/>
              </a:spcAft>
              <a:defRPr sz="1050">
                <a:solidFill>
                  <a:schemeClr val="bg2"/>
                </a:solidFill>
              </a:defRPr>
            </a:lvl4pPr>
            <a:lvl5pPr marL="822960" indent="-144018">
              <a:lnSpc>
                <a:spcPts val="1500"/>
              </a:lnSpc>
              <a:spcBef>
                <a:spcPts val="0"/>
              </a:spcBef>
              <a:spcAft>
                <a:spcPts val="900"/>
              </a:spcAft>
              <a:defRPr sz="1050">
                <a:solidFill>
                  <a:schemeClr val="bg2"/>
                </a:solidFill>
              </a:defRPr>
            </a:lvl5pPr>
          </a:lstStyle>
          <a:p>
            <a:pPr lvl="0"/>
            <a:r>
              <a:rPr lang="en-US"/>
              <a:t>Click to edit Master text styles</a:t>
            </a:r>
          </a:p>
        </p:txBody>
      </p:sp>
      <p:cxnSp>
        <p:nvCxnSpPr>
          <p:cNvPr id="10" name="Straight Connector 9"/>
          <p:cNvCxnSpPr/>
          <p:nvPr userDrawn="1"/>
        </p:nvCxnSpPr>
        <p:spPr>
          <a:xfrm>
            <a:off x="457200" y="6370596"/>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458530" y="2131608"/>
            <a:ext cx="4575434" cy="3780243"/>
          </a:xfrm>
        </p:spPr>
        <p:txBody>
          <a:bodyPr lIns="0" tIns="0" rIns="0" bIns="0" numCol="2" spcCol="374904">
            <a:noAutofit/>
          </a:bodyPr>
          <a:lstStyle>
            <a:lvl1pPr marL="0" indent="0">
              <a:lnSpc>
                <a:spcPts val="900"/>
              </a:lnSpc>
              <a:spcBef>
                <a:spcPts val="0"/>
              </a:spcBef>
              <a:spcAft>
                <a:spcPts val="675"/>
              </a:spcAft>
              <a:buNone/>
              <a:defRPr sz="675" b="0" i="0">
                <a:solidFill>
                  <a:schemeClr val="tx2"/>
                </a:solidFill>
                <a:latin typeface="Roboto Light" charset="0"/>
                <a:ea typeface="Roboto Light" charset="0"/>
                <a:cs typeface="Roboto Light" charset="0"/>
              </a:defRPr>
            </a:lvl1pPr>
            <a:lvl2pPr marL="342900" indent="0">
              <a:lnSpc>
                <a:spcPts val="900"/>
              </a:lnSpc>
              <a:spcBef>
                <a:spcPts val="0"/>
              </a:spcBef>
              <a:spcAft>
                <a:spcPts val="675"/>
              </a:spcAft>
              <a:buNone/>
              <a:defRPr sz="675"/>
            </a:lvl2pPr>
            <a:lvl3pPr marL="685800" indent="0">
              <a:lnSpc>
                <a:spcPts val="900"/>
              </a:lnSpc>
              <a:spcBef>
                <a:spcPts val="0"/>
              </a:spcBef>
              <a:spcAft>
                <a:spcPts val="675"/>
              </a:spcAft>
              <a:buNone/>
              <a:defRPr sz="675"/>
            </a:lvl3pPr>
            <a:lvl4pPr marL="1028700" indent="0">
              <a:lnSpc>
                <a:spcPts val="900"/>
              </a:lnSpc>
              <a:spcBef>
                <a:spcPts val="0"/>
              </a:spcBef>
              <a:spcAft>
                <a:spcPts val="675"/>
              </a:spcAft>
              <a:buNone/>
              <a:defRPr sz="675"/>
            </a:lvl4pPr>
            <a:lvl5pPr marL="1371600" indent="0">
              <a:lnSpc>
                <a:spcPts val="900"/>
              </a:lnSpc>
              <a:spcBef>
                <a:spcPts val="0"/>
              </a:spcBef>
              <a:spcAft>
                <a:spcPts val="675"/>
              </a:spcAft>
              <a:buNone/>
              <a:defRPr sz="675"/>
            </a:lvl5pPr>
          </a:lstStyle>
          <a:p>
            <a:pPr lvl="0"/>
            <a:r>
              <a:rPr lang="en-US"/>
              <a:t>Click to edit Master text styles</a:t>
            </a:r>
          </a:p>
        </p:txBody>
      </p:sp>
      <p:sp>
        <p:nvSpPr>
          <p:cNvPr id="11" name="Picture Placeholder 10"/>
          <p:cNvSpPr>
            <a:spLocks noGrp="1"/>
          </p:cNvSpPr>
          <p:nvPr>
            <p:ph type="pic" sz="quarter" idx="15"/>
          </p:nvPr>
        </p:nvSpPr>
        <p:spPr>
          <a:xfrm>
            <a:off x="5608321" y="2131487"/>
            <a:ext cx="3078480" cy="3780367"/>
          </a:xfrm>
        </p:spPr>
        <p:txBody>
          <a:bodyPr>
            <a:normAutofit/>
          </a:bodyPr>
          <a:lstStyle>
            <a:lvl1pPr marL="0" indent="0">
              <a:buNone/>
              <a:defRPr sz="900" b="0" i="0">
                <a:latin typeface="Roboto Light" charset="0"/>
                <a:ea typeface="Roboto Light" charset="0"/>
                <a:cs typeface="Roboto Light" charset="0"/>
              </a:defRPr>
            </a:lvl1pPr>
          </a:lstStyle>
          <a:p>
            <a:r>
              <a:rPr lang="en-US" dirty="0"/>
              <a:t>Drag picture to placeholder or click icon to add</a:t>
            </a:r>
          </a:p>
        </p:txBody>
      </p:sp>
      <p:sp>
        <p:nvSpPr>
          <p:cNvPr id="13" name="Footer Placeholder 4"/>
          <p:cNvSpPr>
            <a:spLocks noGrp="1"/>
          </p:cNvSpPr>
          <p:nvPr>
            <p:ph type="ftr" sz="quarter" idx="11"/>
          </p:nvPr>
        </p:nvSpPr>
        <p:spPr>
          <a:xfrm>
            <a:off x="671070" y="6403820"/>
            <a:ext cx="8015732"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375572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tx2"/>
                </a:solidFill>
                <a:latin typeface="Roboto Light" charset="0"/>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600203"/>
            <a:ext cx="3651250" cy="4525963"/>
          </a:xfrm>
        </p:spPr>
        <p:txBody>
          <a:bodyPr lIns="0" tIns="0" rIns="0">
            <a:noAutofit/>
          </a:bodyPr>
          <a:lstStyle>
            <a:lvl1pPr marL="0" indent="0">
              <a:lnSpc>
                <a:spcPts val="1650"/>
              </a:lnSpc>
              <a:spcBef>
                <a:spcPts val="0"/>
              </a:spcBef>
              <a:spcAft>
                <a:spcPts val="675"/>
              </a:spcAft>
              <a:buNone/>
              <a:defRPr sz="1200" b="0" i="0">
                <a:solidFill>
                  <a:schemeClr val="bg2"/>
                </a:solidFill>
                <a:latin typeface="Roboto Light" charset="0"/>
                <a:ea typeface="Roboto Light" charset="0"/>
                <a:cs typeface="Roboto Light" charset="0"/>
              </a:defRPr>
            </a:lvl1pPr>
            <a:lvl2pPr marL="144018" indent="-144018">
              <a:lnSpc>
                <a:spcPts val="1650"/>
              </a:lnSpc>
              <a:spcBef>
                <a:spcPts val="0"/>
              </a:spcBef>
              <a:spcAft>
                <a:spcPts val="675"/>
              </a:spcAft>
              <a:buFont typeface="Arial"/>
              <a:buChar char="•"/>
              <a:defRPr sz="1200" b="0" i="0">
                <a:solidFill>
                  <a:schemeClr val="bg2"/>
                </a:solidFill>
                <a:latin typeface="Roboto Light" charset="0"/>
                <a:ea typeface="Roboto Light" charset="0"/>
                <a:cs typeface="Roboto Light" charset="0"/>
              </a:defRPr>
            </a:lvl2pPr>
            <a:lvl3pPr marL="30861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3pPr>
            <a:lvl4pPr marL="48006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4pPr>
            <a:lvl5pPr marL="61722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71071" y="6403820"/>
            <a:ext cx="3443731"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cxnSp>
        <p:nvCxnSpPr>
          <p:cNvPr id="14" name="Straight Connector 13"/>
          <p:cNvCxnSpPr/>
          <p:nvPr userDrawn="1"/>
        </p:nvCxnSpPr>
        <p:spPr>
          <a:xfrm>
            <a:off x="457200" y="6370596"/>
            <a:ext cx="3657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Picture 3" descr="Background10-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6060" y="0"/>
            <a:ext cx="4567940" cy="6858000"/>
          </a:xfrm>
          <a:prstGeom prst="rect">
            <a:avLst/>
          </a:prstGeom>
        </p:spPr>
      </p:pic>
      <p:sp>
        <p:nvSpPr>
          <p:cNvPr id="7"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8862770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0" y="186340"/>
            <a:ext cx="7771070" cy="788471"/>
          </a:xfrm>
        </p:spPr>
        <p:txBody>
          <a:bodyPr lIns="0" tIns="0" rIns="0" bIns="0" anchor="b" anchorCtr="0">
            <a:noAutofit/>
          </a:bodyPr>
          <a:lstStyle>
            <a:lvl1pPr algn="l">
              <a:defRPr sz="165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6370596"/>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30" y="1110515"/>
            <a:ext cx="7771071" cy="4466167"/>
          </a:xfrm>
        </p:spPr>
        <p:txBody>
          <a:bodyPr lIns="0" tIns="0" rIns="0" bIns="0">
            <a:noAutofit/>
          </a:bodyPr>
          <a:lstStyle>
            <a:lvl1pPr marL="144018" indent="-144018">
              <a:lnSpc>
                <a:spcPts val="1650"/>
              </a:lnSpc>
              <a:spcBef>
                <a:spcPts val="0"/>
              </a:spcBef>
              <a:spcAft>
                <a:spcPts val="900"/>
              </a:spcAft>
              <a:buClrTx/>
              <a:defRPr sz="1200">
                <a:solidFill>
                  <a:schemeClr val="bg2"/>
                </a:solidFill>
              </a:defRPr>
            </a:lvl1pPr>
            <a:lvl2pPr marL="308610" indent="-144018">
              <a:lnSpc>
                <a:spcPts val="1650"/>
              </a:lnSpc>
              <a:spcBef>
                <a:spcPts val="0"/>
              </a:spcBef>
              <a:spcAft>
                <a:spcPts val="900"/>
              </a:spcAft>
              <a:buFont typeface="Lucida Grande"/>
              <a:buChar char="–"/>
              <a:defRPr sz="1200">
                <a:solidFill>
                  <a:schemeClr val="bg2"/>
                </a:solidFill>
              </a:defRPr>
            </a:lvl2pPr>
            <a:lvl3pPr marL="480060" indent="-144018">
              <a:lnSpc>
                <a:spcPts val="1650"/>
              </a:lnSpc>
              <a:spcBef>
                <a:spcPts val="0"/>
              </a:spcBef>
              <a:spcAft>
                <a:spcPts val="900"/>
              </a:spcAft>
              <a:buFont typeface="Lucida Grande"/>
              <a:buChar char="–"/>
              <a:defRPr sz="1200">
                <a:solidFill>
                  <a:schemeClr val="bg2"/>
                </a:solidFill>
              </a:defRPr>
            </a:lvl3pPr>
            <a:lvl4pPr marL="651510" indent="-144018">
              <a:lnSpc>
                <a:spcPts val="1650"/>
              </a:lnSpc>
              <a:spcBef>
                <a:spcPts val="0"/>
              </a:spcBef>
              <a:spcAft>
                <a:spcPts val="900"/>
              </a:spcAft>
              <a:buFont typeface="Lucida Grande"/>
              <a:buChar char="–"/>
              <a:defRPr sz="1200">
                <a:solidFill>
                  <a:schemeClr val="bg2"/>
                </a:solidFill>
              </a:defRPr>
            </a:lvl4pPr>
            <a:lvl5pPr marL="822960" indent="-144018">
              <a:lnSpc>
                <a:spcPts val="1650"/>
              </a:lnSpc>
              <a:spcBef>
                <a:spcPts val="0"/>
              </a:spcBef>
              <a:spcAft>
                <a:spcPts val="900"/>
              </a:spcAft>
              <a:buFont typeface="Lucida Grande"/>
              <a:buChar char="–"/>
              <a:defRPr sz="12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1883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0" y="194442"/>
            <a:ext cx="8228271" cy="786449"/>
          </a:xfrm>
        </p:spPr>
        <p:txBody>
          <a:bodyPr lIns="0" tIns="0" rIns="0" bIns="0" anchor="b" anchorCtr="0">
            <a:noAutofit/>
          </a:bodyPr>
          <a:lstStyle>
            <a:lvl1pPr algn="l">
              <a:defRPr sz="3000" b="0" i="0">
                <a:solidFill>
                  <a:schemeClr val="tx2"/>
                </a:solidFill>
                <a:latin typeface="Roboto Light" charset="0"/>
                <a:ea typeface="Roboto Light" charset="0"/>
                <a:cs typeface="Roboto Light" charset="0"/>
              </a:defRPr>
            </a:lvl1pPr>
          </a:lstStyle>
          <a:p>
            <a:r>
              <a:rPr lang="en-US" dirty="0"/>
              <a:t>Click to edit Master title style</a:t>
            </a:r>
          </a:p>
        </p:txBody>
      </p:sp>
      <p:sp>
        <p:nvSpPr>
          <p:cNvPr id="6" name="Text Placeholder 5"/>
          <p:cNvSpPr>
            <a:spLocks noGrp="1"/>
          </p:cNvSpPr>
          <p:nvPr>
            <p:ph type="body" sz="quarter" idx="13"/>
          </p:nvPr>
        </p:nvSpPr>
        <p:spPr>
          <a:xfrm>
            <a:off x="458530" y="1110271"/>
            <a:ext cx="8228271" cy="4466167"/>
          </a:xfrm>
        </p:spPr>
        <p:txBody>
          <a:bodyPr lIns="0" tIns="0" rIns="0" bIns="0" numCol="2" spcCol="374904">
            <a:noAutofit/>
          </a:bodyPr>
          <a:lstStyle>
            <a:lvl1pPr marL="144018" indent="-144018">
              <a:lnSpc>
                <a:spcPts val="1500"/>
              </a:lnSpc>
              <a:spcBef>
                <a:spcPts val="0"/>
              </a:spcBef>
              <a:spcAft>
                <a:spcPts val="675"/>
              </a:spcAft>
              <a:buClrTx/>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2pPr>
            <a:lvl3pPr marL="48006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3pPr>
            <a:lvl4pPr marL="65151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4pPr>
            <a:lvl5pPr marL="822960" indent="-144018">
              <a:lnSpc>
                <a:spcPts val="1500"/>
              </a:lnSpc>
              <a:spcBef>
                <a:spcPts val="0"/>
              </a:spcBef>
              <a:spcAft>
                <a:spcPts val="675"/>
              </a:spcAft>
              <a:buFont typeface="Lucida Grande"/>
              <a:buChar char="–"/>
              <a:defRPr sz="105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457200" y="6370596"/>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a:spLocks noGrp="1"/>
          </p:cNvSpPr>
          <p:nvPr>
            <p:ph type="ftr" sz="quarter" idx="11"/>
          </p:nvPr>
        </p:nvSpPr>
        <p:spPr>
          <a:xfrm>
            <a:off x="671070" y="6403820"/>
            <a:ext cx="8015732" cy="365125"/>
          </a:xfr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2"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88927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pic>
        <p:nvPicPr>
          <p:cNvPr id="5" name="Picture 4" descr="Background6-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64096"/>
          </a:xfrm>
          <a:prstGeom prst="rect">
            <a:avLst/>
          </a:prstGeom>
        </p:spPr>
      </p:pic>
      <p:sp>
        <p:nvSpPr>
          <p:cNvPr id="2"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7" name="Text Placeholder 6"/>
          <p:cNvSpPr>
            <a:spLocks noGrp="1"/>
          </p:cNvSpPr>
          <p:nvPr>
            <p:ph type="body" sz="quarter" idx="10"/>
          </p:nvPr>
        </p:nvSpPr>
        <p:spPr>
          <a:xfrm>
            <a:off x="455614" y="2507538"/>
            <a:ext cx="7363869"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1446451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pic>
        <p:nvPicPr>
          <p:cNvPr id="6" name="Picture 5" descr="Background7-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4"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5" name="Text Placeholder 6"/>
          <p:cNvSpPr>
            <a:spLocks noGrp="1"/>
          </p:cNvSpPr>
          <p:nvPr>
            <p:ph type="body" sz="quarter" idx="10"/>
          </p:nvPr>
        </p:nvSpPr>
        <p:spPr>
          <a:xfrm>
            <a:off x="455614" y="2507538"/>
            <a:ext cx="7363869"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31653695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5"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6" name="Text Placeholder 6"/>
          <p:cNvSpPr>
            <a:spLocks noGrp="1"/>
          </p:cNvSpPr>
          <p:nvPr>
            <p:ph type="body" sz="quarter" idx="10"/>
          </p:nvPr>
        </p:nvSpPr>
        <p:spPr>
          <a:xfrm>
            <a:off x="455614" y="2507538"/>
            <a:ext cx="7363869"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667506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Divider">
    <p:spTree>
      <p:nvGrpSpPr>
        <p:cNvPr id="1" name=""/>
        <p:cNvGrpSpPr/>
        <p:nvPr/>
      </p:nvGrpSpPr>
      <p:grpSpPr>
        <a:xfrm>
          <a:off x="0" y="0"/>
          <a:ext cx="0" cy="0"/>
          <a:chOff x="0" y="0"/>
          <a:chExt cx="0" cy="0"/>
        </a:xfrm>
      </p:grpSpPr>
      <p:sp>
        <p:nvSpPr>
          <p:cNvPr id="3" name="Title 1"/>
          <p:cNvSpPr>
            <a:spLocks noGrp="1"/>
          </p:cNvSpPr>
          <p:nvPr>
            <p:ph type="title"/>
          </p:nvPr>
        </p:nvSpPr>
        <p:spPr>
          <a:xfrm>
            <a:off x="458531" y="532781"/>
            <a:ext cx="3649921" cy="585216"/>
          </a:xfrm>
        </p:spPr>
        <p:txBody>
          <a:bodyPr lIns="0" tIns="0" rIns="0" bIns="0" anchor="t">
            <a:noAutofit/>
          </a:bodyPr>
          <a:lstStyle>
            <a:lvl1pPr algn="l">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4" name="Text Placeholder 6"/>
          <p:cNvSpPr>
            <a:spLocks noGrp="1"/>
          </p:cNvSpPr>
          <p:nvPr>
            <p:ph type="body" sz="quarter" idx="10"/>
          </p:nvPr>
        </p:nvSpPr>
        <p:spPr>
          <a:xfrm>
            <a:off x="455614" y="2507538"/>
            <a:ext cx="7363869" cy="3858676"/>
          </a:xfrm>
        </p:spPr>
        <p:txBody>
          <a:bodyPr lIns="0" tIns="0" rIns="0" bIns="0">
            <a:noAutofit/>
          </a:bodyPr>
          <a:lstStyle>
            <a:lvl1pPr marL="0" indent="0">
              <a:lnSpc>
                <a:spcPts val="4800"/>
              </a:lnSpc>
              <a:spcBef>
                <a:spcPts val="0"/>
              </a:spcBef>
              <a:buNone/>
              <a:defRPr sz="4500" b="0" i="0">
                <a:solidFill>
                  <a:srgbClr val="FFFFFF"/>
                </a:solidFill>
                <a:latin typeface="Roboto Light" charset="0"/>
                <a:ea typeface="Roboto Light" charset="0"/>
                <a:cs typeface="Roboto Light" charset="0"/>
              </a:defRPr>
            </a:lvl1pPr>
          </a:lstStyle>
          <a:p>
            <a:pPr lvl="0"/>
            <a:r>
              <a:rPr lang="en-US"/>
              <a:t>Click to edit Master text styles</a:t>
            </a:r>
          </a:p>
        </p:txBody>
      </p:sp>
    </p:spTree>
    <p:extLst>
      <p:ext uri="{BB962C8B-B14F-4D97-AF65-F5344CB8AC3E}">
        <p14:creationId xmlns:p14="http://schemas.microsoft.com/office/powerpoint/2010/main" val="9641670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
        <p:nvSpPr>
          <p:cNvPr id="2" name="TextBox 1"/>
          <p:cNvSpPr txBox="1"/>
          <p:nvPr userDrawn="1"/>
        </p:nvSpPr>
        <p:spPr>
          <a:xfrm>
            <a:off x="455615" y="4498678"/>
            <a:ext cx="5789903" cy="1518364"/>
          </a:xfrm>
          <a:prstGeom prst="rect">
            <a:avLst/>
          </a:prstGeom>
          <a:noFill/>
        </p:spPr>
        <p:txBody>
          <a:bodyPr wrap="square" lIns="0" tIns="0" bIns="0" rtlCol="0">
            <a:noAutofit/>
          </a:bodyPr>
          <a:lstStyle/>
          <a:p>
            <a:pPr defTabSz="685800"/>
            <a:r>
              <a:rPr lang="en-US" sz="5100" dirty="0">
                <a:solidFill>
                  <a:srgbClr val="FFFFFF"/>
                </a:solidFill>
                <a:latin typeface="Roboto Light" charset="0"/>
                <a:ea typeface="Roboto Light" charset="0"/>
                <a:cs typeface="Roboto Light" charset="0"/>
              </a:rPr>
              <a:t>Thank you</a:t>
            </a:r>
          </a:p>
        </p:txBody>
      </p:sp>
      <p:sp>
        <p:nvSpPr>
          <p:cNvPr id="6" name="Rectangle 5"/>
          <p:cNvSpPr/>
          <p:nvPr userDrawn="1"/>
        </p:nvSpPr>
        <p:spPr>
          <a:xfrm>
            <a:off x="449262" y="6399384"/>
            <a:ext cx="5676900" cy="196208"/>
          </a:xfrm>
          <a:prstGeom prst="rect">
            <a:avLst/>
          </a:prstGeom>
        </p:spPr>
        <p:txBody>
          <a:bodyPr wrap="square">
            <a:spAutoFit/>
          </a:bodyPr>
          <a:lstStyle/>
          <a:p>
            <a:pPr>
              <a:defRPr/>
            </a:pPr>
            <a:r>
              <a:rPr lang="en-US" sz="675" dirty="0">
                <a:solidFill>
                  <a:prstClr val="white"/>
                </a:solidFill>
              </a:rPr>
              <a:t>© 2017 Association of International Certified Professional Accountants. All rights reserved.</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1760" y="710384"/>
            <a:ext cx="1378725" cy="810920"/>
          </a:xfrm>
          <a:prstGeom prst="rect">
            <a:avLst/>
          </a:prstGeom>
        </p:spPr>
      </p:pic>
    </p:spTree>
    <p:extLst>
      <p:ext uri="{BB962C8B-B14F-4D97-AF65-F5344CB8AC3E}">
        <p14:creationId xmlns:p14="http://schemas.microsoft.com/office/powerpoint/2010/main" val="3275395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_Divider">
    <p:spTree>
      <p:nvGrpSpPr>
        <p:cNvPr id="1" name=""/>
        <p:cNvGrpSpPr/>
        <p:nvPr/>
      </p:nvGrpSpPr>
      <p:grpSpPr>
        <a:xfrm>
          <a:off x="0" y="0"/>
          <a:ext cx="0" cy="0"/>
          <a:chOff x="0" y="0"/>
          <a:chExt cx="0" cy="0"/>
        </a:xfrm>
      </p:grpSpPr>
      <p:sp>
        <p:nvSpPr>
          <p:cNvPr id="2" name="TextBox 1"/>
          <p:cNvSpPr txBox="1"/>
          <p:nvPr userDrawn="1"/>
        </p:nvSpPr>
        <p:spPr>
          <a:xfrm>
            <a:off x="455615" y="4498678"/>
            <a:ext cx="5789903" cy="1518364"/>
          </a:xfrm>
          <a:prstGeom prst="rect">
            <a:avLst/>
          </a:prstGeom>
          <a:noFill/>
        </p:spPr>
        <p:txBody>
          <a:bodyPr wrap="square" lIns="0" tIns="0" bIns="0" rtlCol="0">
            <a:noAutofit/>
          </a:bodyPr>
          <a:lstStyle/>
          <a:p>
            <a:pPr defTabSz="685800"/>
            <a:r>
              <a:rPr lang="en-US" sz="5100" dirty="0">
                <a:solidFill>
                  <a:srgbClr val="FFFFFF"/>
                </a:solidFill>
                <a:latin typeface="Roboto Light" charset="0"/>
                <a:ea typeface="Roboto Light" charset="0"/>
                <a:cs typeface="Roboto Light" charset="0"/>
              </a:rPr>
              <a:t>Thank you</a:t>
            </a:r>
          </a:p>
        </p:txBody>
      </p:sp>
      <p:sp>
        <p:nvSpPr>
          <p:cNvPr id="4" name="Rectangle 3"/>
          <p:cNvSpPr/>
          <p:nvPr userDrawn="1"/>
        </p:nvSpPr>
        <p:spPr>
          <a:xfrm>
            <a:off x="449262" y="6399384"/>
            <a:ext cx="5676900" cy="196208"/>
          </a:xfrm>
          <a:prstGeom prst="rect">
            <a:avLst/>
          </a:prstGeom>
        </p:spPr>
        <p:txBody>
          <a:bodyPr wrap="square">
            <a:spAutoFit/>
          </a:bodyPr>
          <a:lstStyle/>
          <a:p>
            <a:pPr>
              <a:defRPr/>
            </a:pPr>
            <a:r>
              <a:rPr lang="en-US" sz="675" dirty="0">
                <a:solidFill>
                  <a:prstClr val="white"/>
                </a:solidFill>
              </a:rPr>
              <a:t>© 2017 Association of International Certified Professional Accountants. All rights reserved.</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1760" y="710384"/>
            <a:ext cx="1378725" cy="810920"/>
          </a:xfrm>
          <a:prstGeom prst="rect">
            <a:avLst/>
          </a:prstGeom>
        </p:spPr>
      </p:pic>
    </p:spTree>
    <p:extLst>
      <p:ext uri="{BB962C8B-B14F-4D97-AF65-F5344CB8AC3E}">
        <p14:creationId xmlns:p14="http://schemas.microsoft.com/office/powerpoint/2010/main" val="2764698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467123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673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532781"/>
            <a:ext cx="4793093" cy="585216"/>
          </a:xfrm>
        </p:spPr>
        <p:txBody>
          <a:bodyPr lIns="0" tIns="0" rIns="0" bIns="0" anchor="t">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3" name="Content Placeholder 2"/>
          <p:cNvSpPr>
            <a:spLocks noGrp="1"/>
          </p:cNvSpPr>
          <p:nvPr>
            <p:ph idx="1"/>
          </p:nvPr>
        </p:nvSpPr>
        <p:spPr>
          <a:xfrm>
            <a:off x="458530" y="1600203"/>
            <a:ext cx="4794422" cy="4525963"/>
          </a:xfrm>
        </p:spPr>
        <p:txBody>
          <a:bodyPr lIns="0" tIns="0" rIns="0">
            <a:noAutofit/>
          </a:bodyPr>
          <a:lstStyle>
            <a:lvl1pPr marL="0" indent="0">
              <a:lnSpc>
                <a:spcPts val="1650"/>
              </a:lnSpc>
              <a:spcBef>
                <a:spcPts val="0"/>
              </a:spcBef>
              <a:spcAft>
                <a:spcPts val="675"/>
              </a:spcAft>
              <a:buNone/>
              <a:defRPr sz="1200" b="0" i="0">
                <a:solidFill>
                  <a:schemeClr val="bg2"/>
                </a:solidFill>
                <a:latin typeface="Roboto Light" charset="0"/>
                <a:ea typeface="Roboto Light" charset="0"/>
                <a:cs typeface="Roboto Light" charset="0"/>
              </a:defRPr>
            </a:lvl1pPr>
            <a:lvl2pPr marL="144018" indent="-144018">
              <a:lnSpc>
                <a:spcPts val="1650"/>
              </a:lnSpc>
              <a:spcBef>
                <a:spcPts val="0"/>
              </a:spcBef>
              <a:spcAft>
                <a:spcPts val="675"/>
              </a:spcAft>
              <a:buFont typeface="Arial"/>
              <a:buChar char="•"/>
              <a:defRPr sz="1200" b="0" i="0">
                <a:solidFill>
                  <a:schemeClr val="bg2"/>
                </a:solidFill>
                <a:latin typeface="Roboto Light" charset="0"/>
                <a:ea typeface="Roboto Light" charset="0"/>
                <a:cs typeface="Roboto Light" charset="0"/>
              </a:defRPr>
            </a:lvl2pPr>
            <a:lvl3pPr marL="30861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3pPr>
            <a:lvl4pPr marL="48006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4pPr>
            <a:lvl5pPr marL="617220" indent="-144018">
              <a:lnSpc>
                <a:spcPts val="1650"/>
              </a:lnSpc>
              <a:spcBef>
                <a:spcPts val="0"/>
              </a:spcBef>
              <a:spcAft>
                <a:spcPts val="675"/>
              </a:spcAft>
              <a:buFont typeface="Lucida Grande"/>
              <a:buChar char="–"/>
              <a:defRPr sz="120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57200" y="6370596"/>
            <a:ext cx="4802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Background11-01-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01752" y="0"/>
            <a:ext cx="3042248" cy="6858000"/>
          </a:xfrm>
          <a:prstGeom prst="rect">
            <a:avLst/>
          </a:prstGeom>
        </p:spPr>
      </p:pic>
      <p:sp>
        <p:nvSpPr>
          <p:cNvPr id="12" name="Footer Placeholder 4"/>
          <p:cNvSpPr>
            <a:spLocks noGrp="1"/>
          </p:cNvSpPr>
          <p:nvPr>
            <p:ph type="ftr" sz="quarter" idx="11"/>
          </p:nvPr>
        </p:nvSpPr>
        <p:spPr>
          <a:xfrm>
            <a:off x="671071" y="6403820"/>
            <a:ext cx="4580553"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969419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5" name="Picture 4" descr="AICPA Web_wht.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9276"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617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64179" y="618580"/>
            <a:ext cx="3859213"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47015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2669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45186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16482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4391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274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391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32394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37890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94439"/>
            <a:ext cx="5943600" cy="786136"/>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12" name="Text Placeholder 5"/>
          <p:cNvSpPr>
            <a:spLocks noGrp="1"/>
          </p:cNvSpPr>
          <p:nvPr>
            <p:ph type="body" sz="quarter" idx="13"/>
          </p:nvPr>
        </p:nvSpPr>
        <p:spPr>
          <a:xfrm>
            <a:off x="458529" y="1110515"/>
            <a:ext cx="5943600" cy="4466167"/>
          </a:xfrm>
        </p:spPr>
        <p:txBody>
          <a:bodyPr lIns="0" tIns="0" rIns="0" bIns="0">
            <a:noAutofit/>
          </a:bodyPr>
          <a:lstStyle>
            <a:lvl1pPr marL="144018" indent="-144018">
              <a:lnSpc>
                <a:spcPts val="1500"/>
              </a:lnSpc>
              <a:spcBef>
                <a:spcPts val="0"/>
              </a:spcBef>
              <a:spcAft>
                <a:spcPts val="900"/>
              </a:spcAft>
              <a:buClrTx/>
              <a:defRPr sz="1050"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2pPr>
            <a:lvl3pPr marL="48006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3pPr>
            <a:lvl4pPr marL="65151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4pPr>
            <a:lvl5pPr marL="822960" indent="-144018">
              <a:lnSpc>
                <a:spcPts val="1500"/>
              </a:lnSpc>
              <a:spcBef>
                <a:spcPts val="0"/>
              </a:spcBef>
              <a:spcAft>
                <a:spcPts val="900"/>
              </a:spcAft>
              <a:buFont typeface="Lucida Grande"/>
              <a:buChar char="–"/>
              <a:defRPr sz="1050" b="0" i="0">
                <a:solidFill>
                  <a:schemeClr val="bg2"/>
                </a:solidFill>
                <a:latin typeface="Roboto Light" charset="0"/>
                <a:ea typeface="Roboto Light" charset="0"/>
                <a:cs typeface="Roboto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Background4-01.png"/>
          <p:cNvPicPr>
            <a:picLocks noChangeAspect="1"/>
          </p:cNvPicPr>
          <p:nvPr userDrawn="1"/>
        </p:nvPicPr>
        <p:blipFill>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872483" y="0"/>
            <a:ext cx="2283970" cy="6858000"/>
          </a:xfrm>
          <a:prstGeom prst="rect">
            <a:avLst/>
          </a:prstGeom>
        </p:spPr>
      </p:pic>
      <p:sp>
        <p:nvSpPr>
          <p:cNvPr id="9" name="Text Placeholder 12"/>
          <p:cNvSpPr>
            <a:spLocks noGrp="1"/>
          </p:cNvSpPr>
          <p:nvPr>
            <p:ph type="body" sz="quarter" idx="15"/>
          </p:nvPr>
        </p:nvSpPr>
        <p:spPr>
          <a:xfrm>
            <a:off x="7134449" y="1116727"/>
            <a:ext cx="1737360" cy="4389967"/>
          </a:xfrm>
        </p:spPr>
        <p:txBody>
          <a:bodyPr lIns="0" tIns="0" rIns="0" bIns="0">
            <a:noAutofit/>
          </a:bodyPr>
          <a:lstStyle>
            <a:lvl1pPr marL="0" indent="0">
              <a:lnSpc>
                <a:spcPts val="1500"/>
              </a:lnSpc>
              <a:spcBef>
                <a:spcPts val="0"/>
              </a:spcBef>
              <a:spcAft>
                <a:spcPts val="675"/>
              </a:spcAft>
              <a:buNone/>
              <a:defRPr sz="1050">
                <a:solidFill>
                  <a:schemeClr val="bg1"/>
                </a:solidFill>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6314827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5991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68668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p>
        </p:txBody>
      </p:sp>
      <p:sp>
        <p:nvSpPr>
          <p:cNvPr id="3" name="Text Placeholder 2"/>
          <p:cNvSpPr>
            <a:spLocks noGrp="1"/>
          </p:cNvSpPr>
          <p:nvPr>
            <p:ph type="body" sz="half" idx="1"/>
          </p:nvPr>
        </p:nvSpPr>
        <p:spPr>
          <a:xfrm>
            <a:off x="10668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66800" y="6248400"/>
            <a:ext cx="1905000" cy="457200"/>
          </a:xfrm>
          <a:prstGeom prst="rect">
            <a:avLst/>
          </a:prstGeom>
        </p:spPr>
        <p:txBody>
          <a:bodyPr/>
          <a:lstStyle>
            <a:lvl1pPr>
              <a:defRPr/>
            </a:lvl1pPr>
          </a:lstStyle>
          <a:p>
            <a:pPr>
              <a:defRPr/>
            </a:pPr>
            <a:endParaRPr lang="en-US" dirty="0">
              <a:solidFill>
                <a:prstClr val="black"/>
              </a:solidFill>
            </a:endParaRPr>
          </a:p>
        </p:txBody>
      </p:sp>
      <p:sp>
        <p:nvSpPr>
          <p:cNvPr id="7" name="Slide Number Placeholder 6"/>
          <p:cNvSpPr>
            <a:spLocks noGrp="1"/>
          </p:cNvSpPr>
          <p:nvPr>
            <p:ph type="sldNum" sz="quarter" idx="12"/>
          </p:nvPr>
        </p:nvSpPr>
        <p:spPr>
          <a:xfrm>
            <a:off x="6705600" y="6248400"/>
            <a:ext cx="1905000" cy="457200"/>
          </a:xfrm>
          <a:prstGeom prst="rect">
            <a:avLst/>
          </a:prstGeom>
        </p:spPr>
        <p:txBody>
          <a:bodyPr/>
          <a:lstStyle>
            <a:lvl1pPr>
              <a:defRPr/>
            </a:lvl1pPr>
          </a:lstStyle>
          <a:p>
            <a:pPr>
              <a:defRPr/>
            </a:pPr>
            <a:fld id="{D181D99C-F9FD-4FDC-9E07-092CB1F68B9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119648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Title 1"/>
          <p:cNvSpPr>
            <a:spLocks noGrp="1"/>
          </p:cNvSpPr>
          <p:nvPr>
            <p:ph type="title"/>
          </p:nvPr>
        </p:nvSpPr>
        <p:spPr>
          <a:xfrm>
            <a:off x="903643" y="2386584"/>
            <a:ext cx="5798372" cy="3581802"/>
          </a:xfrm>
          <a:prstGeom prst="rect">
            <a:avLst/>
          </a:prstGeom>
        </p:spPr>
        <p:txBody>
          <a:bodyPr lIns="0" tIns="0" rIns="0" bIns="0" anchor="t" anchorCtr="0">
            <a:noAutofit/>
          </a:bodyPr>
          <a:lstStyle>
            <a:lvl1pPr algn="l">
              <a:lnSpc>
                <a:spcPts val="4650"/>
              </a:lnSpc>
              <a:defRPr sz="4500" b="1" i="0" kern="1000" cap="all">
                <a:solidFill>
                  <a:schemeClr val="bg1"/>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12700270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descr="AICPA Web_wht.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49275" y="6604000"/>
            <a:ext cx="66040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75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3A8C4-BB59-46ED-BD35-481047CD6B6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838F38A-CB41-40F8-B1BA-F87A018125C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8B61AED-5B75-4FFE-B230-EB4F7405571C}"/>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5" name="Footer Placeholder 4">
            <a:extLst>
              <a:ext uri="{FF2B5EF4-FFF2-40B4-BE49-F238E27FC236}">
                <a16:creationId xmlns:a16="http://schemas.microsoft.com/office/drawing/2014/main" id="{2292E118-46EA-4C24-8C58-8F58EEC117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B3FDB6-B76C-4C64-B234-C079DE3187E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419038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B3AE2-D2E8-402B-8CB1-FCB8B146F6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74D5ED-322A-4603-9A66-AC9FB70DA8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C961E-13B0-4654-8852-934B19D8C64F}"/>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5" name="Footer Placeholder 4">
            <a:extLst>
              <a:ext uri="{FF2B5EF4-FFF2-40B4-BE49-F238E27FC236}">
                <a16:creationId xmlns:a16="http://schemas.microsoft.com/office/drawing/2014/main" id="{EF64583C-1AE6-4CAE-8B8C-91D7E0EFC5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735C59-2F1D-4C7F-AAAC-61826B20E4F5}"/>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262627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62F0-8CAC-460A-B7B0-870843EABE8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F63E28D-24D9-47C1-A7B6-58EEBB3D8EC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1EEB050-4C7C-4DF1-A754-9EB7B15A3952}"/>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5" name="Footer Placeholder 4">
            <a:extLst>
              <a:ext uri="{FF2B5EF4-FFF2-40B4-BE49-F238E27FC236}">
                <a16:creationId xmlns:a16="http://schemas.microsoft.com/office/drawing/2014/main" id="{1CB14EB0-3DEE-40ED-866E-903AC1320F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A2B3EC-1526-48C6-A600-59A390351A1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921146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77A62-4B47-4B76-8AA7-0799331B69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F559BD-0D7D-4FE5-BC59-7D4D38C1B80E}"/>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F5E5D6-4E0E-465A-88A4-855324A3FCB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ACD011-A6D9-4CC4-A5FC-68EE3EA2904E}"/>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6" name="Footer Placeholder 5">
            <a:extLst>
              <a:ext uri="{FF2B5EF4-FFF2-40B4-BE49-F238E27FC236}">
                <a16:creationId xmlns:a16="http://schemas.microsoft.com/office/drawing/2014/main" id="{20BE4BD8-6B66-47DC-96CB-82DA9D48CE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B9BA8E-A8FA-4C26-8E20-5E005E9887F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106134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75FB7-0D5C-47CF-A9DD-53047C9EA14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3FE7A1-3F0A-432A-ABEF-CC14480E8DD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BDDABDD2-3516-4F22-A5E2-0E7CF20D9A3A}"/>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525906-2901-49BB-8CD6-F828854E4C0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969FCAA-F244-4CBB-98B1-743071B825DE}"/>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119BBC-7A7C-457C-B99E-F22D01319973}"/>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8" name="Footer Placeholder 7">
            <a:extLst>
              <a:ext uri="{FF2B5EF4-FFF2-40B4-BE49-F238E27FC236}">
                <a16:creationId xmlns:a16="http://schemas.microsoft.com/office/drawing/2014/main" id="{16242F5A-5E43-48D5-8353-A9B4655E9B9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BB032FA-6E61-4C0E-9D02-7B8282629F6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36913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30" y="194441"/>
            <a:ext cx="6079430" cy="786453"/>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cxnSp>
        <p:nvCxnSpPr>
          <p:cNvPr id="10" name="Straight Connector 9"/>
          <p:cNvCxnSpPr/>
          <p:nvPr userDrawn="1"/>
        </p:nvCxnSpPr>
        <p:spPr>
          <a:xfrm>
            <a:off x="457200" y="6370596"/>
            <a:ext cx="6080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30" y="1110515"/>
            <a:ext cx="6079431" cy="4466167"/>
          </a:xfrm>
        </p:spPr>
        <p:txBody>
          <a:bodyPr lIns="0" tIns="0" rIns="0" bIns="0">
            <a:noAutofit/>
          </a:bodyPr>
          <a:lstStyle>
            <a:lvl1pPr marL="144018" indent="-144018">
              <a:lnSpc>
                <a:spcPts val="1650"/>
              </a:lnSpc>
              <a:spcBef>
                <a:spcPts val="0"/>
              </a:spcBef>
              <a:spcAft>
                <a:spcPts val="900"/>
              </a:spcAft>
              <a:buClrTx/>
              <a:defRPr sz="1200" b="0" i="0">
                <a:solidFill>
                  <a:schemeClr val="bg2"/>
                </a:solidFill>
                <a:latin typeface="Roboto Light" charset="0"/>
                <a:ea typeface="Roboto Light" charset="0"/>
                <a:cs typeface="Roboto Light" charset="0"/>
              </a:defRPr>
            </a:lvl1pPr>
            <a:lvl2pPr marL="30861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2pPr>
            <a:lvl3pPr marL="48006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3pPr>
            <a:lvl4pPr marL="65151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4pPr>
            <a:lvl5pPr marL="822960" indent="-144018">
              <a:lnSpc>
                <a:spcPts val="1650"/>
              </a:lnSpc>
              <a:spcBef>
                <a:spcPts val="0"/>
              </a:spcBef>
              <a:spcAft>
                <a:spcPts val="900"/>
              </a:spcAft>
              <a:buFont typeface="Lucida Grande"/>
              <a:buChar char="–"/>
              <a:defRPr sz="1200" b="0" i="0">
                <a:solidFill>
                  <a:schemeClr val="bg2"/>
                </a:solidFill>
                <a:latin typeface="Roboto Light" charset="0"/>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Background9-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0031" y="-12192"/>
            <a:ext cx="2293114" cy="6885456"/>
          </a:xfrm>
          <a:prstGeom prst="rect">
            <a:avLst/>
          </a:prstGeom>
        </p:spPr>
      </p:pic>
      <p:sp>
        <p:nvSpPr>
          <p:cNvPr id="11" name="Footer Placeholder 4"/>
          <p:cNvSpPr>
            <a:spLocks noGrp="1"/>
          </p:cNvSpPr>
          <p:nvPr>
            <p:ph type="ftr" sz="quarter" idx="11"/>
          </p:nvPr>
        </p:nvSpPr>
        <p:spPr>
          <a:xfrm>
            <a:off x="671071" y="6403820"/>
            <a:ext cx="5729731"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5127773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EA39B-FA09-4E0D-A9DB-CEB929504F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7B59BC-315C-4E19-A7F7-0D389439F0A3}"/>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4" name="Footer Placeholder 3">
            <a:extLst>
              <a:ext uri="{FF2B5EF4-FFF2-40B4-BE49-F238E27FC236}">
                <a16:creationId xmlns:a16="http://schemas.microsoft.com/office/drawing/2014/main" id="{6DD49DDB-9EEB-4961-B88E-399EB8413E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D8C582-D1A0-456C-AFA4-8C025D42F48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165333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2DFC2-CBAA-4298-A5B2-5C342BE0D15B}"/>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3" name="Footer Placeholder 2">
            <a:extLst>
              <a:ext uri="{FF2B5EF4-FFF2-40B4-BE49-F238E27FC236}">
                <a16:creationId xmlns:a16="http://schemas.microsoft.com/office/drawing/2014/main" id="{9A18BD19-A38A-4C87-9753-6A5F3CB388C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6006FC3-4594-4E03-97D4-1E704096FBE2}"/>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239642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72ADE-24E6-4DE7-B8E9-04108FB0401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15EF46B-40F9-473F-A181-38149C6D7CB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2F8414-13B4-4B3E-849B-2E07E597244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30135C9-A47E-482E-9DEB-6861E8F1D2CA}"/>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6" name="Footer Placeholder 5">
            <a:extLst>
              <a:ext uri="{FF2B5EF4-FFF2-40B4-BE49-F238E27FC236}">
                <a16:creationId xmlns:a16="http://schemas.microsoft.com/office/drawing/2014/main" id="{00F48456-E821-4ACA-B895-D329F7A59D1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3396E6-0032-4E97-A0C1-9E82B2815CE7}"/>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789796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B2EDA-D140-45C8-A75F-788E07C5CCB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0B94BEC3-E627-4EDD-895A-CA455424C27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CB207585-E7FA-4265-8966-4F5919ED3B1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B5F4F63-0AEC-4EE9-B5E0-CAF6EDD715C2}"/>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6" name="Footer Placeholder 5">
            <a:extLst>
              <a:ext uri="{FF2B5EF4-FFF2-40B4-BE49-F238E27FC236}">
                <a16:creationId xmlns:a16="http://schemas.microsoft.com/office/drawing/2014/main" id="{1BCE1E99-EB04-4793-8563-79A0E094FE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C5CE40-AD4B-4F9D-86E8-E46C454B0643}"/>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95480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5F3EC-1DD3-433C-9470-492A3EB2E7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5CD789-D1D1-4681-AAEE-B28B43AFAE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B8022-63E3-44EA-9EFD-61873D94038B}"/>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5" name="Footer Placeholder 4">
            <a:extLst>
              <a:ext uri="{FF2B5EF4-FFF2-40B4-BE49-F238E27FC236}">
                <a16:creationId xmlns:a16="http://schemas.microsoft.com/office/drawing/2014/main" id="{28C407C7-4F6F-40EB-BDC2-0AFDB10594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6E38CA-7B55-415E-A00F-2AED425A688E}"/>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093062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84D2EE-162C-49C2-84E5-2E7F19A6E3E8}"/>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0B68C8-FB05-4B37-8D0A-7AAE81AB93D4}"/>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FF492-3C03-4FCF-B395-9AE6DE3092FB}"/>
              </a:ext>
            </a:extLst>
          </p:cNvPr>
          <p:cNvSpPr>
            <a:spLocks noGrp="1"/>
          </p:cNvSpPr>
          <p:nvPr>
            <p:ph type="dt" sz="half" idx="10"/>
          </p:nvPr>
        </p:nvSpPr>
        <p:spPr/>
        <p:txBody>
          <a:bodyPr/>
          <a:lstStyle/>
          <a:p>
            <a:fld id="{5586B75A-687E-405C-8A0B-8D00578BA2C3}" type="datetimeFigureOut">
              <a:rPr lang="en-US" smtClean="0"/>
              <a:pPr/>
              <a:t>3/11/2020</a:t>
            </a:fld>
            <a:endParaRPr lang="en-US" dirty="0"/>
          </a:p>
        </p:txBody>
      </p:sp>
      <p:sp>
        <p:nvSpPr>
          <p:cNvPr id="5" name="Footer Placeholder 4">
            <a:extLst>
              <a:ext uri="{FF2B5EF4-FFF2-40B4-BE49-F238E27FC236}">
                <a16:creationId xmlns:a16="http://schemas.microsoft.com/office/drawing/2014/main" id="{54AACE60-CAF8-4016-956A-280E96CBFF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936297-8D3F-48EB-ACB4-A54B7838F705}"/>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494143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a:xfrm>
            <a:off x="455614" y="1889763"/>
            <a:ext cx="6861175" cy="2048567"/>
          </a:xfrm>
        </p:spPr>
        <p:txBody>
          <a:bodyPr lIns="0" tIns="0" rIns="0" bIns="0" anchor="t" anchorCtr="0">
            <a:noAutofit/>
          </a:bodyPr>
          <a:lstStyle>
            <a:lvl1pPr marL="67866" indent="-59531" algn="l">
              <a:lnSpc>
                <a:spcPts val="2250"/>
              </a:lnSpc>
              <a:defRPr sz="1650" b="0" i="0">
                <a:solidFill>
                  <a:schemeClr val="bg1"/>
                </a:solidFill>
                <a:latin typeface="Roboto Light" charset="0"/>
                <a:ea typeface="Roboto Light" charset="0"/>
                <a:cs typeface="Roboto Light" charset="0"/>
              </a:defRPr>
            </a:lvl1pPr>
          </a:lstStyle>
          <a:p>
            <a:r>
              <a:rPr lang="en-US" dirty="0"/>
              <a:t>Click to edit Master title style</a:t>
            </a:r>
          </a:p>
        </p:txBody>
      </p:sp>
      <p:sp>
        <p:nvSpPr>
          <p:cNvPr id="5" name="Text Placeholder 4"/>
          <p:cNvSpPr>
            <a:spLocks noGrp="1"/>
          </p:cNvSpPr>
          <p:nvPr>
            <p:ph type="body" sz="quarter" idx="10"/>
          </p:nvPr>
        </p:nvSpPr>
        <p:spPr>
          <a:xfrm>
            <a:off x="455613" y="4876801"/>
            <a:ext cx="6231040" cy="1153580"/>
          </a:xfrm>
        </p:spPr>
        <p:txBody>
          <a:bodyPr lIns="0" tIns="0" rIns="0" bIns="0">
            <a:noAutofit/>
          </a:bodyPr>
          <a:lstStyle>
            <a:lvl1pPr marL="0" indent="0">
              <a:spcBef>
                <a:spcPts val="0"/>
              </a:spcBef>
              <a:buNone/>
              <a:defRPr sz="900" b="0" i="0">
                <a:solidFill>
                  <a:schemeClr val="bg1"/>
                </a:solidFill>
                <a:latin typeface="Roboto" charset="0"/>
                <a:ea typeface="Roboto" charset="0"/>
                <a:cs typeface="Roboto" charset="0"/>
              </a:defRPr>
            </a:lvl1pPr>
            <a:lvl2pPr marL="0" indent="0">
              <a:spcBef>
                <a:spcPts val="0"/>
              </a:spcBef>
              <a:buNone/>
              <a:defRPr sz="900" b="0" i="0">
                <a:solidFill>
                  <a:schemeClr val="bg1"/>
                </a:solidFill>
                <a:latin typeface="Roboto Light" charset="0"/>
                <a:ea typeface="Roboto Light" charset="0"/>
                <a:cs typeface="Roboto Light" charset="0"/>
              </a:defRPr>
            </a:lvl2pPr>
            <a:lvl3pPr marL="685800" indent="0">
              <a:buNone/>
              <a:defRPr sz="900" b="1">
                <a:solidFill>
                  <a:schemeClr val="bg1"/>
                </a:solidFill>
              </a:defRPr>
            </a:lvl3pPr>
            <a:lvl4pPr marL="1028700" indent="0">
              <a:buNone/>
              <a:defRPr sz="900" b="1">
                <a:solidFill>
                  <a:schemeClr val="bg1"/>
                </a:solidFill>
              </a:defRPr>
            </a:lvl4pPr>
            <a:lvl5pPr marL="1371600" indent="0">
              <a:buNone/>
              <a:defRPr sz="9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934509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2" descr="Background8-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0031" y="0"/>
            <a:ext cx="2283970" cy="6858000"/>
          </a:xfrm>
          <a:prstGeom prst="rect">
            <a:avLst/>
          </a:prstGeom>
        </p:spPr>
      </p:pic>
      <p:sp>
        <p:nvSpPr>
          <p:cNvPr id="2" name="Title 1"/>
          <p:cNvSpPr>
            <a:spLocks noGrp="1"/>
          </p:cNvSpPr>
          <p:nvPr>
            <p:ph type="title"/>
          </p:nvPr>
        </p:nvSpPr>
        <p:spPr>
          <a:xfrm>
            <a:off x="458529" y="194441"/>
            <a:ext cx="5943600" cy="786451"/>
          </a:xfrm>
        </p:spPr>
        <p:txBody>
          <a:bodyPr lIns="0" tIns="0" rIns="0" bIns="0" anchor="b" anchorCtr="0">
            <a:noAutofit/>
          </a:bodyPr>
          <a:lstStyle>
            <a:lvl1pPr algn="l">
              <a:defRPr sz="1650" b="0" i="0">
                <a:solidFill>
                  <a:schemeClr val="tx2"/>
                </a:solidFill>
                <a:latin typeface="Roboto Light" charset="0"/>
                <a:ea typeface="Roboto Light" charset="0"/>
                <a:cs typeface="Roboto Light" charset="0"/>
              </a:defRPr>
            </a:lvl1pPr>
          </a:lstStyle>
          <a:p>
            <a:r>
              <a:rPr lang="en-US"/>
              <a:t>Click to edit Master title style</a:t>
            </a:r>
            <a:endParaRPr lang="en-US" dirty="0"/>
          </a:p>
        </p:txBody>
      </p:sp>
      <p:sp>
        <p:nvSpPr>
          <p:cNvPr id="6" name="Text Placeholder 5"/>
          <p:cNvSpPr>
            <a:spLocks noGrp="1"/>
          </p:cNvSpPr>
          <p:nvPr>
            <p:ph type="body" sz="quarter" idx="13"/>
          </p:nvPr>
        </p:nvSpPr>
        <p:spPr>
          <a:xfrm>
            <a:off x="458529" y="1147127"/>
            <a:ext cx="5943600" cy="353992"/>
          </a:xfrm>
        </p:spPr>
        <p:txBody>
          <a:bodyPr lIns="0" tIns="0" rIns="0" bIns="0">
            <a:noAutofit/>
          </a:bodyPr>
          <a:lstStyle>
            <a:lvl1pPr marL="0" indent="0">
              <a:lnSpc>
                <a:spcPts val="1125"/>
              </a:lnSpc>
              <a:spcBef>
                <a:spcPts val="0"/>
              </a:spcBef>
              <a:spcAft>
                <a:spcPts val="0"/>
              </a:spcAft>
              <a:buClr>
                <a:schemeClr val="tx2"/>
              </a:buClr>
              <a:buNone/>
              <a:defRPr sz="825" b="0" i="0">
                <a:solidFill>
                  <a:schemeClr val="bg2"/>
                </a:solidFill>
                <a:latin typeface="Roboto Light" charset="0"/>
                <a:ea typeface="Roboto Light" charset="0"/>
                <a:cs typeface="Roboto Light" charset="0"/>
              </a:defRPr>
            </a:lvl1pPr>
            <a:lvl2pPr marL="308610" indent="-144018">
              <a:lnSpc>
                <a:spcPts val="1500"/>
              </a:lnSpc>
              <a:spcBef>
                <a:spcPts val="0"/>
              </a:spcBef>
              <a:spcAft>
                <a:spcPts val="900"/>
              </a:spcAft>
              <a:defRPr sz="1050">
                <a:solidFill>
                  <a:schemeClr val="bg2"/>
                </a:solidFill>
              </a:defRPr>
            </a:lvl2pPr>
            <a:lvl3pPr marL="480060" indent="-144018">
              <a:lnSpc>
                <a:spcPts val="1500"/>
              </a:lnSpc>
              <a:spcBef>
                <a:spcPts val="0"/>
              </a:spcBef>
              <a:spcAft>
                <a:spcPts val="900"/>
              </a:spcAft>
              <a:defRPr sz="1050">
                <a:solidFill>
                  <a:schemeClr val="bg2"/>
                </a:solidFill>
              </a:defRPr>
            </a:lvl3pPr>
            <a:lvl4pPr marL="651510" indent="-144018">
              <a:lnSpc>
                <a:spcPts val="1500"/>
              </a:lnSpc>
              <a:spcBef>
                <a:spcPts val="0"/>
              </a:spcBef>
              <a:spcAft>
                <a:spcPts val="900"/>
              </a:spcAft>
              <a:defRPr sz="1050">
                <a:solidFill>
                  <a:schemeClr val="bg2"/>
                </a:solidFill>
              </a:defRPr>
            </a:lvl4pPr>
            <a:lvl5pPr marL="822960" indent="-144018">
              <a:lnSpc>
                <a:spcPts val="1500"/>
              </a:lnSpc>
              <a:spcBef>
                <a:spcPts val="0"/>
              </a:spcBef>
              <a:spcAft>
                <a:spcPts val="900"/>
              </a:spcAft>
              <a:defRPr sz="1050">
                <a:solidFill>
                  <a:schemeClr val="bg2"/>
                </a:solidFill>
              </a:defRPr>
            </a:lvl5pPr>
          </a:lstStyle>
          <a:p>
            <a:pPr lvl="0"/>
            <a:r>
              <a:rPr lang="en-US"/>
              <a:t>Click to edit Master text styles</a:t>
            </a:r>
          </a:p>
        </p:txBody>
      </p:sp>
      <p:cxnSp>
        <p:nvCxnSpPr>
          <p:cNvPr id="10" name="Straight Connector 9"/>
          <p:cNvCxnSpPr/>
          <p:nvPr userDrawn="1"/>
        </p:nvCxnSpPr>
        <p:spPr>
          <a:xfrm>
            <a:off x="457200" y="6370596"/>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2" y="1828804"/>
            <a:ext cx="5939383" cy="4086455"/>
          </a:xfrm>
        </p:spPr>
        <p:txBody>
          <a:bodyPr>
            <a:normAutofit/>
          </a:bodyPr>
          <a:lstStyle>
            <a:lvl1pPr marL="0" indent="0">
              <a:buNone/>
              <a:defRPr sz="900" b="0" i="0">
                <a:latin typeface="Roboto Light" charset="0"/>
                <a:ea typeface="Roboto Light" charset="0"/>
                <a:cs typeface="Roboto Light" charset="0"/>
              </a:defRPr>
            </a:lvl1pPr>
          </a:lstStyle>
          <a:p>
            <a:r>
              <a:rPr lang="en-US" dirty="0"/>
              <a:t>Click icon to add table</a:t>
            </a:r>
          </a:p>
        </p:txBody>
      </p:sp>
      <p:sp>
        <p:nvSpPr>
          <p:cNvPr id="13" name="Text Placeholder 12"/>
          <p:cNvSpPr>
            <a:spLocks noGrp="1"/>
          </p:cNvSpPr>
          <p:nvPr>
            <p:ph type="body" sz="quarter" idx="15"/>
          </p:nvPr>
        </p:nvSpPr>
        <p:spPr>
          <a:xfrm>
            <a:off x="7065963" y="1828803"/>
            <a:ext cx="1737360" cy="4389967"/>
          </a:xfrm>
        </p:spPr>
        <p:txBody>
          <a:bodyPr lIns="0" tIns="0" rIns="0" bIns="0">
            <a:noAutofit/>
          </a:bodyPr>
          <a:lstStyle>
            <a:lvl1pPr marL="0" indent="0">
              <a:lnSpc>
                <a:spcPts val="900"/>
              </a:lnSpc>
              <a:spcBef>
                <a:spcPts val="0"/>
              </a:spcBef>
              <a:spcAft>
                <a:spcPts val="675"/>
              </a:spcAft>
              <a:buNone/>
              <a:defRPr sz="750" b="0" i="0">
                <a:solidFill>
                  <a:schemeClr val="bg1"/>
                </a:solidFill>
                <a:latin typeface="Roboto Light" charset="0"/>
                <a:ea typeface="Roboto Light" charset="0"/>
                <a:cs typeface="Roboto Light" charset="0"/>
              </a:defRPr>
            </a:lvl1pPr>
            <a:lvl2pPr>
              <a:defRPr sz="900">
                <a:solidFill>
                  <a:schemeClr val="bg1"/>
                </a:solidFill>
              </a:defRPr>
            </a:lvl2pPr>
            <a:lvl3pPr>
              <a:defRPr sz="900">
                <a:solidFill>
                  <a:schemeClr val="bg1"/>
                </a:solidFill>
              </a:defRPr>
            </a:lvl3pPr>
            <a:lvl4pPr>
              <a:defRPr sz="900">
                <a:solidFill>
                  <a:schemeClr val="bg1"/>
                </a:solidFill>
              </a:defRPr>
            </a:lvl4pPr>
            <a:lvl5pPr>
              <a:defRPr sz="900">
                <a:solidFill>
                  <a:schemeClr val="bg1"/>
                </a:solidFill>
              </a:defRPr>
            </a:lvl5pPr>
          </a:lstStyle>
          <a:p>
            <a:pPr lvl="0"/>
            <a:r>
              <a:rPr lang="en-US"/>
              <a:t>Click to edit Master text styles</a:t>
            </a:r>
          </a:p>
        </p:txBody>
      </p:sp>
      <p:sp>
        <p:nvSpPr>
          <p:cNvPr id="12" name="Footer Placeholder 4"/>
          <p:cNvSpPr>
            <a:spLocks noGrp="1"/>
          </p:cNvSpPr>
          <p:nvPr>
            <p:ph type="ftr" sz="quarter" idx="11"/>
          </p:nvPr>
        </p:nvSpPr>
        <p:spPr>
          <a:xfrm>
            <a:off x="671071" y="6403820"/>
            <a:ext cx="5729731" cy="365125"/>
          </a:xfrm>
          <a:prstGeom prst="rect">
            <a:avLst/>
          </a:prstGeom>
        </p:spPr>
        <p:txBody>
          <a:bodyPr lIns="0" tIns="0" rIns="0" bIns="0" anchor="t"/>
          <a:lstStyle>
            <a:lvl1pPr algn="l">
              <a:defRPr sz="6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457202" y="6405743"/>
            <a:ext cx="213868" cy="363200"/>
          </a:xfrm>
          <a:prstGeom prst="rect">
            <a:avLst/>
          </a:prstGeom>
        </p:spPr>
        <p:txBody>
          <a:bodyPr vert="horz" lIns="0" tIns="0" rIns="0" bIns="0" rtlCol="0" anchor="t"/>
          <a:lstStyle>
            <a:lvl1pPr algn="l">
              <a:defRPr lang="en-US" sz="6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164665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theme" Target="../theme/theme2.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13.jpe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3.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4.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362026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 id="2147483885" r:id="rId21"/>
    <p:sldLayoutId id="2147483886" r:id="rId22"/>
    <p:sldLayoutId id="2147483887" r:id="rId23"/>
    <p:sldLayoutId id="2147483888" r:id="rId24"/>
    <p:sldLayoutId id="2147483889" r:id="rId25"/>
    <p:sldLayoutId id="2147483890" r:id="rId26"/>
    <p:sldLayoutId id="2147483891" r:id="rId27"/>
    <p:sldLayoutId id="2147483892" r:id="rId28"/>
    <p:sldLayoutId id="2147483893" r:id="rId29"/>
    <p:sldLayoutId id="2147483894" r:id="rId30"/>
  </p:sldLayoutIdLst>
  <p:hf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9B04567-C2BD-7440-AAD9-A3CAA48C1276}" type="datetime1">
              <a:rPr lang="en-US" smtClean="0">
                <a:solidFill>
                  <a:prstClr val="black">
                    <a:tint val="75000"/>
                  </a:prstClr>
                </a:solidFill>
              </a:rPr>
              <a:pPr defTabSz="685800"/>
              <a:t>3/11/2020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r>
              <a:rPr lang="en-US" dirty="0">
                <a:solidFill>
                  <a:prstClr val="black">
                    <a:tint val="75000"/>
                  </a:prstClr>
                </a:solidFill>
              </a:rPr>
              <a:t>Brand name and presentation title</a:t>
            </a: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0FBB8BA-9C6A-4A48-A369-70FBD2FA98DA}"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28008620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914" r:id="rId19"/>
    <p:sldLayoutId id="2147483915" r:id="rId20"/>
    <p:sldLayoutId id="2147483916" r:id="rId21"/>
    <p:sldLayoutId id="2147483917" r:id="rId22"/>
    <p:sldLayoutId id="2147483918" r:id="rId23"/>
    <p:sldLayoutId id="2147483919" r:id="rId24"/>
    <p:sldLayoutId id="2147483920" r:id="rId25"/>
    <p:sldLayoutId id="2147483921" r:id="rId26"/>
    <p:sldLayoutId id="2147483922" r:id="rId27"/>
    <p:sldLayoutId id="2147483923" r:id="rId28"/>
    <p:sldLayoutId id="2147483924" r:id="rId29"/>
    <p:sldLayoutId id="2147483925" r:id="rId30"/>
  </p:sldLayoutIdLst>
  <p:hf hd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2" name="Picture 5"/>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805738" y="6283325"/>
            <a:ext cx="125888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0" y="0"/>
            <a:ext cx="91440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a:off x="0" y="6858000"/>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2055" name="TextBox 14"/>
          <p:cNvSpPr txBox="1">
            <a:spLocks noChangeArrowheads="1"/>
          </p:cNvSpPr>
          <p:nvPr/>
        </p:nvSpPr>
        <p:spPr bwMode="auto">
          <a:xfrm>
            <a:off x="-20638" y="6566356"/>
            <a:ext cx="25298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2042"/>
                </a:solidFill>
                <a:latin typeface="Arial" charset="0"/>
              </a:defRPr>
            </a:lvl1pPr>
            <a:lvl2pPr marL="742950" indent="-285750">
              <a:defRPr>
                <a:solidFill>
                  <a:srgbClr val="002042"/>
                </a:solidFill>
                <a:latin typeface="Arial" charset="0"/>
              </a:defRPr>
            </a:lvl2pPr>
            <a:lvl3pPr marL="1143000" indent="-228600">
              <a:defRPr>
                <a:solidFill>
                  <a:srgbClr val="002042"/>
                </a:solidFill>
                <a:latin typeface="Arial" charset="0"/>
              </a:defRPr>
            </a:lvl3pPr>
            <a:lvl4pPr marL="1600200" indent="-228600">
              <a:defRPr>
                <a:solidFill>
                  <a:srgbClr val="002042"/>
                </a:solidFill>
                <a:latin typeface="Arial" charset="0"/>
              </a:defRPr>
            </a:lvl4pPr>
            <a:lvl5pPr marL="2057400" indent="-228600">
              <a:defRPr>
                <a:solidFill>
                  <a:srgbClr val="002042"/>
                </a:solidFill>
                <a:latin typeface="Arial" charset="0"/>
              </a:defRPr>
            </a:lvl5pPr>
            <a:lvl6pPr marL="2514600" indent="-228600" eaLnBrk="0" fontAlgn="base" hangingPunct="0">
              <a:spcBef>
                <a:spcPct val="0"/>
              </a:spcBef>
              <a:spcAft>
                <a:spcPct val="0"/>
              </a:spcAft>
              <a:defRPr>
                <a:solidFill>
                  <a:srgbClr val="002042"/>
                </a:solidFill>
                <a:latin typeface="Arial" charset="0"/>
              </a:defRPr>
            </a:lvl6pPr>
            <a:lvl7pPr marL="2971800" indent="-228600" eaLnBrk="0" fontAlgn="base" hangingPunct="0">
              <a:spcBef>
                <a:spcPct val="0"/>
              </a:spcBef>
              <a:spcAft>
                <a:spcPct val="0"/>
              </a:spcAft>
              <a:defRPr>
                <a:solidFill>
                  <a:srgbClr val="002042"/>
                </a:solidFill>
                <a:latin typeface="Arial" charset="0"/>
              </a:defRPr>
            </a:lvl7pPr>
            <a:lvl8pPr marL="3429000" indent="-228600" eaLnBrk="0" fontAlgn="base" hangingPunct="0">
              <a:spcBef>
                <a:spcPct val="0"/>
              </a:spcBef>
              <a:spcAft>
                <a:spcPct val="0"/>
              </a:spcAft>
              <a:defRPr>
                <a:solidFill>
                  <a:srgbClr val="002042"/>
                </a:solidFill>
                <a:latin typeface="Arial" charset="0"/>
              </a:defRPr>
            </a:lvl8pPr>
            <a:lvl9pPr marL="3886200" indent="-228600" eaLnBrk="0" fontAlgn="base" hangingPunct="0">
              <a:spcBef>
                <a:spcPct val="0"/>
              </a:spcBef>
              <a:spcAft>
                <a:spcPct val="0"/>
              </a:spcAft>
              <a:defRPr>
                <a:solidFill>
                  <a:srgbClr val="002042"/>
                </a:solidFill>
                <a:latin typeface="Arial" charset="0"/>
              </a:defRPr>
            </a:lvl9pPr>
          </a:lstStyle>
          <a:p>
            <a:pPr>
              <a:defRPr/>
            </a:pPr>
            <a:r>
              <a:rPr lang="en-US" sz="800" dirty="0">
                <a:solidFill>
                  <a:srgbClr val="7F7F7F"/>
                </a:solidFill>
                <a:cs typeface="Arial" charset="0"/>
              </a:rPr>
              <a:t>© 2016-2017 Keebler Tax &amp; Wealth Education, Inc.</a:t>
            </a:r>
          </a:p>
        </p:txBody>
      </p:sp>
      <p:sp>
        <p:nvSpPr>
          <p:cNvPr id="2" name="Rectangle 1">
            <a:extLst>
              <a:ext uri="{FF2B5EF4-FFF2-40B4-BE49-F238E27FC236}">
                <a16:creationId xmlns:a16="http://schemas.microsoft.com/office/drawing/2014/main" id="{FFA9D08E-7F5F-4345-B8FE-693DC9ACCC30}"/>
              </a:ext>
            </a:extLst>
          </p:cNvPr>
          <p:cNvSpPr/>
          <p:nvPr userDrawn="1"/>
        </p:nvSpPr>
        <p:spPr>
          <a:xfrm>
            <a:off x="4142342" y="6389783"/>
            <a:ext cx="774146" cy="3920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6794514"/>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2530F5-8EE7-4CD5-BB65-13E8191B3B0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B2EAE6-67EF-4229-B69B-806A79CBCA4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13A5B-661B-4E15-8939-EB4E654F532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D3B0B7C-A7F6-4502-B992-720685C54DA3}" type="datetimeFigureOut">
              <a:rPr lang="en-US" smtClean="0"/>
              <a:pPr/>
              <a:t>3/11/2020</a:t>
            </a:fld>
            <a:endParaRPr lang="en-US" dirty="0"/>
          </a:p>
        </p:txBody>
      </p:sp>
      <p:sp>
        <p:nvSpPr>
          <p:cNvPr id="5" name="Footer Placeholder 4">
            <a:extLst>
              <a:ext uri="{FF2B5EF4-FFF2-40B4-BE49-F238E27FC236}">
                <a16:creationId xmlns:a16="http://schemas.microsoft.com/office/drawing/2014/main" id="{6F19EFD5-9E04-413B-B00C-7AC8C539BAB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ED21538-3C9B-4612-9B9A-63B10268432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479311-2D52-458D-B498-326B309D1088}" type="slidenum">
              <a:rPr lang="en-US" smtClean="0"/>
              <a:pPr/>
              <a:t>‹#›</a:t>
            </a:fld>
            <a:endParaRPr lang="en-US" dirty="0"/>
          </a:p>
        </p:txBody>
      </p:sp>
    </p:spTree>
    <p:extLst>
      <p:ext uri="{BB962C8B-B14F-4D97-AF65-F5344CB8AC3E}">
        <p14:creationId xmlns:p14="http://schemas.microsoft.com/office/powerpoint/2010/main" val="879511312"/>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86.xml"/><Relationship Id="rId1" Type="http://schemas.openxmlformats.org/officeDocument/2006/relationships/themeOverride" Target="../theme/themeOverride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81.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81.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1.xml"/><Relationship Id="rId1" Type="http://schemas.openxmlformats.org/officeDocument/2006/relationships/themeOverride" Target="../theme/themeOverr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59.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59.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6.xml"/><Relationship Id="rId7" Type="http://schemas.openxmlformats.org/officeDocument/2006/relationships/diagramColors" Target="../diagrams/colors1.xml"/><Relationship Id="rId2" Type="http://schemas.openxmlformats.org/officeDocument/2006/relationships/slideLayout" Target="../slideLayouts/slideLayout81.xml"/><Relationship Id="rId1" Type="http://schemas.openxmlformats.org/officeDocument/2006/relationships/themeOverride" Target="../theme/themeOverride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81.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6.xml"/><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8.xml"/><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49.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81.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81.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1.xml"/><Relationship Id="rId1" Type="http://schemas.openxmlformats.org/officeDocument/2006/relationships/themeOverride" Target="../theme/themeOverride1.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6C9EA-BAA0-4AA5-80ED-931F14C56513}"/>
              </a:ext>
            </a:extLst>
          </p:cNvPr>
          <p:cNvPicPr>
            <a:picLocks noChangeAspect="1"/>
          </p:cNvPicPr>
          <p:nvPr/>
        </p:nvPicPr>
        <p:blipFill>
          <a:blip r:embed="rId3"/>
          <a:stretch>
            <a:fillRect/>
          </a:stretch>
        </p:blipFill>
        <p:spPr>
          <a:xfrm>
            <a:off x="0" y="-409552"/>
            <a:ext cx="9144000" cy="6858000"/>
          </a:xfrm>
          <a:prstGeom prst="rect">
            <a:avLst/>
          </a:prstGeom>
        </p:spPr>
      </p:pic>
      <p:sp>
        <p:nvSpPr>
          <p:cNvPr id="15" name="Subtitle 2">
            <a:extLst>
              <a:ext uri="{FF2B5EF4-FFF2-40B4-BE49-F238E27FC236}">
                <a16:creationId xmlns:a16="http://schemas.microsoft.com/office/drawing/2014/main" id="{595F96B4-77DB-42D8-AA0F-46D843F690C9}"/>
              </a:ext>
            </a:extLst>
          </p:cNvPr>
          <p:cNvSpPr txBox="1">
            <a:spLocks/>
          </p:cNvSpPr>
          <p:nvPr/>
        </p:nvSpPr>
        <p:spPr>
          <a:xfrm>
            <a:off x="1704812" y="5908065"/>
            <a:ext cx="6079431" cy="662849"/>
          </a:xfrm>
          <a:prstGeom prst="rect">
            <a:avLst/>
          </a:prstGeom>
          <a:solidFill>
            <a:srgbClr val="FAEE4C"/>
          </a:solidFill>
        </p:spPr>
        <p:txBody>
          <a:bodyPr>
            <a:normAutofit fontScale="62500" lnSpcReduction="20000"/>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en-US" b="1" dirty="0"/>
              <a:t>Presented By:</a:t>
            </a:r>
            <a:br>
              <a:rPr lang="en-US" b="1" dirty="0"/>
            </a:br>
            <a:r>
              <a:rPr lang="en-US" b="1" dirty="0"/>
              <a:t>Your Name</a:t>
            </a:r>
            <a:br>
              <a:rPr lang="en-US" b="1" dirty="0"/>
            </a:br>
            <a:r>
              <a:rPr lang="en-US" b="1" dirty="0"/>
              <a:t>Company</a:t>
            </a:r>
          </a:p>
        </p:txBody>
      </p:sp>
      <p:sp>
        <p:nvSpPr>
          <p:cNvPr id="16" name="Title 1">
            <a:extLst>
              <a:ext uri="{FF2B5EF4-FFF2-40B4-BE49-F238E27FC236}">
                <a16:creationId xmlns:a16="http://schemas.microsoft.com/office/drawing/2014/main" id="{56C599F1-8CE8-4860-BABD-A56A7E8E7F0F}"/>
              </a:ext>
            </a:extLst>
          </p:cNvPr>
          <p:cNvSpPr txBox="1">
            <a:spLocks/>
          </p:cNvSpPr>
          <p:nvPr/>
        </p:nvSpPr>
        <p:spPr>
          <a:xfrm>
            <a:off x="1" y="657908"/>
            <a:ext cx="9143999" cy="1632883"/>
          </a:xfrm>
          <a:prstGeom prst="rect">
            <a:avLst/>
          </a:prstGeom>
          <a:solidFill>
            <a:schemeClr val="accent2">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9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2020 Outlook</a:t>
            </a:r>
            <a:endParaRPr lang="en-US" sz="6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5837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BBCE14-E19E-4482-BB0B-0A87E35D3D3E}"/>
              </a:ext>
            </a:extLst>
          </p:cNvPr>
          <p:cNvSpPr txBox="1">
            <a:spLocks/>
          </p:cNvSpPr>
          <p:nvPr/>
        </p:nvSpPr>
        <p:spPr>
          <a:xfrm>
            <a:off x="0" y="11289"/>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Interest Rates </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9" name="Picture 2" descr="Image result for federal reserve">
            <a:extLst>
              <a:ext uri="{FF2B5EF4-FFF2-40B4-BE49-F238E27FC236}">
                <a16:creationId xmlns:a16="http://schemas.microsoft.com/office/drawing/2014/main" id="{3A181454-B021-4BDF-993F-57E35BDFD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0064"/>
            <a:ext cx="9144000" cy="593793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1261FEC0-8C86-450E-B4FD-A0B507061BC4}"/>
              </a:ext>
            </a:extLst>
          </p:cNvPr>
          <p:cNvSpPr txBox="1">
            <a:spLocks/>
          </p:cNvSpPr>
          <p:nvPr/>
        </p:nvSpPr>
        <p:spPr>
          <a:xfrm>
            <a:off x="0" y="2619022"/>
            <a:ext cx="9143999" cy="1896533"/>
          </a:xfrm>
          <a:prstGeom prst="rect">
            <a:avLst/>
          </a:prstGeom>
          <a:solidFill>
            <a:srgbClr val="FFFFFF">
              <a:alpha val="89020"/>
            </a:srgbClr>
          </a:solidFill>
        </p:spPr>
        <p:txBody>
          <a:bodyPr>
            <a:normAutofit fontScale="925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lnSpc>
                <a:spcPct val="120000"/>
              </a:lnSpc>
            </a:pPr>
            <a:r>
              <a:rPr lang="en-US" sz="600" dirty="0">
                <a:solidFill>
                  <a:srgbClr val="002060"/>
                </a:solidFill>
                <a:latin typeface="+mn-lt"/>
                <a:cs typeface="Arial" panose="020B0604020202020204" pitchFamily="34" charset="0"/>
              </a:rPr>
              <a:t>In </a:t>
            </a:r>
            <a:br>
              <a:rPr lang="en-US" sz="3600" b="1" dirty="0">
                <a:solidFill>
                  <a:srgbClr val="002060"/>
                </a:solidFill>
                <a:effectLst>
                  <a:outerShdw blurRad="38100" dist="38100" dir="2700000" algn="tl">
                    <a:srgbClr val="000000">
                      <a:alpha val="43137"/>
                    </a:srgbClr>
                  </a:outerShdw>
                </a:effectLst>
                <a:latin typeface="+mn-lt"/>
                <a:cs typeface="Arial" panose="020B0604020202020204" pitchFamily="34" charset="0"/>
              </a:rPr>
            </a:br>
            <a:r>
              <a:rPr lang="en-US" sz="3600" b="1" dirty="0">
                <a:solidFill>
                  <a:srgbClr val="002060"/>
                </a:solidFill>
                <a:effectLst>
                  <a:outerShdw blurRad="38100" dist="38100" dir="2700000" algn="tl">
                    <a:srgbClr val="000000">
                      <a:alpha val="43137"/>
                    </a:srgbClr>
                  </a:outerShdw>
                </a:effectLst>
                <a:latin typeface="+mn-lt"/>
                <a:cs typeface="Arial" panose="020B0604020202020204" pitchFamily="34" charset="0"/>
              </a:rPr>
              <a:t>After reducing rates three times in 2019, Chairman Jerome Powell stated that Fed officials are willing to  “be accommodative” with rates.</a:t>
            </a:r>
          </a:p>
        </p:txBody>
      </p:sp>
    </p:spTree>
    <p:extLst>
      <p:ext uri="{BB962C8B-B14F-4D97-AF65-F5344CB8AC3E}">
        <p14:creationId xmlns:p14="http://schemas.microsoft.com/office/powerpoint/2010/main" val="136931978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BBCE14-E19E-4482-BB0B-0A87E35D3D3E}"/>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Interest Rates are Low</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0609BC8C-6991-4EB5-A7C3-3E7923E0DC63}"/>
              </a:ext>
            </a:extLst>
          </p:cNvPr>
          <p:cNvPicPr>
            <a:picLocks noChangeAspect="1"/>
          </p:cNvPicPr>
          <p:nvPr/>
        </p:nvPicPr>
        <p:blipFill>
          <a:blip r:embed="rId3"/>
          <a:stretch>
            <a:fillRect/>
          </a:stretch>
        </p:blipFill>
        <p:spPr>
          <a:xfrm>
            <a:off x="248356" y="1661249"/>
            <a:ext cx="8716661" cy="4895850"/>
          </a:xfrm>
          <a:prstGeom prst="rect">
            <a:avLst/>
          </a:prstGeom>
        </p:spPr>
      </p:pic>
      <p:sp>
        <p:nvSpPr>
          <p:cNvPr id="6" name="Title 1">
            <a:extLst>
              <a:ext uri="{FF2B5EF4-FFF2-40B4-BE49-F238E27FC236}">
                <a16:creationId xmlns:a16="http://schemas.microsoft.com/office/drawing/2014/main" id="{2122D5D7-B587-417B-B635-4BAD392FDA07}"/>
              </a:ext>
            </a:extLst>
          </p:cNvPr>
          <p:cNvSpPr txBox="1">
            <a:spLocks/>
          </p:cNvSpPr>
          <p:nvPr/>
        </p:nvSpPr>
        <p:spPr>
          <a:xfrm>
            <a:off x="112564" y="1014918"/>
            <a:ext cx="8910074" cy="646331"/>
          </a:xfrm>
          <a:prstGeom prst="rect">
            <a:avLst/>
          </a:prstGeom>
        </p:spPr>
        <p:txBody>
          <a:bodyPr vert="horz" lIns="0" tIns="0" rIns="0" bIns="0" rtlCol="0" anchor="t" anchorCtr="0">
            <a:noAutofit/>
          </a:bodyPr>
          <a:lstStyle>
            <a:lvl1pPr marL="67866" indent="-59531" algn="l" defTabSz="342900" rtl="0" eaLnBrk="1" latinLnBrk="0" hangingPunct="1">
              <a:lnSpc>
                <a:spcPts val="2250"/>
              </a:lnSpc>
              <a:spcBef>
                <a:spcPct val="0"/>
              </a:spcBef>
              <a:buNone/>
              <a:defRPr sz="1650" b="0" i="0" kern="1200">
                <a:solidFill>
                  <a:schemeClr val="bg1"/>
                </a:solidFill>
                <a:latin typeface="Roboto Light" charset="0"/>
                <a:ea typeface="Roboto Light" charset="0"/>
                <a:cs typeface="Roboto Light" charset="0"/>
              </a:defRPr>
            </a:lvl1pPr>
          </a:lstStyle>
          <a:p>
            <a:pPr algn="ctr">
              <a:lnSpc>
                <a:spcPct val="100000"/>
              </a:lnSpc>
            </a:pPr>
            <a:r>
              <a:rPr lang="en-US" sz="4000" b="1" dirty="0">
                <a:solidFill>
                  <a:srgbClr val="0000FF"/>
                </a:solidFill>
              </a:rPr>
              <a:t> </a:t>
            </a:r>
            <a:r>
              <a:rPr lang="en-US" sz="4000" b="1" dirty="0">
                <a:solidFill>
                  <a:srgbClr val="002060"/>
                </a:solidFill>
              </a:rPr>
              <a:t>Federal Funds Rates (1990-2020)</a:t>
            </a:r>
            <a:br>
              <a:rPr lang="en-US" b="1" dirty="0">
                <a:solidFill>
                  <a:srgbClr val="002060"/>
                </a:solidFill>
              </a:rPr>
            </a:br>
            <a:endParaRPr lang="en-US" dirty="0">
              <a:solidFill>
                <a:srgbClr val="002060"/>
              </a:solidFill>
            </a:endParaRPr>
          </a:p>
        </p:txBody>
      </p:sp>
      <p:sp>
        <p:nvSpPr>
          <p:cNvPr id="7" name="TextBox 6">
            <a:extLst>
              <a:ext uri="{FF2B5EF4-FFF2-40B4-BE49-F238E27FC236}">
                <a16:creationId xmlns:a16="http://schemas.microsoft.com/office/drawing/2014/main" id="{C7A0193B-6D7C-4CE0-BA2F-6C0B23026C44}"/>
              </a:ext>
            </a:extLst>
          </p:cNvPr>
          <p:cNvSpPr txBox="1"/>
          <p:nvPr/>
        </p:nvSpPr>
        <p:spPr>
          <a:xfrm>
            <a:off x="5318051" y="6587659"/>
            <a:ext cx="3646967" cy="276999"/>
          </a:xfrm>
          <a:prstGeom prst="rect">
            <a:avLst/>
          </a:prstGeom>
          <a:noFill/>
        </p:spPr>
        <p:txBody>
          <a:bodyPr wrap="square" rtlCol="0">
            <a:spAutoFit/>
          </a:bodyPr>
          <a:lstStyle/>
          <a:p>
            <a:pPr algn="r" defTabSz="457200"/>
            <a:r>
              <a:rPr lang="en-US" sz="1200" dirty="0">
                <a:solidFill>
                  <a:srgbClr val="E7E6E6">
                    <a:lumMod val="25000"/>
                  </a:srgbClr>
                </a:solidFill>
              </a:rPr>
              <a:t>Source: Macrotrends.net</a:t>
            </a:r>
          </a:p>
        </p:txBody>
      </p:sp>
    </p:spTree>
    <p:extLst>
      <p:ext uri="{BB962C8B-B14F-4D97-AF65-F5344CB8AC3E}">
        <p14:creationId xmlns:p14="http://schemas.microsoft.com/office/powerpoint/2010/main" val="2393302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Political Uncertainty</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934F9376-3E3C-49F4-8675-E266F589A98C}"/>
              </a:ext>
            </a:extLst>
          </p:cNvPr>
          <p:cNvPicPr>
            <a:picLocks noChangeAspect="1"/>
          </p:cNvPicPr>
          <p:nvPr/>
        </p:nvPicPr>
        <p:blipFill>
          <a:blip r:embed="rId3"/>
          <a:stretch>
            <a:fillRect/>
          </a:stretch>
        </p:blipFill>
        <p:spPr>
          <a:xfrm>
            <a:off x="0" y="925690"/>
            <a:ext cx="9144000" cy="5932310"/>
          </a:xfrm>
          <a:prstGeom prst="rect">
            <a:avLst/>
          </a:prstGeom>
        </p:spPr>
      </p:pic>
    </p:spTree>
    <p:extLst>
      <p:ext uri="{BB962C8B-B14F-4D97-AF65-F5344CB8AC3E}">
        <p14:creationId xmlns:p14="http://schemas.microsoft.com/office/powerpoint/2010/main" val="3462322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Geopolitical U</a:t>
            </a:r>
            <a:r>
              <a:rPr kumimoji="0" lang="en-US" sz="5400" b="1" i="0" u="none" strike="noStrike" kern="1200" cap="none" spc="-6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ncertainty</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16386" name="Picture 2" descr="Image result for geopolitical uncertainty">
            <a:extLst>
              <a:ext uri="{FF2B5EF4-FFF2-40B4-BE49-F238E27FC236}">
                <a16:creationId xmlns:a16="http://schemas.microsoft.com/office/drawing/2014/main" id="{A01E6A8B-3D1B-4FB9-8B76-70B76961A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13934"/>
            <a:ext cx="9132712" cy="4707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739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8F4C7C7-0BDE-4F91-82AC-302E13B7D050}"/>
              </a:ext>
            </a:extLst>
          </p:cNvPr>
          <p:cNvGraphicFramePr>
            <a:graphicFrameLocks noGrp="1"/>
          </p:cNvGraphicFramePr>
          <p:nvPr>
            <p:extLst>
              <p:ext uri="{D42A27DB-BD31-4B8C-83A1-F6EECF244321}">
                <p14:modId xmlns:p14="http://schemas.microsoft.com/office/powerpoint/2010/main" val="450662308"/>
              </p:ext>
            </p:extLst>
          </p:nvPr>
        </p:nvGraphicFramePr>
        <p:xfrm>
          <a:off x="339128" y="1199542"/>
          <a:ext cx="8465743" cy="5393169"/>
        </p:xfrm>
        <a:graphic>
          <a:graphicData uri="http://schemas.openxmlformats.org/drawingml/2006/table">
            <a:tbl>
              <a:tblPr firstRow="1" firstCol="1" bandRow="1">
                <a:tableStyleId>{C4B1156A-380E-4F78-BDF5-A606A8083BF9}</a:tableStyleId>
              </a:tblPr>
              <a:tblGrid>
                <a:gridCol w="3991332">
                  <a:extLst>
                    <a:ext uri="{9D8B030D-6E8A-4147-A177-3AD203B41FA5}">
                      <a16:colId xmlns:a16="http://schemas.microsoft.com/office/drawing/2014/main" val="2459062696"/>
                    </a:ext>
                  </a:extLst>
                </a:gridCol>
                <a:gridCol w="2782002">
                  <a:extLst>
                    <a:ext uri="{9D8B030D-6E8A-4147-A177-3AD203B41FA5}">
                      <a16:colId xmlns:a16="http://schemas.microsoft.com/office/drawing/2014/main" val="2690899464"/>
                    </a:ext>
                  </a:extLst>
                </a:gridCol>
                <a:gridCol w="1692409">
                  <a:extLst>
                    <a:ext uri="{9D8B030D-6E8A-4147-A177-3AD203B41FA5}">
                      <a16:colId xmlns:a16="http://schemas.microsoft.com/office/drawing/2014/main" val="3086956966"/>
                    </a:ext>
                  </a:extLst>
                </a:gridCol>
              </a:tblGrid>
              <a:tr h="1261707">
                <a:tc gridSpan="3">
                  <a:txBody>
                    <a:bodyPr/>
                    <a:lstStyle/>
                    <a:p>
                      <a:pPr marL="0" marR="0" algn="ctr">
                        <a:lnSpc>
                          <a:spcPct val="115000"/>
                        </a:lnSpc>
                      </a:pPr>
                      <a:r>
                        <a:rPr lang="en-US" sz="4400" dirty="0">
                          <a:solidFill>
                            <a:schemeClr val="accent1"/>
                          </a:solidFill>
                          <a:effectLst>
                            <a:outerShdw blurRad="38100" dist="38100" dir="2700000" algn="tl">
                              <a:srgbClr val="000000">
                                <a:alpha val="43137"/>
                              </a:srgbClr>
                            </a:outerShdw>
                          </a:effectLst>
                        </a:rPr>
                        <a:t>MONEY RATES</a:t>
                      </a:r>
                      <a:br>
                        <a:rPr lang="en-US" sz="4000" dirty="0">
                          <a:solidFill>
                            <a:srgbClr val="1A4D98"/>
                          </a:solidFill>
                          <a:effectLst>
                            <a:outerShdw blurRad="38100" dist="38100" dir="2700000" algn="tl">
                              <a:srgbClr val="000000">
                                <a:alpha val="43137"/>
                              </a:srgbClr>
                            </a:outerShdw>
                          </a:effectLst>
                        </a:rPr>
                      </a:br>
                      <a:r>
                        <a:rPr lang="en-US" sz="2000" b="0" kern="1200" dirty="0">
                          <a:solidFill>
                            <a:schemeClr val="dk1"/>
                          </a:solidFill>
                          <a:effectLst/>
                          <a:latin typeface="+mn-lt"/>
                          <a:ea typeface="+mn-ea"/>
                          <a:cs typeface="+mn-cs"/>
                        </a:rPr>
                        <a:t>(as posted in Barron’s 3/2/2020)</a:t>
                      </a:r>
                    </a:p>
                  </a:txBody>
                  <a:tcPr marL="68580" marR="68580" marT="0" marB="0">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68443282"/>
                  </a:ext>
                </a:extLst>
              </a:tr>
              <a:tr h="789459">
                <a:tc>
                  <a:txBody>
                    <a:bodyPr/>
                    <a:lstStyle/>
                    <a:p>
                      <a:pPr marL="0" marR="0" algn="just">
                        <a:lnSpc>
                          <a:spcPct val="115000"/>
                        </a:lnSpc>
                      </a:pPr>
                      <a:r>
                        <a:rPr lang="en-US" sz="2400" dirty="0">
                          <a:effectLst/>
                        </a:rPr>
                        <a:t> </a:t>
                      </a:r>
                      <a:endParaRPr lang="en-US" sz="2400" dirty="0">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lnSpc>
                          <a:spcPct val="115000"/>
                        </a:lnSpc>
                      </a:pPr>
                      <a:r>
                        <a:rPr lang="en-US" sz="2400" b="1" dirty="0">
                          <a:solidFill>
                            <a:schemeClr val="accent1"/>
                          </a:solidFill>
                          <a:effectLst/>
                        </a:rPr>
                        <a:t>LATEST WEEK</a:t>
                      </a:r>
                      <a:endParaRPr lang="en-US" sz="2400" b="1" dirty="0">
                        <a:solidFill>
                          <a:schemeClr val="accent1"/>
                        </a:solidFill>
                        <a:effectLst/>
                        <a:latin typeface="Calibri" panose="020F0502020204030204" pitchFamily="34" charset="0"/>
                        <a:ea typeface="Times New Roman" panose="02020603050405020304" pitchFamily="18" charset="0"/>
                      </a:endParaRPr>
                    </a:p>
                  </a:txBody>
                  <a:tcPr marL="68580" marR="68580" marT="0" marB="0"/>
                </a:tc>
                <a:tc>
                  <a:txBody>
                    <a:bodyPr/>
                    <a:lstStyle/>
                    <a:p>
                      <a:pPr marL="0" marR="0" algn="ctr">
                        <a:lnSpc>
                          <a:spcPct val="115000"/>
                        </a:lnSpc>
                      </a:pPr>
                      <a:r>
                        <a:rPr lang="en-US" sz="2400" b="1" dirty="0">
                          <a:solidFill>
                            <a:schemeClr val="accent1"/>
                          </a:solidFill>
                          <a:effectLst/>
                        </a:rPr>
                        <a:t>YR AGO</a:t>
                      </a:r>
                      <a:endParaRPr lang="en-US" sz="2400" b="1" dirty="0">
                        <a:solidFill>
                          <a:schemeClr val="accent1"/>
                        </a:solidFill>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2140652836"/>
                  </a:ext>
                </a:extLst>
              </a:tr>
              <a:tr h="1196040">
                <a:tc>
                  <a:txBody>
                    <a:bodyPr/>
                    <a:lstStyle/>
                    <a:p>
                      <a:pPr marL="0" marR="0" algn="l">
                        <a:lnSpc>
                          <a:spcPct val="115000"/>
                        </a:lnSpc>
                      </a:pPr>
                      <a:r>
                        <a:rPr lang="en-US" sz="2800" kern="1200" dirty="0">
                          <a:effectLst/>
                        </a:rPr>
                        <a:t>Bank Money Market</a:t>
                      </a:r>
                      <a:r>
                        <a:rPr lang="en-US" sz="2400" dirty="0">
                          <a:effectLst/>
                        </a:rPr>
                        <a:t>*</a:t>
                      </a:r>
                      <a:endParaRPr lang="en-US" sz="1400" dirty="0">
                        <a:solidFill>
                          <a:srgbClr val="FFFF00"/>
                        </a:solidFill>
                        <a:effectLst/>
                        <a:latin typeface="Calibri" panose="020F0502020204030204" pitchFamily="34" charset="0"/>
                        <a:ea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marL="0" marR="0" algn="ctr">
                        <a:lnSpc>
                          <a:spcPct val="115000"/>
                        </a:lnSpc>
                      </a:pPr>
                      <a:r>
                        <a:rPr lang="en-US" sz="3600" b="1" dirty="0">
                          <a:effectLst/>
                        </a:rPr>
                        <a:t>0.21%</a:t>
                      </a:r>
                      <a:endParaRPr lang="en-US" sz="3600" b="1" dirty="0">
                        <a:effectLst/>
                        <a:latin typeface="Calibri" panose="020F0502020204030204" pitchFamily="34" charset="0"/>
                        <a:ea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marL="0" marR="0" algn="ctr">
                        <a:lnSpc>
                          <a:spcPct val="115000"/>
                        </a:lnSpc>
                      </a:pPr>
                      <a:r>
                        <a:rPr lang="en-US" sz="2800" b="1" dirty="0">
                          <a:effectLst/>
                        </a:rPr>
                        <a:t>0.23%</a:t>
                      </a:r>
                      <a:endParaRPr lang="en-US" sz="2800" b="1" dirty="0">
                        <a:effectLst/>
                        <a:latin typeface="Calibri" panose="020F0502020204030204" pitchFamily="34" charset="0"/>
                        <a:ea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3140028971"/>
                  </a:ext>
                </a:extLst>
              </a:tr>
              <a:tr h="1140839">
                <a:tc>
                  <a:txBody>
                    <a:bodyPr/>
                    <a:lstStyle/>
                    <a:p>
                      <a:pPr marL="0" marR="0" algn="l">
                        <a:lnSpc>
                          <a:spcPct val="115000"/>
                        </a:lnSpc>
                      </a:pPr>
                      <a:r>
                        <a:rPr lang="en-US" sz="3200" dirty="0">
                          <a:effectLst/>
                        </a:rPr>
                        <a:t>12-month CD</a:t>
                      </a:r>
                      <a:r>
                        <a:rPr lang="en-US" sz="2800" dirty="0">
                          <a:effectLst/>
                        </a:rPr>
                        <a:t>*</a:t>
                      </a:r>
                      <a:endParaRPr lang="en-US" sz="1600" b="1" kern="1200" dirty="0">
                        <a:solidFill>
                          <a:srgbClr val="FFFF00"/>
                        </a:solidFill>
                        <a:effectLst/>
                        <a:latin typeface="+mn-lt"/>
                        <a:ea typeface="+mn-ea"/>
                        <a:cs typeface="+mn-cs"/>
                      </a:endParaRPr>
                    </a:p>
                  </a:txBody>
                  <a:tcPr marL="68580" marR="68580" marT="0" marB="0" anchor="ctr">
                    <a:solidFill>
                      <a:schemeClr val="accent5">
                        <a:lumMod val="20000"/>
                        <a:lumOff val="80000"/>
                      </a:schemeClr>
                    </a:solidFill>
                  </a:tcPr>
                </a:tc>
                <a:tc>
                  <a:txBody>
                    <a:bodyPr/>
                    <a:lstStyle/>
                    <a:p>
                      <a:pPr marL="0" marR="0" algn="ctr">
                        <a:lnSpc>
                          <a:spcPct val="115000"/>
                        </a:lnSpc>
                      </a:pPr>
                      <a:r>
                        <a:rPr lang="en-US" sz="3600" b="1" dirty="0">
                          <a:effectLst/>
                        </a:rPr>
                        <a:t>0.76%</a:t>
                      </a:r>
                      <a:endParaRPr lang="en-US" sz="3600" b="1" dirty="0">
                        <a:effectLst/>
                        <a:latin typeface="Calibri" panose="020F0502020204030204" pitchFamily="34" charset="0"/>
                        <a:ea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marL="0" marR="0" algn="ctr">
                        <a:lnSpc>
                          <a:spcPct val="115000"/>
                        </a:lnSpc>
                      </a:pPr>
                      <a:r>
                        <a:rPr lang="en-US" sz="2800" b="1" dirty="0">
                          <a:effectLst/>
                        </a:rPr>
                        <a:t>0.98%</a:t>
                      </a:r>
                      <a:endParaRPr lang="en-US" sz="2800" b="1" dirty="0">
                        <a:effectLst/>
                        <a:latin typeface="Calibri" panose="020F0502020204030204" pitchFamily="34" charset="0"/>
                        <a:ea typeface="Times New Roman" panose="02020603050405020304" pitchFamily="18"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4027749116"/>
                  </a:ext>
                </a:extLst>
              </a:tr>
              <a:tr h="1005124">
                <a:tc gridSpan="3">
                  <a:txBody>
                    <a:bodyPr/>
                    <a:lstStyle/>
                    <a:p>
                      <a:pPr marL="0" marR="0" algn="l">
                        <a:lnSpc>
                          <a:spcPct val="115000"/>
                        </a:lnSpc>
                      </a:pPr>
                      <a:r>
                        <a:rPr lang="en-US" sz="1600" b="0" i="1" dirty="0">
                          <a:effectLst/>
                        </a:rPr>
                        <a:t>c- Annualized yields, adjusted for constant maturity, reported by the Fed Reserve on a weekly average basis. z – Bankrate.com    (Source: Barron’s; bankrate.com)</a:t>
                      </a:r>
                      <a:endParaRPr lang="en-US" sz="3200" b="0" i="1" dirty="0">
                        <a:effectLst/>
                        <a:latin typeface="Calibri" panose="020F0502020204030204" pitchFamily="34"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44273709"/>
                  </a:ext>
                </a:extLst>
              </a:tr>
            </a:tbl>
          </a:graphicData>
        </a:graphic>
      </p:graphicFrame>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Cost of Safety</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744923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L</a:t>
            </a:r>
            <a:r>
              <a:rPr kumimoji="0" lang="en-US" sz="5400" b="1" i="0" u="none" strike="noStrike" kern="1200" cap="none" spc="-6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egislation</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1026" name="Picture 2" descr="Image result for the secure act">
            <a:extLst>
              <a:ext uri="{FF2B5EF4-FFF2-40B4-BE49-F238E27FC236}">
                <a16:creationId xmlns:a16="http://schemas.microsoft.com/office/drawing/2014/main" id="{BAEC860D-2365-4B7C-8E29-D5BE84CE05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7232"/>
            <a:ext cx="9144000" cy="59379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4CF9AD-CCE8-4FF9-8587-277C50523C03}"/>
              </a:ext>
            </a:extLst>
          </p:cNvPr>
          <p:cNvSpPr txBox="1"/>
          <p:nvPr/>
        </p:nvSpPr>
        <p:spPr>
          <a:xfrm>
            <a:off x="0" y="1234299"/>
            <a:ext cx="4842933" cy="1200329"/>
          </a:xfrm>
          <a:prstGeom prst="rect">
            <a:avLst/>
          </a:prstGeom>
          <a:solidFill>
            <a:srgbClr val="FFFFFF">
              <a:alpha val="80000"/>
            </a:srgbClr>
          </a:solidFill>
        </p:spPr>
        <p:txBody>
          <a:bodyPr wrap="square" rtlCol="0">
            <a:spAutoFit/>
          </a:bodyPr>
          <a:lstStyle/>
          <a:p>
            <a:pPr algn="ctr"/>
            <a:r>
              <a:rPr lang="en-US" sz="3600" b="1" dirty="0">
                <a:solidFill>
                  <a:srgbClr val="002060"/>
                </a:solidFill>
              </a:rPr>
              <a:t>Signed into law on </a:t>
            </a:r>
            <a:br>
              <a:rPr lang="en-US" sz="3600" b="1" dirty="0">
                <a:solidFill>
                  <a:srgbClr val="002060"/>
                </a:solidFill>
              </a:rPr>
            </a:br>
            <a:r>
              <a:rPr lang="en-US" sz="3600" b="1" dirty="0">
                <a:solidFill>
                  <a:srgbClr val="002060"/>
                </a:solidFill>
              </a:rPr>
              <a:t>December 20, 2019</a:t>
            </a:r>
          </a:p>
        </p:txBody>
      </p:sp>
    </p:spTree>
    <p:extLst>
      <p:ext uri="{BB962C8B-B14F-4D97-AF65-F5344CB8AC3E}">
        <p14:creationId xmlns:p14="http://schemas.microsoft.com/office/powerpoint/2010/main" val="2768986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long term investing">
            <a:extLst>
              <a:ext uri="{FF2B5EF4-FFF2-40B4-BE49-F238E27FC236}">
                <a16:creationId xmlns:a16="http://schemas.microsoft.com/office/drawing/2014/main" id="{AD9E9F29-9D01-4DF8-9C57-3BCF66BA06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3999" cy="68579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3E38A07-A514-4D51-AB0E-7192239F9987}"/>
              </a:ext>
            </a:extLst>
          </p:cNvPr>
          <p:cNvSpPr/>
          <p:nvPr/>
        </p:nvSpPr>
        <p:spPr>
          <a:xfrm>
            <a:off x="0" y="4923034"/>
            <a:ext cx="9143999" cy="1200329"/>
          </a:xfrm>
          <a:prstGeom prst="rect">
            <a:avLst/>
          </a:prstGeom>
          <a:solidFill>
            <a:srgbClr val="FFFFFF">
              <a:alpha val="89804"/>
            </a:srgbClr>
          </a:solidFill>
          <a:effectLst>
            <a:outerShdw blurRad="50800" dist="38100" dir="2700000" algn="tl" rotWithShape="0">
              <a:prstClr val="black">
                <a:alpha val="40000"/>
              </a:prstClr>
            </a:outerShdw>
          </a:effectLst>
        </p:spPr>
        <p:txBody>
          <a:bodyPr wrap="square">
            <a:spAutoFit/>
          </a:bodyPr>
          <a:lstStyle/>
          <a:p>
            <a:pPr algn="ctr"/>
            <a:r>
              <a:rPr lang="en-US" sz="3600" b="1" dirty="0">
                <a:solidFill>
                  <a:srgbClr val="002060"/>
                </a:solidFill>
                <a:effectLst>
                  <a:outerShdw blurRad="38100" dist="38100" dir="2700000" algn="tl">
                    <a:srgbClr val="000000">
                      <a:alpha val="43137"/>
                    </a:srgbClr>
                  </a:outerShdw>
                </a:effectLst>
                <a:latin typeface="+mj-lt"/>
              </a:rPr>
              <a:t>It’s near impossible to predict, </a:t>
            </a:r>
            <a:br>
              <a:rPr lang="en-US" sz="3600" b="1" dirty="0">
                <a:solidFill>
                  <a:srgbClr val="002060"/>
                </a:solidFill>
                <a:effectLst>
                  <a:outerShdw blurRad="38100" dist="38100" dir="2700000" algn="tl">
                    <a:srgbClr val="000000">
                      <a:alpha val="43137"/>
                    </a:srgbClr>
                  </a:outerShdw>
                </a:effectLst>
                <a:latin typeface="+mj-lt"/>
              </a:rPr>
            </a:br>
            <a:r>
              <a:rPr lang="en-US" sz="3600" b="1" dirty="0">
                <a:solidFill>
                  <a:srgbClr val="002060"/>
                </a:solidFill>
                <a:effectLst>
                  <a:outerShdw blurRad="38100" dist="38100" dir="2700000" algn="tl">
                    <a:srgbClr val="000000">
                      <a:alpha val="43137"/>
                    </a:srgbClr>
                  </a:outerShdw>
                </a:effectLst>
                <a:latin typeface="+mj-lt"/>
              </a:rPr>
              <a:t>but you can prepare.</a:t>
            </a:r>
          </a:p>
        </p:txBody>
      </p:sp>
      <p:sp>
        <p:nvSpPr>
          <p:cNvPr id="6" name="Title 1">
            <a:extLst>
              <a:ext uri="{FF2B5EF4-FFF2-40B4-BE49-F238E27FC236}">
                <a16:creationId xmlns:a16="http://schemas.microsoft.com/office/drawing/2014/main" id="{50517ED8-7CB9-49F2-8E67-383F794E5EF8}"/>
              </a:ext>
            </a:extLst>
          </p:cNvPr>
          <p:cNvSpPr txBox="1">
            <a:spLocks/>
          </p:cNvSpPr>
          <p:nvPr/>
        </p:nvSpPr>
        <p:spPr>
          <a:xfrm>
            <a:off x="0" y="1028148"/>
            <a:ext cx="9144000" cy="1380227"/>
          </a:xfrm>
          <a:prstGeom prst="rect">
            <a:avLst/>
          </a:prstGeom>
          <a:solidFill>
            <a:srgbClr val="FFFFFF">
              <a:alpha val="89804"/>
            </a:srgbClr>
          </a:solidFill>
          <a:effectLst>
            <a:outerShdw blurRad="50800" dist="38100" dir="2700000" algn="tl" rotWithShape="0">
              <a:prstClr val="black">
                <a:alpha val="40000"/>
              </a:prstClr>
            </a:outerShdw>
          </a:effectLst>
        </p:spPr>
        <p:txBody>
          <a:bodyP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3600" b="1" dirty="0">
                <a:solidFill>
                  <a:srgbClr val="002060"/>
                </a:solidFill>
                <a:effectLst>
                  <a:outerShdw blurRad="38100" dist="38100" dir="2700000" algn="tl">
                    <a:srgbClr val="000000">
                      <a:alpha val="43137"/>
                    </a:srgbClr>
                  </a:outerShdw>
                </a:effectLst>
                <a:ea typeface="+mn-ea"/>
                <a:cs typeface="+mn-cs"/>
              </a:rPr>
              <a:t>Typically, the most successful investors think and act for the long-term... </a:t>
            </a:r>
            <a:br>
              <a:rPr lang="en-US" sz="4000" b="1" dirty="0">
                <a:solidFill>
                  <a:srgbClr val="002060"/>
                </a:solidFill>
                <a:effectLst>
                  <a:outerShdw blurRad="38100" dist="38100" dir="2700000" algn="tl">
                    <a:srgbClr val="000000">
                      <a:alpha val="43137"/>
                    </a:srgbClr>
                  </a:outerShdw>
                </a:effectLst>
                <a:ea typeface="+mn-ea"/>
                <a:cs typeface="+mn-cs"/>
              </a:rPr>
            </a:br>
            <a:endParaRPr lang="en-US" sz="4000" b="1" dirty="0">
              <a:solidFill>
                <a:srgbClr val="002060"/>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293840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628A5A-8527-493E-8CE2-BC7D048C34B2}"/>
              </a:ext>
            </a:extLst>
          </p:cNvPr>
          <p:cNvPicPr>
            <a:picLocks noChangeAspect="1"/>
          </p:cNvPicPr>
          <p:nvPr/>
        </p:nvPicPr>
        <p:blipFill>
          <a:blip r:embed="rId3"/>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82066BEA-CB43-417C-9653-32F67B16A4FC}"/>
              </a:ext>
            </a:extLst>
          </p:cNvPr>
          <p:cNvSpPr txBox="1">
            <a:spLocks/>
          </p:cNvSpPr>
          <p:nvPr/>
        </p:nvSpPr>
        <p:spPr>
          <a:xfrm>
            <a:off x="0" y="-5"/>
            <a:ext cx="9132711" cy="1309511"/>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2020 Outlook</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138497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5"/>
            <a:ext cx="9132711" cy="1309511"/>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2020 Outlook</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4" name="Text Placeholder 4">
            <a:extLst>
              <a:ext uri="{FF2B5EF4-FFF2-40B4-BE49-F238E27FC236}">
                <a16:creationId xmlns:a16="http://schemas.microsoft.com/office/drawing/2014/main" id="{17CAA62B-8BA6-468D-81D2-A90AAB957A78}"/>
              </a:ext>
            </a:extLst>
          </p:cNvPr>
          <p:cNvSpPr txBox="1">
            <a:spLocks/>
          </p:cNvSpPr>
          <p:nvPr/>
        </p:nvSpPr>
        <p:spPr>
          <a:xfrm>
            <a:off x="-11289" y="1280895"/>
            <a:ext cx="9144000" cy="1174922"/>
          </a:xfrm>
          <a:prstGeom prst="rect">
            <a:avLst/>
          </a:prstGeom>
        </p:spPr>
        <p:txBody>
          <a:bodyPr>
            <a:normAutofit fontScale="92500"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a:spcBef>
                <a:spcPct val="0"/>
              </a:spcBef>
              <a:buNone/>
            </a:pPr>
            <a:r>
              <a:rPr lang="en-US" sz="4400" b="1" spc="-60" dirty="0">
                <a:solidFill>
                  <a:srgbClr val="008080"/>
                </a:solidFill>
                <a:latin typeface="Calibri" panose="020F0502020204030204" pitchFamily="34" charset="0"/>
                <a:cs typeface="Calibri" panose="020F0502020204030204" pitchFamily="34" charset="0"/>
              </a:rPr>
              <a:t>Equity markets advanced early in the year and then declined rapidly in mid-February. </a:t>
            </a:r>
          </a:p>
          <a:p>
            <a:pPr marL="0" indent="0" algn="ctr">
              <a:spcBef>
                <a:spcPct val="0"/>
              </a:spcBef>
              <a:buNone/>
            </a:pPr>
            <a:endParaRPr lang="en-US" sz="4400" b="1" spc="-60" dirty="0">
              <a:solidFill>
                <a:srgbClr val="008080"/>
              </a:solidFill>
              <a:latin typeface="Calibri" panose="020F0502020204030204" pitchFamily="34" charset="0"/>
              <a:ea typeface="+mj-ea"/>
              <a:cs typeface="Calibri" panose="020F0502020204030204" pitchFamily="34" charset="0"/>
            </a:endParaRPr>
          </a:p>
        </p:txBody>
      </p:sp>
      <p:sp>
        <p:nvSpPr>
          <p:cNvPr id="7" name="Text Placeholder 4">
            <a:extLst>
              <a:ext uri="{FF2B5EF4-FFF2-40B4-BE49-F238E27FC236}">
                <a16:creationId xmlns:a16="http://schemas.microsoft.com/office/drawing/2014/main" id="{063EA02F-3C12-4D1D-8F83-43DB8779C965}"/>
              </a:ext>
            </a:extLst>
          </p:cNvPr>
          <p:cNvSpPr txBox="1">
            <a:spLocks/>
          </p:cNvSpPr>
          <p:nvPr/>
        </p:nvSpPr>
        <p:spPr>
          <a:xfrm>
            <a:off x="825550" y="2455817"/>
            <a:ext cx="7296150" cy="389368"/>
          </a:xfrm>
          <a:prstGeom prst="rect">
            <a:avLst/>
          </a:prstGeom>
          <a:solidFill>
            <a:schemeClr val="accent5">
              <a:lumMod val="50000"/>
            </a:schemeClr>
          </a:solidFill>
        </p:spPr>
        <p:txBody>
          <a:bodyPr>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a:spcBef>
                <a:spcPct val="0"/>
              </a:spcBef>
              <a:buNone/>
            </a:pPr>
            <a:r>
              <a:rPr lang="en-US" sz="2400" spc="-60" dirty="0">
                <a:solidFill>
                  <a:schemeClr val="bg1"/>
                </a:solidFill>
                <a:latin typeface="Calibri" panose="020F0502020204030204" pitchFamily="34" charset="0"/>
                <a:cs typeface="Calibri" panose="020F0502020204030204" pitchFamily="34" charset="0"/>
              </a:rPr>
              <a:t>S&amp;P 500: January 1 – February 27, 2020</a:t>
            </a:r>
          </a:p>
          <a:p>
            <a:pPr marL="0" indent="0" algn="ctr">
              <a:spcBef>
                <a:spcPct val="0"/>
              </a:spcBef>
              <a:buNone/>
            </a:pPr>
            <a:endParaRPr lang="en-US" sz="2400" spc="-60" dirty="0">
              <a:solidFill>
                <a:schemeClr val="bg1"/>
              </a:solidFill>
              <a:latin typeface="Calibri" panose="020F0502020204030204"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7EC1498E-8923-4987-9361-2DF0AC3F2F52}"/>
              </a:ext>
            </a:extLst>
          </p:cNvPr>
          <p:cNvPicPr>
            <a:picLocks noChangeAspect="1"/>
          </p:cNvPicPr>
          <p:nvPr/>
        </p:nvPicPr>
        <p:blipFill>
          <a:blip r:embed="rId3">
            <a:duotone>
              <a:schemeClr val="accent1">
                <a:shade val="45000"/>
                <a:satMod val="135000"/>
              </a:schemeClr>
              <a:prstClr val="white"/>
            </a:duotone>
          </a:blip>
          <a:stretch>
            <a:fillRect/>
          </a:stretch>
        </p:blipFill>
        <p:spPr>
          <a:xfrm>
            <a:off x="825550" y="2845184"/>
            <a:ext cx="7295806" cy="3580783"/>
          </a:xfrm>
          <a:prstGeom prst="rect">
            <a:avLst/>
          </a:prstGeom>
        </p:spPr>
      </p:pic>
      <p:sp>
        <p:nvSpPr>
          <p:cNvPr id="6" name="TextBox 2">
            <a:extLst>
              <a:ext uri="{FF2B5EF4-FFF2-40B4-BE49-F238E27FC236}">
                <a16:creationId xmlns:a16="http://schemas.microsoft.com/office/drawing/2014/main" id="{19163DDB-422B-42B8-ABAD-026DFF84CA8C}"/>
              </a:ext>
            </a:extLst>
          </p:cNvPr>
          <p:cNvSpPr txBox="1"/>
          <p:nvPr/>
        </p:nvSpPr>
        <p:spPr>
          <a:xfrm>
            <a:off x="7415574" y="6425967"/>
            <a:ext cx="1717137" cy="253916"/>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50" i="1" dirty="0">
                <a:solidFill>
                  <a:schemeClr val="accent1">
                    <a:lumMod val="60000"/>
                    <a:lumOff val="40000"/>
                  </a:schemeClr>
                </a:solidFill>
              </a:rPr>
              <a:t>Chart Source: bigcharts.com</a:t>
            </a:r>
          </a:p>
        </p:txBody>
      </p:sp>
    </p:spTree>
    <p:extLst>
      <p:ext uri="{BB962C8B-B14F-4D97-AF65-F5344CB8AC3E}">
        <p14:creationId xmlns:p14="http://schemas.microsoft.com/office/powerpoint/2010/main" val="138113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5"/>
            <a:ext cx="9132711" cy="1309511"/>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2020 Outlook</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4" name="Text Placeholder 4">
            <a:extLst>
              <a:ext uri="{FF2B5EF4-FFF2-40B4-BE49-F238E27FC236}">
                <a16:creationId xmlns:a16="http://schemas.microsoft.com/office/drawing/2014/main" id="{17CAA62B-8BA6-468D-81D2-A90AAB957A78}"/>
              </a:ext>
            </a:extLst>
          </p:cNvPr>
          <p:cNvSpPr txBox="1">
            <a:spLocks/>
          </p:cNvSpPr>
          <p:nvPr/>
        </p:nvSpPr>
        <p:spPr>
          <a:xfrm>
            <a:off x="0" y="1346581"/>
            <a:ext cx="9144000" cy="1501122"/>
          </a:xfrm>
          <a:prstGeom prst="rect">
            <a:avLst/>
          </a:prstGeom>
        </p:spPr>
        <p:txBody>
          <a:bodyPr>
            <a:normAutofit fontScale="925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a:spcBef>
                <a:spcPct val="0"/>
              </a:spcBef>
              <a:buNone/>
            </a:pPr>
            <a:r>
              <a:rPr lang="en-US" sz="4400" b="1" spc="-60" dirty="0">
                <a:solidFill>
                  <a:srgbClr val="008080"/>
                </a:solidFill>
                <a:latin typeface="Calibri" panose="020F0502020204030204" pitchFamily="34" charset="0"/>
                <a:cs typeface="Calibri" panose="020F0502020204030204" pitchFamily="34" charset="0"/>
              </a:rPr>
              <a:t>Many analysts are pointing to the Coronavirus outbreak as the source </a:t>
            </a:r>
            <a:br>
              <a:rPr lang="en-US" sz="4400" b="1" spc="-60" dirty="0">
                <a:solidFill>
                  <a:srgbClr val="008080"/>
                </a:solidFill>
                <a:latin typeface="Calibri" panose="020F0502020204030204" pitchFamily="34" charset="0"/>
                <a:cs typeface="Calibri" panose="020F0502020204030204" pitchFamily="34" charset="0"/>
              </a:rPr>
            </a:br>
            <a:r>
              <a:rPr lang="en-US" sz="4400" b="1" spc="-60" dirty="0">
                <a:solidFill>
                  <a:srgbClr val="008080"/>
                </a:solidFill>
                <a:latin typeface="Calibri" panose="020F0502020204030204" pitchFamily="34" charset="0"/>
                <a:cs typeface="Calibri" panose="020F0502020204030204" pitchFamily="34" charset="0"/>
              </a:rPr>
              <a:t>of the equity market declines.</a:t>
            </a:r>
          </a:p>
          <a:p>
            <a:pPr marL="0" indent="0" algn="ctr">
              <a:spcBef>
                <a:spcPct val="0"/>
              </a:spcBef>
              <a:buNone/>
            </a:pPr>
            <a:endParaRPr lang="en-US" sz="4400" b="1" spc="-60" dirty="0">
              <a:solidFill>
                <a:srgbClr val="008080"/>
              </a:solidFill>
              <a:latin typeface="Calibri" panose="020F0502020204030204" pitchFamily="34" charset="0"/>
              <a:ea typeface="+mj-ea"/>
              <a:cs typeface="Calibri" panose="020F0502020204030204" pitchFamily="34" charset="0"/>
            </a:endParaRPr>
          </a:p>
        </p:txBody>
      </p:sp>
      <p:pic>
        <p:nvPicPr>
          <p:cNvPr id="1026" name="Picture 2" descr="Image result for coronavirus">
            <a:extLst>
              <a:ext uri="{FF2B5EF4-FFF2-40B4-BE49-F238E27FC236}">
                <a16:creationId xmlns:a16="http://schemas.microsoft.com/office/drawing/2014/main" id="{3898E37D-D4E5-4A7C-BDE2-85743BB3E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04" y="2847703"/>
            <a:ext cx="8158501" cy="363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81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5CC63D6-C5D7-431D-850B-FC56064C9CE4}"/>
              </a:ext>
            </a:extLst>
          </p:cNvPr>
          <p:cNvSpPr txBox="1">
            <a:spLocks/>
          </p:cNvSpPr>
          <p:nvPr/>
        </p:nvSpPr>
        <p:spPr>
          <a:xfrm>
            <a:off x="545006" y="1597572"/>
            <a:ext cx="6256865" cy="392248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buClr>
                <a:schemeClr val="accent6"/>
              </a:buClr>
              <a:buFont typeface="Wingdings" panose="05000000000000000000" pitchFamily="2" charset="2"/>
              <a:buChar char="§"/>
            </a:pPr>
            <a:r>
              <a:rPr lang="en-US" sz="4800" b="1" dirty="0">
                <a:solidFill>
                  <a:srgbClr val="0070C0"/>
                </a:solidFill>
              </a:rPr>
              <a:t> </a:t>
            </a:r>
            <a:r>
              <a:rPr lang="en-US" sz="4800" b="1" dirty="0"/>
              <a:t>Equity Market Update</a:t>
            </a:r>
          </a:p>
          <a:p>
            <a:pPr>
              <a:lnSpc>
                <a:spcPct val="150000"/>
              </a:lnSpc>
              <a:buClr>
                <a:schemeClr val="accent6"/>
              </a:buClr>
              <a:buFont typeface="Wingdings" panose="05000000000000000000" pitchFamily="2" charset="2"/>
              <a:buChar char="§"/>
            </a:pPr>
            <a:r>
              <a:rPr lang="en-US" sz="4800" b="1" dirty="0"/>
              <a:t> Planning Strategies</a:t>
            </a:r>
          </a:p>
          <a:p>
            <a:pPr>
              <a:lnSpc>
                <a:spcPct val="150000"/>
              </a:lnSpc>
              <a:buClr>
                <a:schemeClr val="accent6"/>
              </a:buClr>
              <a:buFont typeface="Wingdings" panose="05000000000000000000" pitchFamily="2" charset="2"/>
              <a:buChar char="§"/>
            </a:pPr>
            <a:r>
              <a:rPr lang="en-US" sz="4800" b="1" dirty="0"/>
              <a:t> Q&amp;A</a:t>
            </a:r>
          </a:p>
          <a:p>
            <a:pPr>
              <a:lnSpc>
                <a:spcPct val="150000"/>
              </a:lnSpc>
              <a:buClr>
                <a:srgbClr val="008080"/>
              </a:buClr>
              <a:buFont typeface="Wingdings" panose="05000000000000000000" pitchFamily="2" charset="2"/>
              <a:buChar char="§"/>
            </a:pPr>
            <a:endParaRPr lang="en-US" sz="2800" dirty="0"/>
          </a:p>
          <a:p>
            <a:pPr marL="0" indent="0">
              <a:lnSpc>
                <a:spcPct val="150000"/>
              </a:lnSpc>
              <a:buFont typeface="Arial" panose="020B0604020202020204" pitchFamily="34" charset="0"/>
              <a:buNone/>
            </a:pPr>
            <a:endParaRPr lang="en-US" sz="2800" dirty="0"/>
          </a:p>
        </p:txBody>
      </p:sp>
      <p:sp>
        <p:nvSpPr>
          <p:cNvPr id="5" name="TextBox 5">
            <a:extLst>
              <a:ext uri="{FF2B5EF4-FFF2-40B4-BE49-F238E27FC236}">
                <a16:creationId xmlns:a16="http://schemas.microsoft.com/office/drawing/2014/main" id="{985E791A-EE17-48F9-BA20-93B611B744C9}"/>
              </a:ext>
            </a:extLst>
          </p:cNvPr>
          <p:cNvSpPr txBox="1">
            <a:spLocks noChangeArrowheads="1"/>
          </p:cNvSpPr>
          <p:nvPr/>
        </p:nvSpPr>
        <p:spPr bwMode="auto">
          <a:xfrm>
            <a:off x="151077" y="6127177"/>
            <a:ext cx="8841846" cy="392415"/>
          </a:xfrm>
          <a:prstGeom prst="rect">
            <a:avLst/>
          </a:prstGeom>
          <a:noFill/>
          <a:ln w="9525">
            <a:noFill/>
            <a:miter lim="800000"/>
            <a:headEnd/>
            <a:tailEnd/>
          </a:ln>
        </p:spPr>
        <p:txBody>
          <a:bodyPr wrap="square">
            <a:spAutoFit/>
          </a:bodyPr>
          <a:lstStyle/>
          <a:p>
            <a:pPr marL="128588" indent="-128588" algn="ctr"/>
            <a:r>
              <a:rPr lang="en-US" sz="975" dirty="0">
                <a:solidFill>
                  <a:schemeClr val="tx1">
                    <a:lumMod val="75000"/>
                    <a:lumOff val="25000"/>
                  </a:schemeClr>
                </a:solidFill>
              </a:rPr>
              <a:t>All examples provided are hypothetical and meant for illustrative purposes only. State income tax laws can be different from Federal income tax laws depending on your state.  Be sure to take this into account before making any decisions. Individual situations will vary so please consult a tax advisor to address your specific situation.</a:t>
            </a:r>
          </a:p>
        </p:txBody>
      </p:sp>
      <p:sp>
        <p:nvSpPr>
          <p:cNvPr id="7" name="Title 1">
            <a:extLst>
              <a:ext uri="{FF2B5EF4-FFF2-40B4-BE49-F238E27FC236}">
                <a16:creationId xmlns:a16="http://schemas.microsoft.com/office/drawing/2014/main" id="{4FB9CAD5-6DC5-4D46-9DDF-F59951736C90}"/>
              </a:ext>
            </a:extLst>
          </p:cNvPr>
          <p:cNvSpPr txBox="1">
            <a:spLocks/>
          </p:cNvSpPr>
          <p:nvPr/>
        </p:nvSpPr>
        <p:spPr>
          <a:xfrm>
            <a:off x="-1" y="3148"/>
            <a:ext cx="9143999" cy="1227341"/>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mn-lt"/>
                <a:ea typeface="+mj-ea"/>
                <a:cs typeface="Arial" panose="020B0604020202020204" pitchFamily="34" charset="0"/>
              </a:rPr>
              <a:t>Tonight’s Agenda</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mn-lt"/>
              <a:ea typeface="+mj-ea"/>
              <a:cs typeface="Arial" panose="020B0604020202020204" pitchFamily="34" charset="0"/>
            </a:endParaRPr>
          </a:p>
        </p:txBody>
      </p:sp>
    </p:spTree>
    <p:extLst>
      <p:ext uri="{BB962C8B-B14F-4D97-AF65-F5344CB8AC3E}">
        <p14:creationId xmlns:p14="http://schemas.microsoft.com/office/powerpoint/2010/main" val="212100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5"/>
            <a:ext cx="9132711" cy="1309511"/>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2020 Outlook</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4" name="Text Placeholder 4">
            <a:extLst>
              <a:ext uri="{FF2B5EF4-FFF2-40B4-BE49-F238E27FC236}">
                <a16:creationId xmlns:a16="http://schemas.microsoft.com/office/drawing/2014/main" id="{17CAA62B-8BA6-468D-81D2-A90AAB957A78}"/>
              </a:ext>
            </a:extLst>
          </p:cNvPr>
          <p:cNvSpPr txBox="1">
            <a:spLocks/>
          </p:cNvSpPr>
          <p:nvPr/>
        </p:nvSpPr>
        <p:spPr>
          <a:xfrm>
            <a:off x="-3" y="1389563"/>
            <a:ext cx="9144000" cy="1501122"/>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a:spcBef>
                <a:spcPct val="0"/>
              </a:spcBef>
              <a:buNone/>
            </a:pPr>
            <a:r>
              <a:rPr lang="en-US" sz="3200" b="1" spc="-60" dirty="0">
                <a:solidFill>
                  <a:srgbClr val="008080"/>
                </a:solidFill>
                <a:latin typeface="Calibri" panose="020F0502020204030204" pitchFamily="34" charset="0"/>
                <a:ea typeface="+mj-ea"/>
                <a:cs typeface="Calibri" panose="020F0502020204030204" pitchFamily="34" charset="0"/>
              </a:rPr>
              <a:t>S&amp;P 500 Corrections Over 10% Since March 2009</a:t>
            </a:r>
          </a:p>
        </p:txBody>
      </p:sp>
      <p:graphicFrame>
        <p:nvGraphicFramePr>
          <p:cNvPr id="2" name="Table 2">
            <a:extLst>
              <a:ext uri="{FF2B5EF4-FFF2-40B4-BE49-F238E27FC236}">
                <a16:creationId xmlns:a16="http://schemas.microsoft.com/office/drawing/2014/main" id="{3963835B-AEFC-44BC-9C38-3AD9485B73B8}"/>
              </a:ext>
            </a:extLst>
          </p:cNvPr>
          <p:cNvGraphicFramePr>
            <a:graphicFrameLocks noGrp="1"/>
          </p:cNvGraphicFramePr>
          <p:nvPr>
            <p:extLst>
              <p:ext uri="{D42A27DB-BD31-4B8C-83A1-F6EECF244321}">
                <p14:modId xmlns:p14="http://schemas.microsoft.com/office/powerpoint/2010/main" val="737339830"/>
              </p:ext>
            </p:extLst>
          </p:nvPr>
        </p:nvGraphicFramePr>
        <p:xfrm>
          <a:off x="189244" y="1976119"/>
          <a:ext cx="8754222" cy="4441668"/>
        </p:xfrm>
        <a:graphic>
          <a:graphicData uri="http://schemas.openxmlformats.org/drawingml/2006/table">
            <a:tbl>
              <a:tblPr firstRow="1" bandRow="1">
                <a:tableStyleId>{5C22544A-7EE6-4342-B048-85BDC9FD1C3A}</a:tableStyleId>
              </a:tblPr>
              <a:tblGrid>
                <a:gridCol w="2249156">
                  <a:extLst>
                    <a:ext uri="{9D8B030D-6E8A-4147-A177-3AD203B41FA5}">
                      <a16:colId xmlns:a16="http://schemas.microsoft.com/office/drawing/2014/main" val="4225954783"/>
                    </a:ext>
                  </a:extLst>
                </a:gridCol>
                <a:gridCol w="783067">
                  <a:extLst>
                    <a:ext uri="{9D8B030D-6E8A-4147-A177-3AD203B41FA5}">
                      <a16:colId xmlns:a16="http://schemas.microsoft.com/office/drawing/2014/main" val="911900174"/>
                    </a:ext>
                  </a:extLst>
                </a:gridCol>
                <a:gridCol w="888585">
                  <a:extLst>
                    <a:ext uri="{9D8B030D-6E8A-4147-A177-3AD203B41FA5}">
                      <a16:colId xmlns:a16="http://schemas.microsoft.com/office/drawing/2014/main" val="4247470053"/>
                    </a:ext>
                  </a:extLst>
                </a:gridCol>
                <a:gridCol w="4833414">
                  <a:extLst>
                    <a:ext uri="{9D8B030D-6E8A-4147-A177-3AD203B41FA5}">
                      <a16:colId xmlns:a16="http://schemas.microsoft.com/office/drawing/2014/main" val="2009142233"/>
                    </a:ext>
                  </a:extLst>
                </a:gridCol>
              </a:tblGrid>
              <a:tr h="366486">
                <a:tc>
                  <a:txBody>
                    <a:bodyPr/>
                    <a:lstStyle/>
                    <a:p>
                      <a:pPr algn="ctr"/>
                      <a:r>
                        <a:rPr lang="en-US" sz="1700" dirty="0"/>
                        <a:t>Time Period</a:t>
                      </a:r>
                    </a:p>
                  </a:txBody>
                  <a:tcPr/>
                </a:tc>
                <a:tc>
                  <a:txBody>
                    <a:bodyPr/>
                    <a:lstStyle/>
                    <a:p>
                      <a:pPr algn="ctr"/>
                      <a:r>
                        <a:rPr lang="en-US" sz="1400" dirty="0"/>
                        <a:t># of Days</a:t>
                      </a:r>
                    </a:p>
                  </a:txBody>
                  <a:tcPr/>
                </a:tc>
                <a:tc>
                  <a:txBody>
                    <a:bodyPr/>
                    <a:lstStyle/>
                    <a:p>
                      <a:pPr algn="ctr"/>
                      <a:r>
                        <a:rPr lang="en-US" sz="1700" dirty="0"/>
                        <a:t>Decline</a:t>
                      </a:r>
                    </a:p>
                  </a:txBody>
                  <a:tcPr/>
                </a:tc>
                <a:tc>
                  <a:txBody>
                    <a:bodyPr/>
                    <a:lstStyle/>
                    <a:p>
                      <a:pPr algn="ctr"/>
                      <a:r>
                        <a:rPr lang="en-US" sz="1700" dirty="0"/>
                        <a:t>Reason Cited</a:t>
                      </a:r>
                    </a:p>
                  </a:txBody>
                  <a:tcPr/>
                </a:tc>
                <a:extLst>
                  <a:ext uri="{0D108BD9-81ED-4DB2-BD59-A6C34878D82A}">
                    <a16:rowId xmlns:a16="http://schemas.microsoft.com/office/drawing/2014/main" val="2078056029"/>
                  </a:ext>
                </a:extLst>
              </a:tr>
              <a:tr h="536089">
                <a:tc>
                  <a:txBody>
                    <a:bodyPr/>
                    <a:lstStyle/>
                    <a:p>
                      <a:r>
                        <a:rPr lang="en-US" sz="1600" b="1" dirty="0"/>
                        <a:t>2018: Sept 21 – Dec 26</a:t>
                      </a:r>
                    </a:p>
                  </a:txBody>
                  <a:tcPr/>
                </a:tc>
                <a:tc>
                  <a:txBody>
                    <a:bodyPr/>
                    <a:lstStyle/>
                    <a:p>
                      <a:pPr algn="ctr"/>
                      <a:r>
                        <a:rPr lang="en-US" sz="1800" b="1" i="0" dirty="0"/>
                        <a:t>96</a:t>
                      </a:r>
                    </a:p>
                  </a:txBody>
                  <a:tcPr/>
                </a:tc>
                <a:tc>
                  <a:txBody>
                    <a:bodyPr/>
                    <a:lstStyle/>
                    <a:p>
                      <a:pPr algn="ctr"/>
                      <a:r>
                        <a:rPr lang="en-US" sz="1800" b="1" i="0" dirty="0"/>
                        <a:t>-20.2%</a:t>
                      </a:r>
                    </a:p>
                  </a:txBody>
                  <a:tcPr/>
                </a:tc>
                <a:tc>
                  <a:txBody>
                    <a:bodyPr/>
                    <a:lstStyle/>
                    <a:p>
                      <a:r>
                        <a:rPr lang="en-US" sz="1600" dirty="0"/>
                        <a:t>Rising rates, China slowdown, trade war/tariffs, housing slowdown</a:t>
                      </a:r>
                    </a:p>
                  </a:txBody>
                  <a:tcPr/>
                </a:tc>
                <a:extLst>
                  <a:ext uri="{0D108BD9-81ED-4DB2-BD59-A6C34878D82A}">
                    <a16:rowId xmlns:a16="http://schemas.microsoft.com/office/drawing/2014/main" val="817532751"/>
                  </a:ext>
                </a:extLst>
              </a:tr>
              <a:tr h="395298">
                <a:tc>
                  <a:txBody>
                    <a:bodyPr/>
                    <a:lstStyle/>
                    <a:p>
                      <a:r>
                        <a:rPr lang="en-US" sz="1600" b="1" dirty="0"/>
                        <a:t>2018: Jan 26 – Feb 9</a:t>
                      </a:r>
                    </a:p>
                  </a:txBody>
                  <a:tcPr/>
                </a:tc>
                <a:tc>
                  <a:txBody>
                    <a:bodyPr/>
                    <a:lstStyle/>
                    <a:p>
                      <a:pPr algn="ctr"/>
                      <a:r>
                        <a:rPr lang="en-US" sz="1800" b="1" i="0" dirty="0"/>
                        <a:t>14</a:t>
                      </a:r>
                    </a:p>
                  </a:txBody>
                  <a:tcPr/>
                </a:tc>
                <a:tc>
                  <a:txBody>
                    <a:bodyPr/>
                    <a:lstStyle/>
                    <a:p>
                      <a:pPr algn="ctr"/>
                      <a:r>
                        <a:rPr lang="en-US" sz="1800" b="1" i="0" dirty="0"/>
                        <a:t>-11.8%</a:t>
                      </a:r>
                    </a:p>
                  </a:txBody>
                  <a:tcPr/>
                </a:tc>
                <a:tc>
                  <a:txBody>
                    <a:bodyPr/>
                    <a:lstStyle/>
                    <a:p>
                      <a:r>
                        <a:rPr lang="en-US" sz="1600" dirty="0"/>
                        <a:t>Inflation fears, rising rates</a:t>
                      </a:r>
                    </a:p>
                  </a:txBody>
                  <a:tcPr/>
                </a:tc>
                <a:extLst>
                  <a:ext uri="{0D108BD9-81ED-4DB2-BD59-A6C34878D82A}">
                    <a16:rowId xmlns:a16="http://schemas.microsoft.com/office/drawing/2014/main" val="4214918281"/>
                  </a:ext>
                </a:extLst>
              </a:tr>
              <a:tr h="536089">
                <a:tc>
                  <a:txBody>
                    <a:bodyPr/>
                    <a:lstStyle/>
                    <a:p>
                      <a:r>
                        <a:rPr lang="en-US" sz="1600" b="1" dirty="0"/>
                        <a:t>2015/16: Nov 3 – Feb 11</a:t>
                      </a:r>
                    </a:p>
                  </a:txBody>
                  <a:tcPr/>
                </a:tc>
                <a:tc>
                  <a:txBody>
                    <a:bodyPr/>
                    <a:lstStyle/>
                    <a:p>
                      <a:pPr algn="ctr"/>
                      <a:r>
                        <a:rPr lang="en-US" sz="1800" b="1" i="0" dirty="0"/>
                        <a:t>100</a:t>
                      </a:r>
                    </a:p>
                  </a:txBody>
                  <a:tcPr/>
                </a:tc>
                <a:tc>
                  <a:txBody>
                    <a:bodyPr/>
                    <a:lstStyle/>
                    <a:p>
                      <a:pPr algn="ctr"/>
                      <a:r>
                        <a:rPr lang="en-US" sz="1800" b="1" i="0" dirty="0"/>
                        <a:t>-14.5%</a:t>
                      </a:r>
                    </a:p>
                  </a:txBody>
                  <a:tcPr/>
                </a:tc>
                <a:tc>
                  <a:txBody>
                    <a:bodyPr/>
                    <a:lstStyle/>
                    <a:p>
                      <a:r>
                        <a:rPr lang="en-US" sz="1600" dirty="0"/>
                        <a:t>China, EM currencies, falling oil, Middle East, North Korea nukes</a:t>
                      </a:r>
                    </a:p>
                  </a:txBody>
                  <a:tcPr/>
                </a:tc>
                <a:extLst>
                  <a:ext uri="{0D108BD9-81ED-4DB2-BD59-A6C34878D82A}">
                    <a16:rowId xmlns:a16="http://schemas.microsoft.com/office/drawing/2014/main" val="2762472537"/>
                  </a:ext>
                </a:extLst>
              </a:tr>
              <a:tr h="536089">
                <a:tc>
                  <a:txBody>
                    <a:bodyPr/>
                    <a:lstStyle/>
                    <a:p>
                      <a:r>
                        <a:rPr lang="en-US" sz="1600" b="1" dirty="0"/>
                        <a:t>2015: May 20 – Aug 24</a:t>
                      </a:r>
                    </a:p>
                  </a:txBody>
                  <a:tcPr/>
                </a:tc>
                <a:tc>
                  <a:txBody>
                    <a:bodyPr/>
                    <a:lstStyle/>
                    <a:p>
                      <a:pPr algn="ctr"/>
                      <a:r>
                        <a:rPr lang="en-US" sz="1800" b="1" i="0" dirty="0"/>
                        <a:t>96</a:t>
                      </a:r>
                    </a:p>
                  </a:txBody>
                  <a:tcPr/>
                </a:tc>
                <a:tc>
                  <a:txBody>
                    <a:bodyPr/>
                    <a:lstStyle/>
                    <a:p>
                      <a:pPr algn="ctr"/>
                      <a:r>
                        <a:rPr lang="en-US" sz="1800" b="1" i="0" dirty="0"/>
                        <a:t>-12.5%</a:t>
                      </a:r>
                    </a:p>
                  </a:txBody>
                  <a:tcPr/>
                </a:tc>
                <a:tc>
                  <a:txBody>
                    <a:bodyPr/>
                    <a:lstStyle/>
                    <a:p>
                      <a:r>
                        <a:rPr lang="en-US" sz="1600" dirty="0"/>
                        <a:t>Greece default concerns, China stock crash, EM currency turmoil</a:t>
                      </a:r>
                    </a:p>
                  </a:txBody>
                  <a:tcPr/>
                </a:tc>
                <a:extLst>
                  <a:ext uri="{0D108BD9-81ED-4DB2-BD59-A6C34878D82A}">
                    <a16:rowId xmlns:a16="http://schemas.microsoft.com/office/drawing/2014/main" val="1268090018"/>
                  </a:ext>
                </a:extLst>
              </a:tr>
              <a:tr h="395298">
                <a:tc>
                  <a:txBody>
                    <a:bodyPr/>
                    <a:lstStyle/>
                    <a:p>
                      <a:r>
                        <a:rPr lang="en-US" sz="1600" b="1" dirty="0"/>
                        <a:t>2012: Apr 2 – June 4</a:t>
                      </a:r>
                    </a:p>
                  </a:txBody>
                  <a:tcPr/>
                </a:tc>
                <a:tc>
                  <a:txBody>
                    <a:bodyPr/>
                    <a:lstStyle/>
                    <a:p>
                      <a:pPr algn="ctr"/>
                      <a:r>
                        <a:rPr lang="en-US" sz="1800" b="1" i="0" dirty="0"/>
                        <a:t>63</a:t>
                      </a:r>
                    </a:p>
                  </a:txBody>
                  <a:tcPr/>
                </a:tc>
                <a:tc>
                  <a:txBody>
                    <a:bodyPr/>
                    <a:lstStyle/>
                    <a:p>
                      <a:pPr algn="ctr"/>
                      <a:r>
                        <a:rPr lang="en-US" sz="1800" b="1" i="0" dirty="0"/>
                        <a:t>-10.9%</a:t>
                      </a:r>
                    </a:p>
                  </a:txBody>
                  <a:tcPr/>
                </a:tc>
                <a:tc>
                  <a:txBody>
                    <a:bodyPr/>
                    <a:lstStyle/>
                    <a:p>
                      <a:r>
                        <a:rPr lang="en-US" sz="1600" dirty="0"/>
                        <a:t>Europe’s debt crisis</a:t>
                      </a:r>
                    </a:p>
                  </a:txBody>
                  <a:tcPr/>
                </a:tc>
                <a:extLst>
                  <a:ext uri="{0D108BD9-81ED-4DB2-BD59-A6C34878D82A}">
                    <a16:rowId xmlns:a16="http://schemas.microsoft.com/office/drawing/2014/main" val="1175062032"/>
                  </a:ext>
                </a:extLst>
              </a:tr>
              <a:tr h="421134">
                <a:tc>
                  <a:txBody>
                    <a:bodyPr/>
                    <a:lstStyle/>
                    <a:p>
                      <a:r>
                        <a:rPr lang="en-US" sz="1600" b="1" dirty="0"/>
                        <a:t>2011: Oct 27- Nov 25</a:t>
                      </a:r>
                    </a:p>
                  </a:txBody>
                  <a:tcPr/>
                </a:tc>
                <a:tc>
                  <a:txBody>
                    <a:bodyPr/>
                    <a:lstStyle/>
                    <a:p>
                      <a:pPr algn="ctr"/>
                      <a:r>
                        <a:rPr lang="en-US" sz="1800" b="1" i="0" dirty="0"/>
                        <a:t>29</a:t>
                      </a:r>
                    </a:p>
                  </a:txBody>
                  <a:tcPr/>
                </a:tc>
                <a:tc>
                  <a:txBody>
                    <a:bodyPr/>
                    <a:lstStyle/>
                    <a:p>
                      <a:pPr algn="ctr"/>
                      <a:r>
                        <a:rPr lang="en-US" sz="1800" b="1" i="0" dirty="0"/>
                        <a:t>-10.4%</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Europe’s debt crisis</a:t>
                      </a:r>
                    </a:p>
                  </a:txBody>
                  <a:tcPr/>
                </a:tc>
                <a:extLst>
                  <a:ext uri="{0D108BD9-81ED-4DB2-BD59-A6C34878D82A}">
                    <a16:rowId xmlns:a16="http://schemas.microsoft.com/office/drawing/2014/main" val="1692615470"/>
                  </a:ext>
                </a:extLst>
              </a:tr>
              <a:tr h="536089">
                <a:tc>
                  <a:txBody>
                    <a:bodyPr/>
                    <a:lstStyle/>
                    <a:p>
                      <a:r>
                        <a:rPr lang="en-US" sz="1600" b="1" dirty="0"/>
                        <a:t>2011: May 2 – Oct 4</a:t>
                      </a:r>
                    </a:p>
                  </a:txBody>
                  <a:tcPr/>
                </a:tc>
                <a:tc>
                  <a:txBody>
                    <a:bodyPr/>
                    <a:lstStyle/>
                    <a:p>
                      <a:pPr algn="ctr"/>
                      <a:r>
                        <a:rPr lang="en-US" sz="1800" b="1" i="0" dirty="0"/>
                        <a:t>155</a:t>
                      </a:r>
                    </a:p>
                  </a:txBody>
                  <a:tcPr/>
                </a:tc>
                <a:tc>
                  <a:txBody>
                    <a:bodyPr/>
                    <a:lstStyle/>
                    <a:p>
                      <a:pPr algn="ctr"/>
                      <a:r>
                        <a:rPr lang="en-US" sz="1800" b="1" i="0" dirty="0"/>
                        <a:t>-21.6%</a:t>
                      </a:r>
                    </a:p>
                  </a:txBody>
                  <a:tcPr/>
                </a:tc>
                <a:tc>
                  <a:txBody>
                    <a:bodyPr/>
                    <a:lstStyle/>
                    <a:p>
                      <a:r>
                        <a:rPr lang="en-US" sz="1600" dirty="0"/>
                        <a:t>Europe’s debt crisis, double-dip recession fears, U.S. debt downgrade</a:t>
                      </a:r>
                    </a:p>
                  </a:txBody>
                  <a:tcPr/>
                </a:tc>
                <a:extLst>
                  <a:ext uri="{0D108BD9-81ED-4DB2-BD59-A6C34878D82A}">
                    <a16:rowId xmlns:a16="http://schemas.microsoft.com/office/drawing/2014/main" val="3253072228"/>
                  </a:ext>
                </a:extLst>
              </a:tr>
              <a:tr h="395298">
                <a:tc>
                  <a:txBody>
                    <a:bodyPr/>
                    <a:lstStyle/>
                    <a:p>
                      <a:r>
                        <a:rPr lang="en-US" sz="1600" b="1" dirty="0"/>
                        <a:t>2010: April 26- July 1</a:t>
                      </a:r>
                    </a:p>
                  </a:txBody>
                  <a:tcPr/>
                </a:tc>
                <a:tc>
                  <a:txBody>
                    <a:bodyPr/>
                    <a:lstStyle/>
                    <a:p>
                      <a:pPr algn="ctr"/>
                      <a:r>
                        <a:rPr lang="en-US" sz="1800" b="1" i="0" dirty="0"/>
                        <a:t>66</a:t>
                      </a:r>
                    </a:p>
                  </a:txBody>
                  <a:tcPr/>
                </a:tc>
                <a:tc>
                  <a:txBody>
                    <a:bodyPr/>
                    <a:lstStyle/>
                    <a:p>
                      <a:pPr algn="ctr"/>
                      <a:r>
                        <a:rPr lang="en-US" sz="1800" b="1" i="0" dirty="0"/>
                        <a:t>-17.1%</a:t>
                      </a:r>
                    </a:p>
                  </a:txBody>
                  <a:tcPr/>
                </a:tc>
                <a:tc>
                  <a:txBody>
                    <a:bodyPr/>
                    <a:lstStyle/>
                    <a:p>
                      <a:r>
                        <a:rPr lang="en-US" sz="1600" dirty="0"/>
                        <a:t>Europe’s debt crisis, flash crash, growth concerns </a:t>
                      </a:r>
                    </a:p>
                  </a:txBody>
                  <a:tcPr/>
                </a:tc>
                <a:extLst>
                  <a:ext uri="{0D108BD9-81ED-4DB2-BD59-A6C34878D82A}">
                    <a16:rowId xmlns:a16="http://schemas.microsoft.com/office/drawing/2014/main" val="3351876478"/>
                  </a:ext>
                </a:extLst>
              </a:tr>
            </a:tbl>
          </a:graphicData>
        </a:graphic>
      </p:graphicFrame>
      <p:sp>
        <p:nvSpPr>
          <p:cNvPr id="3" name="TextBox 2">
            <a:extLst>
              <a:ext uri="{FF2B5EF4-FFF2-40B4-BE49-F238E27FC236}">
                <a16:creationId xmlns:a16="http://schemas.microsoft.com/office/drawing/2014/main" id="{7E2D6E4E-6FD1-4D24-9FEC-07CE81DAE9BD}"/>
              </a:ext>
            </a:extLst>
          </p:cNvPr>
          <p:cNvSpPr txBox="1"/>
          <p:nvPr/>
        </p:nvSpPr>
        <p:spPr>
          <a:xfrm>
            <a:off x="6865145" y="6417787"/>
            <a:ext cx="2089611" cy="307777"/>
          </a:xfrm>
          <a:prstGeom prst="rect">
            <a:avLst/>
          </a:prstGeom>
          <a:noFill/>
        </p:spPr>
        <p:txBody>
          <a:bodyPr wrap="none" rtlCol="0">
            <a:spAutoFit/>
          </a:bodyPr>
          <a:lstStyle/>
          <a:p>
            <a:pPr algn="r"/>
            <a:r>
              <a:rPr lang="en-US" sz="1400" i="1" dirty="0">
                <a:solidFill>
                  <a:schemeClr val="bg2">
                    <a:lumMod val="25000"/>
                  </a:schemeClr>
                </a:solidFill>
              </a:rPr>
              <a:t>Source: Seekingalpha.com</a:t>
            </a:r>
          </a:p>
        </p:txBody>
      </p:sp>
    </p:spTree>
    <p:extLst>
      <p:ext uri="{BB962C8B-B14F-4D97-AF65-F5344CB8AC3E}">
        <p14:creationId xmlns:p14="http://schemas.microsoft.com/office/powerpoint/2010/main" val="302701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5"/>
            <a:ext cx="9132711" cy="1309511"/>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2020 Outlook</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4" name="Text Placeholder 4">
            <a:extLst>
              <a:ext uri="{FF2B5EF4-FFF2-40B4-BE49-F238E27FC236}">
                <a16:creationId xmlns:a16="http://schemas.microsoft.com/office/drawing/2014/main" id="{17CAA62B-8BA6-468D-81D2-A90AAB957A78}"/>
              </a:ext>
            </a:extLst>
          </p:cNvPr>
          <p:cNvSpPr txBox="1">
            <a:spLocks/>
          </p:cNvSpPr>
          <p:nvPr/>
        </p:nvSpPr>
        <p:spPr>
          <a:xfrm>
            <a:off x="247426" y="1389563"/>
            <a:ext cx="8724452" cy="1730478"/>
          </a:xfrm>
          <a:prstGeom prst="rect">
            <a:avLst/>
          </a:prstGeom>
        </p:spPr>
        <p:txBody>
          <a:bodyPr>
            <a:normAutofit fontScale="850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a:spcBef>
                <a:spcPct val="0"/>
              </a:spcBef>
              <a:buNone/>
            </a:pPr>
            <a:r>
              <a:rPr lang="en-US" sz="4400" b="1" spc="-60" dirty="0">
                <a:solidFill>
                  <a:srgbClr val="008080"/>
                </a:solidFill>
                <a:latin typeface="Calibri" panose="020F0502020204030204" pitchFamily="34" charset="0"/>
                <a:ea typeface="+mj-ea"/>
                <a:cs typeface="Calibri" panose="020F0502020204030204" pitchFamily="34" charset="0"/>
              </a:rPr>
              <a:t>On March 3, the Fed reduced the Federal Funds Rate by 50 basis points to a range of </a:t>
            </a:r>
            <a:br>
              <a:rPr lang="en-US" sz="4400" b="1" spc="-60" dirty="0">
                <a:solidFill>
                  <a:srgbClr val="008080"/>
                </a:solidFill>
                <a:latin typeface="Calibri" panose="020F0502020204030204" pitchFamily="34" charset="0"/>
                <a:ea typeface="+mj-ea"/>
                <a:cs typeface="Calibri" panose="020F0502020204030204" pitchFamily="34" charset="0"/>
              </a:rPr>
            </a:br>
            <a:r>
              <a:rPr lang="en-US" sz="4400" b="1" spc="-60" dirty="0">
                <a:solidFill>
                  <a:srgbClr val="008080"/>
                </a:solidFill>
                <a:latin typeface="Calibri" panose="020F0502020204030204" pitchFamily="34" charset="0"/>
                <a:ea typeface="+mj-ea"/>
                <a:cs typeface="Calibri" panose="020F0502020204030204" pitchFamily="34" charset="0"/>
              </a:rPr>
              <a:t>1 – 1.25% and the 10-year Treasury yield reached a record low.</a:t>
            </a:r>
          </a:p>
        </p:txBody>
      </p:sp>
      <p:sp>
        <p:nvSpPr>
          <p:cNvPr id="6" name="Text Placeholder 4">
            <a:extLst>
              <a:ext uri="{FF2B5EF4-FFF2-40B4-BE49-F238E27FC236}">
                <a16:creationId xmlns:a16="http://schemas.microsoft.com/office/drawing/2014/main" id="{D91335C9-792C-4E2F-BD29-B71B10579760}"/>
              </a:ext>
            </a:extLst>
          </p:cNvPr>
          <p:cNvSpPr txBox="1">
            <a:spLocks/>
          </p:cNvSpPr>
          <p:nvPr/>
        </p:nvSpPr>
        <p:spPr>
          <a:xfrm>
            <a:off x="-11289" y="3334871"/>
            <a:ext cx="5185741" cy="3155253"/>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a:spcBef>
                <a:spcPct val="0"/>
              </a:spcBef>
              <a:buNone/>
            </a:pPr>
            <a:r>
              <a:rPr lang="en-US" sz="3600" spc="-60" dirty="0">
                <a:solidFill>
                  <a:srgbClr val="008080"/>
                </a:solidFill>
                <a:latin typeface="Calibri" panose="020F0502020204030204" pitchFamily="34" charset="0"/>
                <a:ea typeface="+mj-ea"/>
                <a:cs typeface="Calibri" panose="020F0502020204030204" pitchFamily="34" charset="0"/>
              </a:rPr>
              <a:t>News of the Coronavirus spreading to U.S. communities pushed the 10-year yield down to under 1.1%. </a:t>
            </a:r>
          </a:p>
          <a:p>
            <a:pPr marL="0" indent="0">
              <a:spcBef>
                <a:spcPct val="0"/>
              </a:spcBef>
              <a:buNone/>
            </a:pPr>
            <a:endParaRPr lang="en-US" sz="3600" spc="-60" dirty="0">
              <a:solidFill>
                <a:srgbClr val="008080"/>
              </a:solidFill>
              <a:latin typeface="Calibri" panose="020F0502020204030204" pitchFamily="34" charset="0"/>
              <a:ea typeface="+mj-ea"/>
              <a:cs typeface="Calibri" panose="020F0502020204030204" pitchFamily="34" charset="0"/>
            </a:endParaRPr>
          </a:p>
        </p:txBody>
      </p:sp>
      <p:pic>
        <p:nvPicPr>
          <p:cNvPr id="1026" name="Picture 2" descr="Image result for coronavirus">
            <a:extLst>
              <a:ext uri="{FF2B5EF4-FFF2-40B4-BE49-F238E27FC236}">
                <a16:creationId xmlns:a16="http://schemas.microsoft.com/office/drawing/2014/main" id="{95A6986F-D181-4D0F-ACA0-2E1686B65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4452" y="3334871"/>
            <a:ext cx="3969548" cy="2664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02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C91C88E-2FFF-487C-8C02-E6B14B08DB43}"/>
              </a:ext>
            </a:extLst>
          </p:cNvPr>
          <p:cNvSpPr txBox="1">
            <a:spLocks/>
          </p:cNvSpPr>
          <p:nvPr/>
        </p:nvSpPr>
        <p:spPr>
          <a:xfrm>
            <a:off x="-3" y="1389562"/>
            <a:ext cx="9144000" cy="2097677"/>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a:spcBef>
                <a:spcPct val="0"/>
              </a:spcBef>
              <a:buNone/>
            </a:pPr>
            <a:r>
              <a:rPr lang="en-US" sz="4400" b="1" spc="-60" dirty="0">
                <a:solidFill>
                  <a:srgbClr val="008080"/>
                </a:solidFill>
                <a:latin typeface="Calibri" panose="020F0502020204030204" pitchFamily="34" charset="0"/>
                <a:ea typeface="+mj-ea"/>
                <a:cs typeface="Calibri" panose="020F0502020204030204" pitchFamily="34" charset="0"/>
              </a:rPr>
              <a:t>Do you think equity markets </a:t>
            </a:r>
            <a:br>
              <a:rPr lang="en-US" sz="4400" b="1" spc="-60" dirty="0">
                <a:solidFill>
                  <a:srgbClr val="008080"/>
                </a:solidFill>
                <a:latin typeface="Calibri" panose="020F0502020204030204" pitchFamily="34" charset="0"/>
                <a:ea typeface="+mj-ea"/>
                <a:cs typeface="Calibri" panose="020F0502020204030204" pitchFamily="34" charset="0"/>
              </a:rPr>
            </a:br>
            <a:r>
              <a:rPr lang="en-US" sz="4400" b="1" spc="-60" dirty="0">
                <a:solidFill>
                  <a:srgbClr val="008080"/>
                </a:solidFill>
                <a:latin typeface="Calibri" panose="020F0502020204030204" pitchFamily="34" charset="0"/>
                <a:ea typeface="+mj-ea"/>
                <a:cs typeface="Calibri" panose="020F0502020204030204" pitchFamily="34" charset="0"/>
              </a:rPr>
              <a:t>will finish up or down in 2020?</a:t>
            </a:r>
          </a:p>
        </p:txBody>
      </p:sp>
      <p:pic>
        <p:nvPicPr>
          <p:cNvPr id="6" name="Picture 2" descr="Related image">
            <a:extLst>
              <a:ext uri="{FF2B5EF4-FFF2-40B4-BE49-F238E27FC236}">
                <a16:creationId xmlns:a16="http://schemas.microsoft.com/office/drawing/2014/main" id="{60F5EFA8-EFC0-4600-8D86-E1BF70C7504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79" b="100000" l="2727" r="98396"/>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79310" y="2692077"/>
            <a:ext cx="9031113" cy="32182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394BC21-FDB8-4557-8A5A-65121AFB1F3E}"/>
              </a:ext>
            </a:extLst>
          </p:cNvPr>
          <p:cNvSpPr txBox="1">
            <a:spLocks/>
          </p:cNvSpPr>
          <p:nvPr/>
        </p:nvSpPr>
        <p:spPr>
          <a:xfrm>
            <a:off x="0" y="-5"/>
            <a:ext cx="9132711" cy="1309511"/>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2020 Outlook</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2246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2020 Outlook</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7" name="Picture 2" descr="Related image">
            <a:extLst>
              <a:ext uri="{FF2B5EF4-FFF2-40B4-BE49-F238E27FC236}">
                <a16:creationId xmlns:a16="http://schemas.microsoft.com/office/drawing/2014/main" id="{A894CA4A-A968-4234-ABEF-5DDF3357467C}"/>
              </a:ext>
            </a:extLst>
          </p:cNvPr>
          <p:cNvPicPr>
            <a:picLocks noChangeAspect="1" noChangeArrowheads="1"/>
          </p:cNvPicPr>
          <p:nvPr/>
        </p:nvPicPr>
        <p:blipFill>
          <a:blip r:embed="rId3">
            <a:alphaModFix amt="15000"/>
            <a:extLst>
              <a:ext uri="{BEBA8EAE-BF5A-486C-A8C5-ECC9F3942E4B}">
                <a14:imgProps xmlns:a14="http://schemas.microsoft.com/office/drawing/2010/main">
                  <a14:imgLayer r:embed="rId4">
                    <a14:imgEffect>
                      <a14:backgroundRemoval t="779" b="100000" l="2727" r="98396"/>
                    </a14:imgEffect>
                    <a14:imgEffect>
                      <a14:colorTemperature colorTemp="6481"/>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20556924">
            <a:off x="-107012" y="2959190"/>
            <a:ext cx="8198905" cy="2484826"/>
          </a:xfrm>
          <a:prstGeom prst="rect">
            <a:avLst/>
          </a:prstGeom>
          <a:noFill/>
          <a:effectLst>
            <a:reflection blurRad="101600" stA="91000" endPos="65000" dist="50800" dir="5400000" sy="-100000" algn="bl" rotWithShape="0"/>
          </a:effectLst>
          <a:scene3d>
            <a:camera prst="orthographicFront"/>
            <a:lightRig rig="threePt" dir="t"/>
          </a:scene3d>
          <a:sp3d>
            <a:bevelB prst="convex"/>
          </a:sp3d>
          <a:extLst>
            <a:ext uri="{909E8E84-426E-40DD-AFC4-6F175D3DCCD1}">
              <a14:hiddenFill xmlns:a14="http://schemas.microsoft.com/office/drawing/2010/main">
                <a:solidFill>
                  <a:srgbClr val="FFFFFF"/>
                </a:solidFill>
              </a14:hiddenFill>
            </a:ext>
          </a:extLst>
        </p:spPr>
      </p:pic>
      <p:graphicFrame>
        <p:nvGraphicFramePr>
          <p:cNvPr id="2" name="Table 3">
            <a:extLst>
              <a:ext uri="{FF2B5EF4-FFF2-40B4-BE49-F238E27FC236}">
                <a16:creationId xmlns:a16="http://schemas.microsoft.com/office/drawing/2014/main" id="{6305D92E-3787-40E7-861F-8C8182287A9D}"/>
              </a:ext>
            </a:extLst>
          </p:cNvPr>
          <p:cNvGraphicFramePr>
            <a:graphicFrameLocks noGrp="1"/>
          </p:cNvGraphicFramePr>
          <p:nvPr>
            <p:extLst>
              <p:ext uri="{D42A27DB-BD31-4B8C-83A1-F6EECF244321}">
                <p14:modId xmlns:p14="http://schemas.microsoft.com/office/powerpoint/2010/main" val="4128512257"/>
              </p:ext>
            </p:extLst>
          </p:nvPr>
        </p:nvGraphicFramePr>
        <p:xfrm>
          <a:off x="282949" y="980124"/>
          <a:ext cx="8566812" cy="5804122"/>
        </p:xfrm>
        <a:graphic>
          <a:graphicData uri="http://schemas.openxmlformats.org/drawingml/2006/table">
            <a:tbl>
              <a:tblPr firstRow="1" bandRow="1">
                <a:tableStyleId>{5C22544A-7EE6-4342-B048-85BDC9FD1C3A}</a:tableStyleId>
              </a:tblPr>
              <a:tblGrid>
                <a:gridCol w="2855604">
                  <a:extLst>
                    <a:ext uri="{9D8B030D-6E8A-4147-A177-3AD203B41FA5}">
                      <a16:colId xmlns:a16="http://schemas.microsoft.com/office/drawing/2014/main" val="3799689572"/>
                    </a:ext>
                  </a:extLst>
                </a:gridCol>
                <a:gridCol w="2855604">
                  <a:extLst>
                    <a:ext uri="{9D8B030D-6E8A-4147-A177-3AD203B41FA5}">
                      <a16:colId xmlns:a16="http://schemas.microsoft.com/office/drawing/2014/main" val="2100428658"/>
                    </a:ext>
                  </a:extLst>
                </a:gridCol>
                <a:gridCol w="2855604">
                  <a:extLst>
                    <a:ext uri="{9D8B030D-6E8A-4147-A177-3AD203B41FA5}">
                      <a16:colId xmlns:a16="http://schemas.microsoft.com/office/drawing/2014/main" val="4273498049"/>
                    </a:ext>
                  </a:extLst>
                </a:gridCol>
              </a:tblGrid>
              <a:tr h="476120">
                <a:tc>
                  <a:txBody>
                    <a:bodyPr/>
                    <a:lstStyle/>
                    <a:p>
                      <a:pPr algn="ctr"/>
                      <a:r>
                        <a:rPr lang="en-US" sz="2400" dirty="0"/>
                        <a:t>Firm</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Strategist</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a:t>2020 S&amp;P 500 Target</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022553"/>
                  </a:ext>
                </a:extLst>
              </a:tr>
              <a:tr h="472875">
                <a:tc>
                  <a:txBody>
                    <a:bodyPr/>
                    <a:lstStyle/>
                    <a:p>
                      <a:pPr algn="ctr"/>
                      <a:r>
                        <a:rPr lang="en-US" sz="2000" b="1" dirty="0"/>
                        <a:t>Credit Suisse</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t>Jonathan Golub</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3,425</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9993406"/>
                  </a:ext>
                </a:extLst>
              </a:tr>
              <a:tr h="438074">
                <a:tc>
                  <a:txBody>
                    <a:bodyPr/>
                    <a:lstStyle/>
                    <a:p>
                      <a:pPr algn="ctr"/>
                      <a:r>
                        <a:rPr lang="en-US" sz="2000" b="1" dirty="0"/>
                        <a:t>Goldman Sachs</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t>David </a:t>
                      </a:r>
                      <a:r>
                        <a:rPr lang="en-US" sz="2000" b="1" dirty="0" err="1"/>
                        <a:t>Kostin</a:t>
                      </a:r>
                      <a:endParaRPr lang="en-US" sz="2000" b="1" dirty="0"/>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3,400</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5013586"/>
                  </a:ext>
                </a:extLst>
              </a:tr>
              <a:tr h="438074">
                <a:tc>
                  <a:txBody>
                    <a:bodyPr/>
                    <a:lstStyle/>
                    <a:p>
                      <a:pPr algn="ctr"/>
                      <a:r>
                        <a:rPr lang="en-US" sz="2000" b="1" dirty="0"/>
                        <a:t>JPMorgan Chase</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err="1"/>
                        <a:t>Dubravko</a:t>
                      </a:r>
                      <a:r>
                        <a:rPr lang="en-US" sz="2000" b="1" dirty="0"/>
                        <a:t> </a:t>
                      </a:r>
                      <a:r>
                        <a:rPr lang="en-US" sz="2000" b="1" dirty="0" err="1"/>
                        <a:t>Lakos-Bujas</a:t>
                      </a:r>
                      <a:endParaRPr lang="en-US" sz="2000" b="1" dirty="0"/>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3,400</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9128263"/>
                  </a:ext>
                </a:extLst>
              </a:tr>
              <a:tr h="438074">
                <a:tc>
                  <a:txBody>
                    <a:bodyPr/>
                    <a:lstStyle/>
                    <a:p>
                      <a:pPr algn="ctr"/>
                      <a:r>
                        <a:rPr lang="en-US" sz="2000" b="1" dirty="0"/>
                        <a:t>Wells Fargo</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t>Chris Harvey</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3,388</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0201905"/>
                  </a:ext>
                </a:extLst>
              </a:tr>
              <a:tr h="438074">
                <a:tc>
                  <a:txBody>
                    <a:bodyPr/>
                    <a:lstStyle/>
                    <a:p>
                      <a:pPr algn="ctr"/>
                      <a:r>
                        <a:rPr lang="en-US" sz="2000" b="1" dirty="0"/>
                        <a:t>Citigroup</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t>Tobias </a:t>
                      </a:r>
                      <a:r>
                        <a:rPr lang="en-US" sz="2000" b="1" dirty="0" err="1"/>
                        <a:t>Levkovich</a:t>
                      </a:r>
                      <a:endParaRPr lang="en-US" sz="2000" b="1" dirty="0"/>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3,375</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0141276"/>
                  </a:ext>
                </a:extLst>
              </a:tr>
              <a:tr h="438074">
                <a:tc>
                  <a:txBody>
                    <a:bodyPr/>
                    <a:lstStyle/>
                    <a:p>
                      <a:pPr algn="ctr"/>
                      <a:r>
                        <a:rPr lang="en-US" sz="2000" b="1" dirty="0"/>
                        <a:t>Bank of America</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t>Savita Subramanian</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3,300</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1469770"/>
                  </a:ext>
                </a:extLst>
              </a:tr>
              <a:tr h="438074">
                <a:tc>
                  <a:txBody>
                    <a:bodyPr/>
                    <a:lstStyle/>
                    <a:p>
                      <a:pPr algn="ctr"/>
                      <a:r>
                        <a:rPr lang="en-US" sz="2000" b="1" dirty="0"/>
                        <a:t>Deutsche Bank</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t>Binky </a:t>
                      </a:r>
                      <a:r>
                        <a:rPr lang="en-US" sz="2000" b="1" dirty="0" err="1"/>
                        <a:t>Chada</a:t>
                      </a:r>
                      <a:endParaRPr lang="en-US" sz="2000" b="1" dirty="0"/>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3,250</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2461848"/>
                  </a:ext>
                </a:extLst>
              </a:tr>
              <a:tr h="438074">
                <a:tc>
                  <a:txBody>
                    <a:bodyPr/>
                    <a:lstStyle/>
                    <a:p>
                      <a:pPr algn="ctr"/>
                      <a:r>
                        <a:rPr lang="en-US" sz="2000" b="1" dirty="0"/>
                        <a:t>Morgan Stanley</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t>Mike Wilson</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3,000</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5952635"/>
                  </a:ext>
                </a:extLst>
              </a:tr>
              <a:tr h="438074">
                <a:tc>
                  <a:txBody>
                    <a:bodyPr/>
                    <a:lstStyle/>
                    <a:p>
                      <a:pPr algn="ctr"/>
                      <a:r>
                        <a:rPr lang="en-US" sz="2000" b="1" dirty="0"/>
                        <a:t>UBS</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t>Francois Trahan</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t>3,000</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4143728"/>
                  </a:ext>
                </a:extLst>
              </a:tr>
              <a:tr h="438074">
                <a:tc>
                  <a:txBody>
                    <a:bodyPr/>
                    <a:lstStyle/>
                    <a:p>
                      <a:pPr algn="ctr"/>
                      <a:endParaRPr lang="en-US" sz="2000" b="1" dirty="0"/>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rgbClr val="0000DA"/>
                          </a:solidFill>
                        </a:rPr>
                        <a:t>MEAN</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solidFill>
                            <a:srgbClr val="0000DA"/>
                          </a:solidFill>
                        </a:rPr>
                        <a:t>3,282</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8870225"/>
                  </a:ext>
                </a:extLst>
              </a:tr>
              <a:tr h="740327">
                <a:tc gridSpan="3">
                  <a:txBody>
                    <a:bodyPr/>
                    <a:lstStyle/>
                    <a:p>
                      <a:endParaRPr lang="en-US" sz="1400" i="1" dirty="0">
                        <a:solidFill>
                          <a:schemeClr val="bg2">
                            <a:lumMod val="25000"/>
                          </a:schemeClr>
                        </a:solidFill>
                      </a:endParaRPr>
                    </a:p>
                    <a:p>
                      <a:endParaRPr lang="en-US" sz="1200" i="1" dirty="0">
                        <a:solidFill>
                          <a:schemeClr val="bg2">
                            <a:lumMod val="25000"/>
                          </a:schemeClr>
                        </a:solidFill>
                      </a:endParaRPr>
                    </a:p>
                    <a:p>
                      <a:r>
                        <a:rPr lang="en-US" sz="1400" i="1" dirty="0">
                          <a:solidFill>
                            <a:schemeClr val="bg2">
                              <a:lumMod val="25000"/>
                            </a:schemeClr>
                          </a:solidFill>
                        </a:rPr>
                        <a:t>Source: Banks’ 2020 outlooks</a:t>
                      </a:r>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000" dirty="0"/>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000" dirty="0"/>
                    </a:p>
                  </a:txBody>
                  <a:tcPr>
                    <a:lnL w="12700" cap="flat" cmpd="sng" algn="ctr">
                      <a:solidFill>
                        <a:srgbClr val="1A4D98"/>
                      </a:solidFill>
                      <a:prstDash val="solid"/>
                      <a:round/>
                      <a:headEnd type="none" w="med" len="med"/>
                      <a:tailEnd type="none" w="med" len="med"/>
                    </a:lnL>
                    <a:lnR w="12700" cap="flat" cmpd="sng" algn="ctr">
                      <a:solidFill>
                        <a:srgbClr val="1A4D98"/>
                      </a:solidFill>
                      <a:prstDash val="solid"/>
                      <a:round/>
                      <a:headEnd type="none" w="med" len="med"/>
                      <a:tailEnd type="none" w="med" len="med"/>
                    </a:lnR>
                    <a:lnT w="12700" cap="flat" cmpd="sng" algn="ctr">
                      <a:solidFill>
                        <a:srgbClr val="1A4D98"/>
                      </a:solidFill>
                      <a:prstDash val="solid"/>
                      <a:round/>
                      <a:headEnd type="none" w="med" len="med"/>
                      <a:tailEnd type="none" w="med" len="med"/>
                    </a:lnT>
                    <a:lnB w="12700" cap="flat" cmpd="sng" algn="ctr">
                      <a:solidFill>
                        <a:srgbClr val="1A4D9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2681107"/>
                  </a:ext>
                </a:extLst>
              </a:tr>
            </a:tbl>
          </a:graphicData>
        </a:graphic>
      </p:graphicFrame>
    </p:spTree>
    <p:extLst>
      <p:ext uri="{BB962C8B-B14F-4D97-AF65-F5344CB8AC3E}">
        <p14:creationId xmlns:p14="http://schemas.microsoft.com/office/powerpoint/2010/main" val="112045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Takeaways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2" name="Rectangle 1">
            <a:extLst>
              <a:ext uri="{FF2B5EF4-FFF2-40B4-BE49-F238E27FC236}">
                <a16:creationId xmlns:a16="http://schemas.microsoft.com/office/drawing/2014/main" id="{4FB858DB-B961-4AF6-B3BE-0270BBA33529}"/>
              </a:ext>
            </a:extLst>
          </p:cNvPr>
          <p:cNvSpPr/>
          <p:nvPr/>
        </p:nvSpPr>
        <p:spPr>
          <a:xfrm>
            <a:off x="-152400" y="1385431"/>
            <a:ext cx="9448799" cy="3693319"/>
          </a:xfrm>
          <a:prstGeom prst="rect">
            <a:avLst/>
          </a:prstGeom>
        </p:spPr>
        <p:txBody>
          <a:bodyPr wrap="square">
            <a:spAutoFit/>
          </a:bodyPr>
          <a:lstStyle/>
          <a:p>
            <a:pPr marL="457200" lvl="2" defTabSz="914400">
              <a:spcBef>
                <a:spcPts val="600"/>
              </a:spcBef>
              <a:spcAft>
                <a:spcPts val="600"/>
              </a:spcAft>
              <a:buClr>
                <a:srgbClr val="008080"/>
              </a:buClr>
            </a:pPr>
            <a:endParaRPr lang="en-US" sz="200" b="1" dirty="0">
              <a:solidFill>
                <a:schemeClr val="bg2">
                  <a:lumMod val="10000"/>
                </a:schemeClr>
              </a:solidFill>
              <a:latin typeface="Calibri" panose="020F0502020204030204" pitchFamily="34" charset="0"/>
              <a:cs typeface="Calibri" panose="020F0502020204030204" pitchFamily="34" charset="0"/>
            </a:endParaRPr>
          </a:p>
          <a:p>
            <a:pPr marL="640080" lvl="2" indent="-182880" defTabSz="914400">
              <a:spcBef>
                <a:spcPts val="600"/>
              </a:spcBef>
              <a:spcAft>
                <a:spcPts val="600"/>
              </a:spcAft>
              <a:buClr>
                <a:srgbClr val="008080"/>
              </a:buClr>
              <a:buFont typeface="Wingdings" panose="05000000000000000000" pitchFamily="2" charset="2"/>
              <a:buChar char="§"/>
            </a:pPr>
            <a:r>
              <a:rPr lang="en-US" sz="3200" b="1" dirty="0">
                <a:solidFill>
                  <a:schemeClr val="bg2">
                    <a:lumMod val="10000"/>
                  </a:schemeClr>
                </a:solidFill>
                <a:latin typeface="Calibri" panose="020F0502020204030204" pitchFamily="34" charset="0"/>
                <a:cs typeface="Calibri" panose="020F0502020204030204" pitchFamily="34" charset="0"/>
              </a:rPr>
              <a:t> 2019 produced strong returns for equity investors </a:t>
            </a:r>
          </a:p>
          <a:p>
            <a:pPr marL="640080" lvl="2" indent="-182880" defTabSz="914400">
              <a:spcBef>
                <a:spcPts val="600"/>
              </a:spcBef>
              <a:spcAft>
                <a:spcPts val="600"/>
              </a:spcAft>
              <a:buClr>
                <a:srgbClr val="008080"/>
              </a:buClr>
              <a:buFont typeface="Wingdings" panose="05000000000000000000" pitchFamily="2" charset="2"/>
              <a:buChar char="§"/>
            </a:pPr>
            <a:r>
              <a:rPr lang="en-US" sz="3200" b="1" dirty="0">
                <a:solidFill>
                  <a:schemeClr val="bg2">
                    <a:lumMod val="10000"/>
                  </a:schemeClr>
                </a:solidFill>
                <a:latin typeface="Calibri" panose="020F0502020204030204" pitchFamily="34" charset="0"/>
                <a:cs typeface="Calibri" panose="020F0502020204030204" pitchFamily="34" charset="0"/>
              </a:rPr>
              <a:t> Extreme volatility has reemerged!</a:t>
            </a:r>
          </a:p>
          <a:p>
            <a:pPr marL="640080" lvl="2" indent="-182880" defTabSz="914400">
              <a:spcBef>
                <a:spcPts val="600"/>
              </a:spcBef>
              <a:spcAft>
                <a:spcPts val="600"/>
              </a:spcAft>
              <a:buClr>
                <a:srgbClr val="008080"/>
              </a:buClr>
              <a:buFont typeface="Wingdings" panose="05000000000000000000" pitchFamily="2" charset="2"/>
              <a:buChar char="§"/>
            </a:pPr>
            <a:r>
              <a:rPr lang="en-US" sz="3200" b="1" dirty="0">
                <a:solidFill>
                  <a:schemeClr val="bg2">
                    <a:lumMod val="10000"/>
                  </a:schemeClr>
                </a:solidFill>
                <a:latin typeface="Calibri" panose="020F0502020204030204" pitchFamily="34" charset="0"/>
                <a:cs typeface="Calibri" panose="020F0502020204030204" pitchFamily="34" charset="0"/>
              </a:rPr>
              <a:t> Many key economic data indicators are still</a:t>
            </a:r>
            <a:br>
              <a:rPr lang="en-US" sz="3200" b="1" dirty="0">
                <a:solidFill>
                  <a:schemeClr val="bg2">
                    <a:lumMod val="10000"/>
                  </a:schemeClr>
                </a:solidFill>
                <a:latin typeface="Calibri" panose="020F0502020204030204" pitchFamily="34" charset="0"/>
                <a:cs typeface="Calibri" panose="020F0502020204030204" pitchFamily="34" charset="0"/>
              </a:rPr>
            </a:br>
            <a:r>
              <a:rPr lang="en-US" sz="3200" b="1" dirty="0">
                <a:solidFill>
                  <a:schemeClr val="bg2">
                    <a:lumMod val="10000"/>
                  </a:schemeClr>
                </a:solidFill>
                <a:latin typeface="Calibri" panose="020F0502020204030204" pitchFamily="34" charset="0"/>
                <a:cs typeface="Calibri" panose="020F0502020204030204" pitchFamily="34" charset="0"/>
              </a:rPr>
              <a:t> reasonable.</a:t>
            </a:r>
          </a:p>
          <a:p>
            <a:pPr marL="640080" lvl="2" indent="-182880" defTabSz="914400">
              <a:spcBef>
                <a:spcPts val="600"/>
              </a:spcBef>
              <a:spcAft>
                <a:spcPts val="600"/>
              </a:spcAft>
              <a:buClr>
                <a:srgbClr val="008080"/>
              </a:buClr>
              <a:buFont typeface="Wingdings" panose="05000000000000000000" pitchFamily="2" charset="2"/>
              <a:buChar char="§"/>
            </a:pPr>
            <a:r>
              <a:rPr lang="en-US" sz="3200" b="1" dirty="0">
                <a:solidFill>
                  <a:schemeClr val="bg2">
                    <a:lumMod val="10000"/>
                  </a:schemeClr>
                </a:solidFill>
                <a:latin typeface="Calibri" panose="020F0502020204030204" pitchFamily="34" charset="0"/>
                <a:cs typeface="Calibri" panose="020F0502020204030204" pitchFamily="34" charset="0"/>
              </a:rPr>
              <a:t> Most analysts suggest 2020 will have positive</a:t>
            </a:r>
            <a:br>
              <a:rPr lang="en-US" sz="3200" b="1" dirty="0">
                <a:solidFill>
                  <a:schemeClr val="bg2">
                    <a:lumMod val="10000"/>
                  </a:schemeClr>
                </a:solidFill>
                <a:latin typeface="Calibri" panose="020F0502020204030204" pitchFamily="34" charset="0"/>
                <a:cs typeface="Calibri" panose="020F0502020204030204" pitchFamily="34" charset="0"/>
              </a:rPr>
            </a:br>
            <a:r>
              <a:rPr lang="en-US" sz="3200" b="1" dirty="0">
                <a:solidFill>
                  <a:schemeClr val="bg2">
                    <a:lumMod val="10000"/>
                  </a:schemeClr>
                </a:solidFill>
                <a:latin typeface="Calibri" panose="020F0502020204030204" pitchFamily="34" charset="0"/>
                <a:cs typeface="Calibri" panose="020F0502020204030204" pitchFamily="34" charset="0"/>
              </a:rPr>
              <a:t> equity returns.</a:t>
            </a:r>
          </a:p>
        </p:txBody>
      </p:sp>
    </p:spTree>
    <p:extLst>
      <p:ext uri="{BB962C8B-B14F-4D97-AF65-F5344CB8AC3E}">
        <p14:creationId xmlns:p14="http://schemas.microsoft.com/office/powerpoint/2010/main" val="2781940176"/>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oller coaster">
            <a:extLst>
              <a:ext uri="{FF2B5EF4-FFF2-40B4-BE49-F238E27FC236}">
                <a16:creationId xmlns:a16="http://schemas.microsoft.com/office/drawing/2014/main" id="{38C83E5F-BA34-4519-82CE-355AE5FEC3A7}"/>
              </a:ext>
            </a:extLst>
          </p:cNvPr>
          <p:cNvPicPr>
            <a:picLocks noChangeAspect="1" noChangeArrowheads="1"/>
          </p:cNvPicPr>
          <p:nvPr/>
        </p:nvPicPr>
        <p:blipFill>
          <a:blip r:embed="rId3">
            <a:duotone>
              <a:schemeClr val="accent3">
                <a:shade val="45000"/>
                <a:satMod val="135000"/>
              </a:schemeClr>
              <a:prstClr val="white"/>
            </a:duotone>
            <a:alphaModFix amt="35000"/>
            <a:extLst>
              <a:ext uri="{28A0092B-C50C-407E-A947-70E740481C1C}">
                <a14:useLocalDpi xmlns:a14="http://schemas.microsoft.com/office/drawing/2010/main" val="0"/>
              </a:ext>
            </a:extLst>
          </a:blip>
          <a:srcRect/>
          <a:stretch>
            <a:fillRect/>
          </a:stretch>
        </p:blipFill>
        <p:spPr bwMode="auto">
          <a:xfrm>
            <a:off x="-11289" y="1309506"/>
            <a:ext cx="9144000" cy="5548494"/>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a:extLst>
              <a:ext uri="{FF2B5EF4-FFF2-40B4-BE49-F238E27FC236}">
                <a16:creationId xmlns:a16="http://schemas.microsoft.com/office/drawing/2014/main" id="{EC91C88E-2FFF-487C-8C02-E6B14B08DB43}"/>
              </a:ext>
            </a:extLst>
          </p:cNvPr>
          <p:cNvSpPr txBox="1">
            <a:spLocks/>
          </p:cNvSpPr>
          <p:nvPr/>
        </p:nvSpPr>
        <p:spPr>
          <a:xfrm>
            <a:off x="-11289" y="1503863"/>
            <a:ext cx="9144000" cy="5354137"/>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
                <a:srgbClr val="4472C4"/>
              </a:buClr>
              <a:buSzTx/>
              <a:buFont typeface="Wingdings 2" pitchFamily="18" charset="2"/>
              <a:buNone/>
              <a:tabLst/>
              <a:defRPr/>
            </a:pPr>
            <a:r>
              <a:rPr kumimoji="0" lang="en-US" sz="5400" b="1" i="1" u="none" strike="noStrike" kern="1200" cap="none" spc="-6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Don’t panic! </a:t>
            </a:r>
          </a:p>
          <a:p>
            <a:pPr marL="0" marR="0" lvl="0" indent="0" algn="ctr" defTabSz="914400" rtl="0" eaLnBrk="1" fontAlgn="auto" latinLnBrk="0" hangingPunct="1">
              <a:lnSpc>
                <a:spcPct val="90000"/>
              </a:lnSpc>
              <a:spcBef>
                <a:spcPct val="0"/>
              </a:spcBef>
              <a:spcAft>
                <a:spcPts val="0"/>
              </a:spcAft>
              <a:buClr>
                <a:srgbClr val="4472C4"/>
              </a:buClr>
              <a:buSzTx/>
              <a:buFont typeface="Wingdings 2" pitchFamily="18" charset="2"/>
              <a:buNone/>
              <a:tabLst/>
              <a:defRPr/>
            </a:pPr>
            <a:endParaRPr kumimoji="0" lang="en-US" sz="5400" b="1" i="1" u="none" strike="noStrike" kern="1200" cap="none" spc="-6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
                <a:srgbClr val="4472C4"/>
              </a:buClr>
              <a:buSzTx/>
              <a:buFont typeface="Wingdings 2" pitchFamily="18" charset="2"/>
              <a:buNone/>
              <a:tabLst/>
              <a:defRPr/>
            </a:pPr>
            <a:r>
              <a:rPr kumimoji="0" lang="en-US" sz="5400" b="1" i="1" u="none" strike="noStrike" kern="1200" cap="none" spc="-6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Beware of media magnification!</a:t>
            </a:r>
          </a:p>
          <a:p>
            <a:pPr marL="0" marR="0" lvl="0" indent="0" algn="ctr" defTabSz="914400" rtl="0" eaLnBrk="1" fontAlgn="auto" latinLnBrk="0" hangingPunct="1">
              <a:lnSpc>
                <a:spcPct val="90000"/>
              </a:lnSpc>
              <a:spcBef>
                <a:spcPct val="0"/>
              </a:spcBef>
              <a:spcAft>
                <a:spcPts val="0"/>
              </a:spcAft>
              <a:buClr>
                <a:srgbClr val="4472C4"/>
              </a:buClr>
              <a:buSzTx/>
              <a:buFont typeface="Wingdings 2" pitchFamily="18" charset="2"/>
              <a:buNone/>
              <a:tabLst/>
              <a:defRPr/>
            </a:pPr>
            <a:endParaRPr kumimoji="0" lang="en-US" sz="5400" b="1" i="1" u="none" strike="noStrike" kern="1200" cap="none" spc="-6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
                <a:srgbClr val="4472C4"/>
              </a:buClr>
              <a:buSzTx/>
              <a:buFont typeface="Wingdings 2" pitchFamily="18" charset="2"/>
              <a:buNone/>
              <a:tabLst/>
              <a:defRPr/>
            </a:pPr>
            <a:r>
              <a:rPr kumimoji="0" lang="en-US" sz="5400" b="1" i="1" u="none" strike="noStrike" kern="1200" cap="none" spc="-6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Remember your personal goals!</a:t>
            </a:r>
          </a:p>
          <a:p>
            <a:pPr marL="0" marR="0" lvl="0" indent="0" algn="ctr" defTabSz="914400" rtl="0" eaLnBrk="1" fontAlgn="auto" latinLnBrk="0" hangingPunct="1">
              <a:lnSpc>
                <a:spcPct val="90000"/>
              </a:lnSpc>
              <a:spcBef>
                <a:spcPct val="0"/>
              </a:spcBef>
              <a:spcAft>
                <a:spcPts val="0"/>
              </a:spcAft>
              <a:buClr>
                <a:srgbClr val="4472C4"/>
              </a:buClr>
              <a:buSzTx/>
              <a:buFont typeface="Wingdings 2" pitchFamily="18" charset="2"/>
              <a:buNone/>
              <a:tabLst/>
              <a:defRPr/>
            </a:pPr>
            <a:endParaRPr kumimoji="0" lang="en-US" sz="5400" b="1" i="1" u="none" strike="noStrike" kern="1200" cap="none" spc="-6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90000"/>
              </a:lnSpc>
              <a:spcBef>
                <a:spcPct val="0"/>
              </a:spcBef>
              <a:spcAft>
                <a:spcPts val="0"/>
              </a:spcAft>
              <a:buClr>
                <a:srgbClr val="4472C4"/>
              </a:buClr>
              <a:buSzTx/>
              <a:buFont typeface="Wingdings 2" pitchFamily="18" charset="2"/>
              <a:buNone/>
              <a:tabLst/>
              <a:defRPr/>
            </a:pPr>
            <a:r>
              <a:rPr kumimoji="0" lang="en-US" sz="5400" b="1" i="1" u="none" strike="noStrike" kern="1200" cap="none" spc="-6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rPr>
              <a:t>Call us!</a:t>
            </a:r>
          </a:p>
        </p:txBody>
      </p:sp>
      <p:sp>
        <p:nvSpPr>
          <p:cNvPr id="5" name="Title 1">
            <a:extLst>
              <a:ext uri="{FF2B5EF4-FFF2-40B4-BE49-F238E27FC236}">
                <a16:creationId xmlns:a16="http://schemas.microsoft.com/office/drawing/2014/main" id="{B394BC21-FDB8-4557-8A5A-65121AFB1F3E}"/>
              </a:ext>
            </a:extLst>
          </p:cNvPr>
          <p:cNvSpPr txBox="1">
            <a:spLocks/>
          </p:cNvSpPr>
          <p:nvPr/>
        </p:nvSpPr>
        <p:spPr>
          <a:xfrm>
            <a:off x="0" y="-5"/>
            <a:ext cx="9132711" cy="1309511"/>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2020 Outlook</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1579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AEEC6B4-063D-44FB-88A1-2A2F4103AE31}"/>
              </a:ext>
            </a:extLst>
          </p:cNvPr>
          <p:cNvPicPr>
            <a:picLocks noChangeAspect="1"/>
          </p:cNvPicPr>
          <p:nvPr/>
        </p:nvPicPr>
        <p:blipFill>
          <a:blip r:embed="rId3"/>
          <a:stretch>
            <a:fillRect/>
          </a:stretch>
        </p:blipFill>
        <p:spPr>
          <a:xfrm>
            <a:off x="482600" y="1691005"/>
            <a:ext cx="8178799" cy="3475989"/>
          </a:xfrm>
          <a:prstGeom prst="rect">
            <a:avLst/>
          </a:prstGeom>
        </p:spPr>
      </p:pic>
    </p:spTree>
    <p:extLst>
      <p:ext uri="{BB962C8B-B14F-4D97-AF65-F5344CB8AC3E}">
        <p14:creationId xmlns:p14="http://schemas.microsoft.com/office/powerpoint/2010/main" val="3018907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Related image">
            <a:extLst>
              <a:ext uri="{FF2B5EF4-FFF2-40B4-BE49-F238E27FC236}">
                <a16:creationId xmlns:a16="http://schemas.microsoft.com/office/drawing/2014/main" id="{72658778-4E21-4A80-8398-D978678E5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7232"/>
            <a:ext cx="9144000" cy="594076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850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2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2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2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2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2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2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New Legislation – </a:t>
            </a:r>
            <a:r>
              <a:rPr kumimoji="0" lang="en-US" sz="5400" b="1" i="0" u="none" strike="noStrike" kern="1200" cap="none" spc="-6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SECURE Act</a:t>
            </a:r>
            <a:endParaRPr kumimoji="0" lang="en-US" sz="6000" b="1" i="0" u="none" strike="noStrike" kern="1200" cap="none" spc="-6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4098" name="Picture 2" descr="Image result for the secure act">
            <a:extLst>
              <a:ext uri="{FF2B5EF4-FFF2-40B4-BE49-F238E27FC236}">
                <a16:creationId xmlns:a16="http://schemas.microsoft.com/office/drawing/2014/main" id="{4E157CA7-0FC7-44CF-80FF-37F81C294B12}"/>
              </a:ext>
            </a:extLst>
          </p:cNvPr>
          <p:cNvPicPr>
            <a:picLocks noChangeAspect="1" noChangeArrowheads="1"/>
          </p:cNvPicPr>
          <p:nvPr/>
        </p:nvPicPr>
        <p:blipFill>
          <a:blip r:embed="rId4">
            <a:alphaModFix amt="85000"/>
            <a:extLst>
              <a:ext uri="{28A0092B-C50C-407E-A947-70E740481C1C}">
                <a14:useLocalDpi xmlns:a14="http://schemas.microsoft.com/office/drawing/2010/main" val="0"/>
              </a:ext>
            </a:extLst>
          </a:blip>
          <a:srcRect/>
          <a:stretch>
            <a:fillRect/>
          </a:stretch>
        </p:blipFill>
        <p:spPr bwMode="auto">
          <a:xfrm>
            <a:off x="0" y="917232"/>
            <a:ext cx="9144000" cy="5940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7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Secure Act</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5" name="Rectangle 3">
            <a:extLst>
              <a:ext uri="{FF2B5EF4-FFF2-40B4-BE49-F238E27FC236}">
                <a16:creationId xmlns:a16="http://schemas.microsoft.com/office/drawing/2014/main" id="{B1EB7642-79C0-4A63-AF3D-CBA328F43AA1}"/>
              </a:ext>
            </a:extLst>
          </p:cNvPr>
          <p:cNvSpPr txBox="1">
            <a:spLocks noChangeArrowheads="1"/>
          </p:cNvSpPr>
          <p:nvPr/>
        </p:nvSpPr>
        <p:spPr>
          <a:xfrm>
            <a:off x="0" y="1004712"/>
            <a:ext cx="9144000" cy="5990696"/>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dirty="0">
                <a:latin typeface="Calibri" panose="020F0502020204030204" pitchFamily="34" charset="0"/>
                <a:cs typeface="Calibri" panose="020F0502020204030204" pitchFamily="34" charset="0"/>
              </a:rPr>
              <a:t>The </a:t>
            </a:r>
            <a:r>
              <a:rPr lang="en-US" b="1" dirty="0">
                <a:latin typeface="Calibri" panose="020F0502020204030204" pitchFamily="34" charset="0"/>
                <a:cs typeface="Calibri" panose="020F0502020204030204" pitchFamily="34" charset="0"/>
              </a:rPr>
              <a:t>S</a:t>
            </a:r>
            <a:r>
              <a:rPr lang="en-US" dirty="0">
                <a:latin typeface="Calibri" panose="020F0502020204030204" pitchFamily="34" charset="0"/>
                <a:cs typeface="Calibri" panose="020F0502020204030204" pitchFamily="34" charset="0"/>
              </a:rPr>
              <a:t>etting </a:t>
            </a:r>
            <a:r>
              <a:rPr lang="en-US" b="1" dirty="0">
                <a:latin typeface="Calibri" panose="020F0502020204030204" pitchFamily="34" charset="0"/>
                <a:cs typeface="Calibri" panose="020F0502020204030204" pitchFamily="34" charset="0"/>
              </a:rPr>
              <a:t>E</a:t>
            </a:r>
            <a:r>
              <a:rPr lang="en-US" dirty="0">
                <a:latin typeface="Calibri" panose="020F0502020204030204" pitchFamily="34" charset="0"/>
                <a:cs typeface="Calibri" panose="020F0502020204030204" pitchFamily="34" charset="0"/>
              </a:rPr>
              <a:t>very </a:t>
            </a:r>
            <a:r>
              <a:rPr lang="en-US" b="1" dirty="0">
                <a:latin typeface="Calibri" panose="020F0502020204030204" pitchFamily="34" charset="0"/>
                <a:cs typeface="Calibri" panose="020F0502020204030204" pitchFamily="34" charset="0"/>
              </a:rPr>
              <a:t>C</a:t>
            </a:r>
            <a:r>
              <a:rPr lang="en-US" dirty="0">
                <a:latin typeface="Calibri" panose="020F0502020204030204" pitchFamily="34" charset="0"/>
                <a:cs typeface="Calibri" panose="020F0502020204030204" pitchFamily="34" charset="0"/>
              </a:rPr>
              <a:t>ommunity </a:t>
            </a:r>
            <a:r>
              <a:rPr lang="en-US" b="1" dirty="0">
                <a:latin typeface="Calibri" panose="020F0502020204030204" pitchFamily="34" charset="0"/>
                <a:cs typeface="Calibri" panose="020F0502020204030204" pitchFamily="34" charset="0"/>
              </a:rPr>
              <a:t>U</a:t>
            </a:r>
            <a:r>
              <a:rPr lang="en-US" dirty="0">
                <a:latin typeface="Calibri" panose="020F0502020204030204" pitchFamily="34" charset="0"/>
                <a:cs typeface="Calibri" panose="020F0502020204030204" pitchFamily="34" charset="0"/>
              </a:rPr>
              <a:t>p for </a:t>
            </a:r>
            <a:r>
              <a:rPr lang="en-US" b="1" dirty="0">
                <a:latin typeface="Calibri" panose="020F0502020204030204" pitchFamily="34" charset="0"/>
                <a:cs typeface="Calibri" panose="020F0502020204030204" pitchFamily="34" charset="0"/>
              </a:rPr>
              <a:t>R</a:t>
            </a:r>
            <a:r>
              <a:rPr lang="en-US" dirty="0">
                <a:latin typeface="Calibri" panose="020F0502020204030204" pitchFamily="34" charset="0"/>
                <a:cs typeface="Calibri" panose="020F0502020204030204" pitchFamily="34" charset="0"/>
              </a:rPr>
              <a:t>etirement </a:t>
            </a:r>
            <a:r>
              <a:rPr lang="en-US" b="1" dirty="0">
                <a:latin typeface="Calibri" panose="020F0502020204030204" pitchFamily="34" charset="0"/>
                <a:cs typeface="Calibri" panose="020F0502020204030204" pitchFamily="34" charset="0"/>
              </a:rPr>
              <a:t>E</a:t>
            </a:r>
            <a:r>
              <a:rPr lang="en-US" dirty="0">
                <a:latin typeface="Calibri" panose="020F0502020204030204" pitchFamily="34" charset="0"/>
                <a:cs typeface="Calibri" panose="020F0502020204030204" pitchFamily="34" charset="0"/>
              </a:rPr>
              <a:t>nhancement </a:t>
            </a:r>
            <a:r>
              <a:rPr lang="en-US" b="1" dirty="0">
                <a:latin typeface="Calibri" panose="020F0502020204030204" pitchFamily="34" charset="0"/>
                <a:cs typeface="Calibri" panose="020F0502020204030204" pitchFamily="34" charset="0"/>
              </a:rPr>
              <a:t>(SECURE)</a:t>
            </a:r>
            <a:r>
              <a:rPr lang="en-US" dirty="0">
                <a:latin typeface="Calibri" panose="020F0502020204030204" pitchFamily="34" charset="0"/>
                <a:cs typeface="Calibri" panose="020F0502020204030204" pitchFamily="34" charset="0"/>
              </a:rPr>
              <a:t> Act was a bipartisan retirement bill that was included in a larger legislative package. It was signed into law on December 20, 2019.</a:t>
            </a:r>
          </a:p>
          <a:p>
            <a:pPr marL="0" indent="0">
              <a:buNone/>
            </a:pPr>
            <a:endParaRPr lang="en-US" sz="1800" b="1" dirty="0">
              <a:latin typeface="Calibri" panose="020F0502020204030204" pitchFamily="34" charset="0"/>
              <a:cs typeface="Calibri" panose="020F0502020204030204" pitchFamily="34" charset="0"/>
            </a:endParaRPr>
          </a:p>
          <a:p>
            <a:pPr marL="0" indent="0">
              <a:buNone/>
            </a:pPr>
            <a:r>
              <a:rPr lang="en-US" b="1" dirty="0">
                <a:latin typeface="Calibri" panose="020F0502020204030204" pitchFamily="34" charset="0"/>
                <a:cs typeface="Calibri" panose="020F0502020204030204" pitchFamily="34" charset="0"/>
              </a:rPr>
              <a:t>What are some of the Act’s major Changes to Retirement Planning?</a:t>
            </a:r>
          </a:p>
          <a:p>
            <a:r>
              <a:rPr lang="en-US" dirty="0">
                <a:latin typeface="Calibri" panose="020F0502020204030204" pitchFamily="34" charset="0"/>
                <a:cs typeface="Calibri" panose="020F0502020204030204" pitchFamily="34" charset="0"/>
              </a:rPr>
              <a:t>Allows for Multiple employer sponsored retirement plans.</a:t>
            </a:r>
          </a:p>
          <a:p>
            <a:r>
              <a:rPr lang="en-US" dirty="0">
                <a:latin typeface="Calibri" panose="020F0502020204030204" pitchFamily="34" charset="0"/>
                <a:cs typeface="Calibri" panose="020F0502020204030204" pitchFamily="34" charset="0"/>
              </a:rPr>
              <a:t>Moves the Required Minimum Distribution(RMD) starting age from 70½ to 72.  </a:t>
            </a:r>
          </a:p>
          <a:p>
            <a:r>
              <a:rPr lang="en-US" dirty="0">
                <a:latin typeface="Calibri" panose="020F0502020204030204" pitchFamily="34" charset="0"/>
                <a:cs typeface="Calibri" panose="020F0502020204030204" pitchFamily="34" charset="0"/>
              </a:rPr>
              <a:t>Allows anyone with earned income the ability to contribute to an IRA after age 70½.</a:t>
            </a:r>
          </a:p>
          <a:p>
            <a:r>
              <a:rPr lang="en-US" dirty="0">
                <a:latin typeface="Calibri" panose="020F0502020204030204" pitchFamily="34" charset="0"/>
                <a:cs typeface="Calibri" panose="020F0502020204030204" pitchFamily="34" charset="0"/>
              </a:rPr>
              <a:t>In most instances, eliminates ‘Stretch’ IRAs and now mandates inherited IRAs with most non-spouse beneficiaries (i.e. kids or grandkids) must be withdrawn within 10 years. </a:t>
            </a:r>
          </a:p>
        </p:txBody>
      </p:sp>
    </p:spTree>
    <p:extLst>
      <p:ext uri="{BB962C8B-B14F-4D97-AF65-F5344CB8AC3E}">
        <p14:creationId xmlns:p14="http://schemas.microsoft.com/office/powerpoint/2010/main" val="195388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Secure Act</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5" name="Rectangle 3">
            <a:extLst>
              <a:ext uri="{FF2B5EF4-FFF2-40B4-BE49-F238E27FC236}">
                <a16:creationId xmlns:a16="http://schemas.microsoft.com/office/drawing/2014/main" id="{B1EB7642-79C0-4A63-AF3D-CBA328F43AA1}"/>
              </a:ext>
            </a:extLst>
          </p:cNvPr>
          <p:cNvSpPr txBox="1">
            <a:spLocks noChangeArrowheads="1"/>
          </p:cNvSpPr>
          <p:nvPr/>
        </p:nvSpPr>
        <p:spPr>
          <a:xfrm>
            <a:off x="0" y="2220024"/>
            <a:ext cx="9144000" cy="5046319"/>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3200" b="1" dirty="0">
                <a:latin typeface="Calibri" panose="020F0502020204030204" pitchFamily="34" charset="0"/>
                <a:cs typeface="Calibri" panose="020F0502020204030204" pitchFamily="34" charset="0"/>
              </a:rPr>
              <a:t>Exceptions for certain beneficiaries including:</a:t>
            </a:r>
          </a:p>
          <a:p>
            <a:pPr lvl="1"/>
            <a:r>
              <a:rPr lang="en-US" sz="2400" dirty="0">
                <a:latin typeface="Calibri" panose="020F0502020204030204" pitchFamily="34" charset="0"/>
                <a:cs typeface="Calibri" panose="020F0502020204030204" pitchFamily="34" charset="0"/>
              </a:rPr>
              <a:t>Surviving Spouse</a:t>
            </a:r>
          </a:p>
          <a:p>
            <a:pPr lvl="1"/>
            <a:r>
              <a:rPr lang="en-US" sz="2400" dirty="0">
                <a:latin typeface="Calibri" panose="020F0502020204030204" pitchFamily="34" charset="0"/>
                <a:cs typeface="Calibri" panose="020F0502020204030204" pitchFamily="34" charset="0"/>
              </a:rPr>
              <a:t>The employee’s Children under the age of majority </a:t>
            </a:r>
            <a:br>
              <a:rPr lang="en-US" sz="2400" dirty="0">
                <a:latin typeface="Calibri" panose="020F0502020204030204" pitchFamily="34" charset="0"/>
                <a:cs typeface="Calibri" panose="020F0502020204030204" pitchFamily="34" charset="0"/>
              </a:rPr>
            </a:br>
            <a:r>
              <a:rPr lang="en-US" sz="2000" i="1" dirty="0">
                <a:solidFill>
                  <a:srgbClr val="FF0000"/>
                </a:solidFill>
                <a:latin typeface="Calibri" panose="020F0502020204030204" pitchFamily="34" charset="0"/>
                <a:cs typeface="Calibri" panose="020F0502020204030204" pitchFamily="34" charset="0"/>
              </a:rPr>
              <a:t>(not grandchildren or any other children) </a:t>
            </a:r>
          </a:p>
          <a:p>
            <a:pPr lvl="1"/>
            <a:r>
              <a:rPr lang="en-US" sz="2400" dirty="0">
                <a:latin typeface="Calibri" panose="020F0502020204030204" pitchFamily="34" charset="0"/>
                <a:cs typeface="Calibri" panose="020F0502020204030204" pitchFamily="34" charset="0"/>
              </a:rPr>
              <a:t>Disabled</a:t>
            </a:r>
          </a:p>
          <a:p>
            <a:pPr lvl="1"/>
            <a:r>
              <a:rPr lang="en-US" sz="2400" dirty="0">
                <a:latin typeface="Calibri" panose="020F0502020204030204" pitchFamily="34" charset="0"/>
                <a:cs typeface="Calibri" panose="020F0502020204030204" pitchFamily="34" charset="0"/>
              </a:rPr>
              <a:t>Chronically ill</a:t>
            </a:r>
          </a:p>
          <a:p>
            <a:pPr lvl="1"/>
            <a:r>
              <a:rPr lang="en-US" sz="2400" dirty="0">
                <a:latin typeface="Calibri" panose="020F0502020204030204" pitchFamily="34" charset="0"/>
                <a:cs typeface="Calibri" panose="020F0502020204030204" pitchFamily="34" charset="0"/>
              </a:rPr>
              <a:t>Individual not more than ten years younger than employee</a:t>
            </a:r>
          </a:p>
          <a:p>
            <a:pPr marL="0" indent="0">
              <a:buNone/>
            </a:pPr>
            <a:endParaRPr lang="en-US" sz="2800" dirty="0">
              <a:latin typeface="Calibri" panose="020F0502020204030204" pitchFamily="34" charset="0"/>
              <a:cs typeface="Calibri" panose="020F0502020204030204" pitchFamily="34" charset="0"/>
            </a:endParaRPr>
          </a:p>
          <a:p>
            <a:pPr marL="0" indent="0" algn="ctr">
              <a:buNone/>
            </a:pPr>
            <a:endParaRPr lang="en-US" sz="2800" b="1" dirty="0">
              <a:solidFill>
                <a:srgbClr val="FF0000"/>
              </a:solidFill>
              <a:latin typeface="+mj-lt"/>
              <a:ea typeface="+mj-ea"/>
              <a:cs typeface="+mj-cs"/>
            </a:endParaRPr>
          </a:p>
        </p:txBody>
      </p:sp>
      <p:sp>
        <p:nvSpPr>
          <p:cNvPr id="2" name="TextBox 1">
            <a:extLst>
              <a:ext uri="{FF2B5EF4-FFF2-40B4-BE49-F238E27FC236}">
                <a16:creationId xmlns:a16="http://schemas.microsoft.com/office/drawing/2014/main" id="{14031FBB-C3BD-486B-BFE0-DA075F83FF79}"/>
              </a:ext>
            </a:extLst>
          </p:cNvPr>
          <p:cNvSpPr txBox="1"/>
          <p:nvPr/>
        </p:nvSpPr>
        <p:spPr>
          <a:xfrm rot="21104072">
            <a:off x="5170307" y="5644443"/>
            <a:ext cx="3654139" cy="646331"/>
          </a:xfrm>
          <a:prstGeom prst="rect">
            <a:avLst/>
          </a:prstGeom>
          <a:solidFill>
            <a:schemeClr val="bg1">
              <a:lumMod val="65000"/>
            </a:schemeClr>
          </a:solidFill>
        </p:spPr>
        <p:txBody>
          <a:bodyPr wrap="square" rtlCol="0">
            <a:spAutoFit/>
          </a:bodyPr>
          <a:lstStyle/>
          <a:p>
            <a:pPr algn="ctr"/>
            <a:r>
              <a:rPr lang="en-US" sz="3600" b="1" dirty="0">
                <a:highlight>
                  <a:srgbClr val="C0C0C0"/>
                </a:highlight>
                <a:latin typeface="Bernard MT Condensed" panose="02050806060905020404" pitchFamily="18" charset="0"/>
              </a:rPr>
              <a:t>Ten Year Rule</a:t>
            </a:r>
          </a:p>
        </p:txBody>
      </p:sp>
      <p:sp>
        <p:nvSpPr>
          <p:cNvPr id="6" name="Title 1">
            <a:extLst>
              <a:ext uri="{FF2B5EF4-FFF2-40B4-BE49-F238E27FC236}">
                <a16:creationId xmlns:a16="http://schemas.microsoft.com/office/drawing/2014/main" id="{648F775D-FD21-46C0-BC42-B04615E1AEE5}"/>
              </a:ext>
            </a:extLst>
          </p:cNvPr>
          <p:cNvSpPr txBox="1">
            <a:spLocks/>
          </p:cNvSpPr>
          <p:nvPr/>
        </p:nvSpPr>
        <p:spPr>
          <a:xfrm>
            <a:off x="-67733" y="1268932"/>
            <a:ext cx="9279466" cy="925695"/>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4400" b="1" dirty="0">
                <a:solidFill>
                  <a:srgbClr val="008080"/>
                </a:solidFill>
                <a:latin typeface="Calibri" panose="020F0502020204030204" pitchFamily="34" charset="0"/>
                <a:cs typeface="Calibri" panose="020F0502020204030204" pitchFamily="34" charset="0"/>
              </a:rPr>
              <a:t>SECURE Act Ten-year Rule</a:t>
            </a:r>
          </a:p>
        </p:txBody>
      </p:sp>
    </p:spTree>
    <p:extLst>
      <p:ext uri="{BB962C8B-B14F-4D97-AF65-F5344CB8AC3E}">
        <p14:creationId xmlns:p14="http://schemas.microsoft.com/office/powerpoint/2010/main" val="3941134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1A4D98"/>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6BF5B-C366-485E-92A7-0715FC7252D1}"/>
              </a:ext>
            </a:extLst>
          </p:cNvPr>
          <p:cNvSpPr txBox="1">
            <a:spLocks/>
          </p:cNvSpPr>
          <p:nvPr/>
        </p:nvSpPr>
        <p:spPr>
          <a:xfrm>
            <a:off x="0" y="186679"/>
            <a:ext cx="9144000" cy="812799"/>
          </a:xfrm>
          <a:prstGeom prst="rect">
            <a:avLst/>
          </a:prstGeom>
          <a:noFill/>
        </p:spPr>
        <p:txBody>
          <a:bodyP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rPr>
              <a:t>Five Key Areas of Financial Planning </a:t>
            </a:r>
          </a:p>
        </p:txBody>
      </p:sp>
      <p:pic>
        <p:nvPicPr>
          <p:cNvPr id="3" name="Picture 2" descr="http://img1.wikia.nocookie.net/__cb20150106221941/epicrapbattlesofhistory/images/b/b7/Key_hint.jpg">
            <a:extLst>
              <a:ext uri="{FF2B5EF4-FFF2-40B4-BE49-F238E27FC236}">
                <a16:creationId xmlns:a16="http://schemas.microsoft.com/office/drawing/2014/main" id="{F6490904-D20B-4B82-BE6E-2CC11FC05E8C}"/>
              </a:ext>
            </a:extLst>
          </p:cNvPr>
          <p:cNvPicPr/>
          <p:nvPr/>
        </p:nvPicPr>
        <p:blipFill>
          <a:blip r:embed="rId3">
            <a:extLst>
              <a:ext uri="{BEBA8EAE-BF5A-486C-A8C5-ECC9F3942E4B}">
                <a14:imgProps xmlns:a14="http://schemas.microsoft.com/office/drawing/2010/main">
                  <a14:imgLayer r:embed="rId4">
                    <a14:imgEffect>
                      <a14:backgroundRemoval t="5600" b="96000" l="3593" r="97228"/>
                    </a14:imgEffect>
                  </a14:imgLayer>
                </a14:imgProps>
              </a:ext>
              <a:ext uri="{28A0092B-C50C-407E-A947-70E740481C1C}">
                <a14:useLocalDpi xmlns:a14="http://schemas.microsoft.com/office/drawing/2010/main" val="0"/>
              </a:ext>
            </a:extLst>
          </a:blip>
          <a:srcRect/>
          <a:stretch>
            <a:fillRect/>
          </a:stretch>
        </p:blipFill>
        <p:spPr bwMode="auto">
          <a:xfrm rot="5400000">
            <a:off x="5231857" y="2836437"/>
            <a:ext cx="4764903" cy="2037623"/>
          </a:xfrm>
          <a:prstGeom prst="rect">
            <a:avLst/>
          </a:prstGeom>
          <a:noFill/>
          <a:ln>
            <a:noFill/>
          </a:ln>
        </p:spPr>
      </p:pic>
      <p:sp>
        <p:nvSpPr>
          <p:cNvPr id="4" name="Content Placeholder 2">
            <a:extLst>
              <a:ext uri="{FF2B5EF4-FFF2-40B4-BE49-F238E27FC236}">
                <a16:creationId xmlns:a16="http://schemas.microsoft.com/office/drawing/2014/main" id="{04217010-0B98-4264-A625-EE9570DDCEA0}"/>
              </a:ext>
            </a:extLst>
          </p:cNvPr>
          <p:cNvSpPr txBox="1">
            <a:spLocks/>
          </p:cNvSpPr>
          <p:nvPr/>
        </p:nvSpPr>
        <p:spPr>
          <a:xfrm>
            <a:off x="510880" y="1134130"/>
            <a:ext cx="7391342" cy="4385725"/>
          </a:xfrm>
          <a:prstGeom prst="rect">
            <a:avLst/>
          </a:prstGeom>
        </p:spPr>
        <p:txBody>
          <a:bodyPr vert="horz" lIns="68580" tIns="34290" rIns="68580" bIns="3429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9pPr>
          </a:lstStyle>
          <a:p>
            <a:pPr marL="914400" indent="-914400">
              <a:lnSpc>
                <a:spcPct val="170000"/>
              </a:lnSpc>
              <a:buClr>
                <a:srgbClr val="FFC000"/>
              </a:buClr>
              <a:buFont typeface="+mj-lt"/>
              <a:buAutoNum type="arabicPeriod"/>
            </a:pPr>
            <a:r>
              <a:rPr lang="en-US"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Preservation Planning</a:t>
            </a:r>
          </a:p>
          <a:p>
            <a:pPr marL="914400" indent="-914400">
              <a:lnSpc>
                <a:spcPct val="170000"/>
              </a:lnSpc>
              <a:buClr>
                <a:srgbClr val="FFC000"/>
              </a:buClr>
              <a:buFont typeface="+mj-lt"/>
              <a:buAutoNum type="arabicPeriod"/>
            </a:pPr>
            <a:r>
              <a:rPr lang="en-US"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Retirement Planning</a:t>
            </a:r>
          </a:p>
          <a:p>
            <a:pPr marL="914400" indent="-914400">
              <a:lnSpc>
                <a:spcPct val="170000"/>
              </a:lnSpc>
              <a:buClr>
                <a:srgbClr val="FFC000"/>
              </a:buClr>
              <a:buFont typeface="+mj-lt"/>
              <a:buAutoNum type="arabicPeriod"/>
            </a:pPr>
            <a:r>
              <a:rPr lang="en-US"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Tax Planning</a:t>
            </a:r>
          </a:p>
          <a:p>
            <a:pPr marL="914400" indent="-914400">
              <a:lnSpc>
                <a:spcPct val="170000"/>
              </a:lnSpc>
              <a:buClr>
                <a:srgbClr val="FFC000"/>
              </a:buClr>
              <a:buFont typeface="+mj-lt"/>
              <a:buAutoNum type="arabicPeriod"/>
            </a:pPr>
            <a:r>
              <a:rPr lang="en-US"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Estate Planning</a:t>
            </a:r>
          </a:p>
          <a:p>
            <a:pPr marL="914400" indent="-914400">
              <a:lnSpc>
                <a:spcPct val="170000"/>
              </a:lnSpc>
              <a:buClr>
                <a:srgbClr val="FFC000"/>
              </a:buClr>
              <a:buFont typeface="+mj-lt"/>
              <a:buAutoNum type="arabicPeriod"/>
            </a:pPr>
            <a:r>
              <a:rPr lang="en-US"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Investment Planning</a:t>
            </a:r>
          </a:p>
          <a:p>
            <a:pPr marL="685800" indent="-685800">
              <a:lnSpc>
                <a:spcPct val="170000"/>
              </a:lnSpc>
              <a:buClr>
                <a:srgbClr val="FFCC00"/>
              </a:buClr>
              <a:buFont typeface="Wingdings" panose="05000000000000000000" pitchFamily="2" charset="2"/>
              <a:buChar char="ü"/>
            </a:pPr>
            <a:endParaRPr lang="en-US"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342900" indent="-342900">
              <a:lnSpc>
                <a:spcPct val="170000"/>
              </a:lnSpc>
              <a:buClr>
                <a:srgbClr val="FFCC00"/>
              </a:buClr>
              <a:buFont typeface="Wingdings" panose="05000000000000000000" pitchFamily="2" charset="2"/>
              <a:buChar char="ü"/>
            </a:pPr>
            <a:endParaRPr lang="en-US" sz="2000" dirty="0">
              <a:solidFill>
                <a:schemeClr val="bg1"/>
              </a:solidFill>
              <a:latin typeface="Calibri" panose="020F0502020204030204" pitchFamily="34" charset="0"/>
              <a:cs typeface="Calibri" panose="020F0502020204030204" pitchFamily="34" charset="0"/>
            </a:endParaRPr>
          </a:p>
          <a:p>
            <a:pPr marL="342900" indent="-342900">
              <a:lnSpc>
                <a:spcPct val="170000"/>
              </a:lnSpc>
              <a:buClr>
                <a:srgbClr val="FFCC00"/>
              </a:buClr>
              <a:buFont typeface="Wingdings" panose="05000000000000000000" pitchFamily="2" charset="2"/>
              <a:buChar char="ü"/>
            </a:pP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53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Secure Act</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5" name="Rectangle 3">
            <a:extLst>
              <a:ext uri="{FF2B5EF4-FFF2-40B4-BE49-F238E27FC236}">
                <a16:creationId xmlns:a16="http://schemas.microsoft.com/office/drawing/2014/main" id="{B1EB7642-79C0-4A63-AF3D-CBA328F43AA1}"/>
              </a:ext>
            </a:extLst>
          </p:cNvPr>
          <p:cNvSpPr txBox="1">
            <a:spLocks noChangeArrowheads="1"/>
          </p:cNvSpPr>
          <p:nvPr/>
        </p:nvSpPr>
        <p:spPr>
          <a:xfrm>
            <a:off x="0" y="2220024"/>
            <a:ext cx="9144000" cy="5046319"/>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2800" dirty="0"/>
          </a:p>
          <a:p>
            <a:pPr marL="0" indent="0" algn="ctr">
              <a:buNone/>
            </a:pPr>
            <a:endParaRPr lang="en-US" sz="2800" b="1" dirty="0">
              <a:solidFill>
                <a:srgbClr val="FF0000"/>
              </a:solidFill>
              <a:latin typeface="+mj-lt"/>
              <a:ea typeface="+mj-ea"/>
              <a:cs typeface="+mj-cs"/>
            </a:endParaRPr>
          </a:p>
        </p:txBody>
      </p:sp>
      <p:sp>
        <p:nvSpPr>
          <p:cNvPr id="8" name="Rectangle 3">
            <a:extLst>
              <a:ext uri="{FF2B5EF4-FFF2-40B4-BE49-F238E27FC236}">
                <a16:creationId xmlns:a16="http://schemas.microsoft.com/office/drawing/2014/main" id="{8F8D8EDB-A132-4C46-B35B-AE32347F1163}"/>
              </a:ext>
            </a:extLst>
          </p:cNvPr>
          <p:cNvSpPr txBox="1">
            <a:spLocks noChangeArrowheads="1"/>
          </p:cNvSpPr>
          <p:nvPr/>
        </p:nvSpPr>
        <p:spPr>
          <a:xfrm>
            <a:off x="217311" y="3484846"/>
            <a:ext cx="8709378" cy="2763444"/>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US" sz="3600" b="1" dirty="0">
                <a:latin typeface="Calibri" panose="020F0502020204030204" pitchFamily="34" charset="0"/>
                <a:cs typeface="Calibri" panose="020F0502020204030204" pitchFamily="34" charset="0"/>
              </a:rPr>
              <a:t>Planning strategies to consider include:</a:t>
            </a:r>
          </a:p>
          <a:p>
            <a:pPr lvl="1"/>
            <a:r>
              <a:rPr lang="en-US" sz="2800" dirty="0">
                <a:latin typeface="Calibri" panose="020F0502020204030204" pitchFamily="34" charset="0"/>
                <a:cs typeface="Calibri" panose="020F0502020204030204" pitchFamily="34" charset="0"/>
              </a:rPr>
              <a:t>Family tax bracket management</a:t>
            </a:r>
          </a:p>
          <a:p>
            <a:pPr lvl="1"/>
            <a:r>
              <a:rPr lang="en-US" sz="2800" dirty="0">
                <a:latin typeface="Calibri" panose="020F0502020204030204" pitchFamily="34" charset="0"/>
                <a:cs typeface="Calibri" panose="020F0502020204030204" pitchFamily="34" charset="0"/>
              </a:rPr>
              <a:t>Charitable based strategies (i.e. QCD’s and CRT’s)</a:t>
            </a:r>
          </a:p>
          <a:p>
            <a:pPr lvl="1"/>
            <a:r>
              <a:rPr lang="en-US" sz="2800" dirty="0">
                <a:latin typeface="Calibri" panose="020F0502020204030204" pitchFamily="34" charset="0"/>
                <a:cs typeface="Calibri" panose="020F0502020204030204" pitchFamily="34" charset="0"/>
              </a:rPr>
              <a:t>Your overall wealth transfer tax situation</a:t>
            </a:r>
          </a:p>
          <a:p>
            <a:pPr marL="0" indent="0">
              <a:buNone/>
            </a:pPr>
            <a:endParaRPr lang="en-US" sz="3200" dirty="0"/>
          </a:p>
          <a:p>
            <a:pPr marL="0" indent="0" algn="ctr">
              <a:buNone/>
            </a:pPr>
            <a:endParaRPr lang="en-US" sz="3200" b="1" dirty="0">
              <a:solidFill>
                <a:srgbClr val="FF0000"/>
              </a:solidFill>
              <a:latin typeface="+mj-lt"/>
              <a:ea typeface="+mj-ea"/>
              <a:cs typeface="+mj-cs"/>
            </a:endParaRPr>
          </a:p>
        </p:txBody>
      </p:sp>
      <p:pic>
        <p:nvPicPr>
          <p:cNvPr id="8194" name="Picture 2" descr="Image result for the secure act">
            <a:extLst>
              <a:ext uri="{FF2B5EF4-FFF2-40B4-BE49-F238E27FC236}">
                <a16:creationId xmlns:a16="http://schemas.microsoft.com/office/drawing/2014/main" id="{4CDF37F6-2F19-4541-9593-361CEEBEE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917232"/>
            <a:ext cx="3200400" cy="2130768"/>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F42C46A2-C67E-4CC1-BC81-FA5F10EA6704}"/>
              </a:ext>
            </a:extLst>
          </p:cNvPr>
          <p:cNvSpPr txBox="1">
            <a:spLocks/>
          </p:cNvSpPr>
          <p:nvPr/>
        </p:nvSpPr>
        <p:spPr>
          <a:xfrm>
            <a:off x="1" y="1256359"/>
            <a:ext cx="5689600" cy="925695"/>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4000" b="1" dirty="0">
                <a:solidFill>
                  <a:srgbClr val="008080"/>
                </a:solidFill>
                <a:latin typeface="+mn-lt"/>
                <a:cs typeface="Arial" panose="020B0604020202020204" pitchFamily="34" charset="0"/>
              </a:rPr>
              <a:t>Managing the income tax consequences of the Ten-year Rule</a:t>
            </a:r>
          </a:p>
        </p:txBody>
      </p:sp>
    </p:spTree>
    <p:extLst>
      <p:ext uri="{BB962C8B-B14F-4D97-AF65-F5344CB8AC3E}">
        <p14:creationId xmlns:p14="http://schemas.microsoft.com/office/powerpoint/2010/main" val="5683333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Secure Act</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5" name="Rectangle 3">
            <a:extLst>
              <a:ext uri="{FF2B5EF4-FFF2-40B4-BE49-F238E27FC236}">
                <a16:creationId xmlns:a16="http://schemas.microsoft.com/office/drawing/2014/main" id="{B1EB7642-79C0-4A63-AF3D-CBA328F43AA1}"/>
              </a:ext>
            </a:extLst>
          </p:cNvPr>
          <p:cNvSpPr txBox="1">
            <a:spLocks noChangeArrowheads="1"/>
          </p:cNvSpPr>
          <p:nvPr/>
        </p:nvSpPr>
        <p:spPr>
          <a:xfrm>
            <a:off x="0" y="2220024"/>
            <a:ext cx="9144000" cy="5046319"/>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2800" dirty="0"/>
          </a:p>
          <a:p>
            <a:pPr marL="0" indent="0" algn="ctr">
              <a:buNone/>
            </a:pPr>
            <a:endParaRPr lang="en-US" sz="2800" b="1" dirty="0">
              <a:solidFill>
                <a:srgbClr val="FF0000"/>
              </a:solidFill>
              <a:latin typeface="+mj-lt"/>
              <a:ea typeface="+mj-ea"/>
              <a:cs typeface="+mj-cs"/>
            </a:endParaRPr>
          </a:p>
        </p:txBody>
      </p:sp>
      <p:pic>
        <p:nvPicPr>
          <p:cNvPr id="6" name="Picture 5">
            <a:extLst>
              <a:ext uri="{FF2B5EF4-FFF2-40B4-BE49-F238E27FC236}">
                <a16:creationId xmlns:a16="http://schemas.microsoft.com/office/drawing/2014/main" id="{59668CE5-0BDC-4DDD-965C-A16F63C089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489" y="1049867"/>
            <a:ext cx="8782756" cy="5655733"/>
          </a:xfrm>
          <a:prstGeom prst="rect">
            <a:avLst/>
          </a:prstGeom>
          <a:noFill/>
          <a:ln w="19050">
            <a:solidFill>
              <a:srgbClr val="002060"/>
            </a:solidFill>
          </a:ln>
        </p:spPr>
      </p:pic>
    </p:spTree>
    <p:extLst>
      <p:ext uri="{BB962C8B-B14F-4D97-AF65-F5344CB8AC3E}">
        <p14:creationId xmlns:p14="http://schemas.microsoft.com/office/powerpoint/2010/main" val="2587572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Secure Act</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5" name="Rectangle 3">
            <a:extLst>
              <a:ext uri="{FF2B5EF4-FFF2-40B4-BE49-F238E27FC236}">
                <a16:creationId xmlns:a16="http://schemas.microsoft.com/office/drawing/2014/main" id="{B1EB7642-79C0-4A63-AF3D-CBA328F43AA1}"/>
              </a:ext>
            </a:extLst>
          </p:cNvPr>
          <p:cNvSpPr txBox="1">
            <a:spLocks noChangeArrowheads="1"/>
          </p:cNvSpPr>
          <p:nvPr/>
        </p:nvSpPr>
        <p:spPr>
          <a:xfrm>
            <a:off x="0" y="2220024"/>
            <a:ext cx="9144000" cy="5046319"/>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2800" dirty="0"/>
          </a:p>
          <a:p>
            <a:pPr marL="0" indent="0" algn="ctr">
              <a:buNone/>
            </a:pPr>
            <a:endParaRPr lang="en-US" sz="2800" b="1" dirty="0">
              <a:solidFill>
                <a:srgbClr val="FF0000"/>
              </a:solidFill>
              <a:latin typeface="+mj-lt"/>
              <a:ea typeface="+mj-ea"/>
              <a:cs typeface="+mj-cs"/>
            </a:endParaRPr>
          </a:p>
        </p:txBody>
      </p:sp>
      <p:sp>
        <p:nvSpPr>
          <p:cNvPr id="2" name="Rectangle 1">
            <a:extLst>
              <a:ext uri="{FF2B5EF4-FFF2-40B4-BE49-F238E27FC236}">
                <a16:creationId xmlns:a16="http://schemas.microsoft.com/office/drawing/2014/main" id="{4C074C52-B57F-4F13-8425-05A87B56A233}"/>
              </a:ext>
            </a:extLst>
          </p:cNvPr>
          <p:cNvSpPr/>
          <p:nvPr/>
        </p:nvSpPr>
        <p:spPr>
          <a:xfrm>
            <a:off x="12605" y="2965404"/>
            <a:ext cx="4820356" cy="3108543"/>
          </a:xfrm>
          <a:prstGeom prst="rect">
            <a:avLst/>
          </a:prstGeom>
        </p:spPr>
        <p:txBody>
          <a:bodyPr wrap="square">
            <a:spAutoFit/>
          </a:bodyPr>
          <a:lstStyle/>
          <a:p>
            <a:pPr algn="ctr"/>
            <a:r>
              <a:rPr lang="en-US" sz="2800" b="1" dirty="0"/>
              <a:t>As it relates to the </a:t>
            </a:r>
            <a:br>
              <a:rPr lang="en-US" sz="2800" b="1" dirty="0"/>
            </a:br>
            <a:r>
              <a:rPr lang="en-US" sz="2800" b="1" dirty="0"/>
              <a:t>new ten-year rule, </a:t>
            </a:r>
            <a:br>
              <a:rPr lang="en-US" sz="2800" b="1" dirty="0"/>
            </a:br>
            <a:r>
              <a:rPr lang="en-US" sz="2800" b="1" dirty="0"/>
              <a:t>the purpose of considering ROTH Conversions can </a:t>
            </a:r>
          </a:p>
          <a:p>
            <a:pPr algn="ctr"/>
            <a:r>
              <a:rPr lang="en-US" sz="2800" b="1" dirty="0"/>
              <a:t>be to spread distributions over many years and </a:t>
            </a:r>
          </a:p>
          <a:p>
            <a:pPr algn="ctr"/>
            <a:r>
              <a:rPr lang="en-US" sz="2800" b="1" dirty="0"/>
              <a:t>lower brackets.</a:t>
            </a:r>
          </a:p>
        </p:txBody>
      </p:sp>
      <p:pic>
        <p:nvPicPr>
          <p:cNvPr id="6" name="Picture 5">
            <a:extLst>
              <a:ext uri="{FF2B5EF4-FFF2-40B4-BE49-F238E27FC236}">
                <a16:creationId xmlns:a16="http://schemas.microsoft.com/office/drawing/2014/main" id="{058E09C8-E247-4A76-9726-96F48F29FE30}"/>
              </a:ext>
            </a:extLst>
          </p:cNvPr>
          <p:cNvPicPr>
            <a:picLocks noChangeAspect="1"/>
          </p:cNvPicPr>
          <p:nvPr/>
        </p:nvPicPr>
        <p:blipFill rotWithShape="1">
          <a:blip r:embed="rId3"/>
          <a:srcRect t="13160"/>
          <a:stretch/>
        </p:blipFill>
        <p:spPr>
          <a:xfrm>
            <a:off x="4820356" y="2965404"/>
            <a:ext cx="4311039" cy="3892596"/>
          </a:xfrm>
          <a:prstGeom prst="rect">
            <a:avLst/>
          </a:prstGeom>
        </p:spPr>
      </p:pic>
      <p:sp>
        <p:nvSpPr>
          <p:cNvPr id="8" name="Title 1">
            <a:extLst>
              <a:ext uri="{FF2B5EF4-FFF2-40B4-BE49-F238E27FC236}">
                <a16:creationId xmlns:a16="http://schemas.microsoft.com/office/drawing/2014/main" id="{7F1D59F5-6C32-4BEF-AB7C-B8038C0F534D}"/>
              </a:ext>
            </a:extLst>
          </p:cNvPr>
          <p:cNvSpPr txBox="1">
            <a:spLocks/>
          </p:cNvSpPr>
          <p:nvPr/>
        </p:nvSpPr>
        <p:spPr>
          <a:xfrm>
            <a:off x="79022" y="1282243"/>
            <a:ext cx="8985955" cy="1160518"/>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4000" b="1" dirty="0">
                <a:solidFill>
                  <a:srgbClr val="008080"/>
                </a:solidFill>
                <a:latin typeface="+mn-lt"/>
                <a:cs typeface="Arial" panose="020B0604020202020204" pitchFamily="34" charset="0"/>
              </a:rPr>
              <a:t>Proactively managing the income tax consequences of the ten-year Rule</a:t>
            </a:r>
          </a:p>
        </p:txBody>
      </p:sp>
    </p:spTree>
    <p:extLst>
      <p:ext uri="{BB962C8B-B14F-4D97-AF65-F5344CB8AC3E}">
        <p14:creationId xmlns:p14="http://schemas.microsoft.com/office/powerpoint/2010/main" val="1610705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Secure Act</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5" name="Rectangle 3">
            <a:extLst>
              <a:ext uri="{FF2B5EF4-FFF2-40B4-BE49-F238E27FC236}">
                <a16:creationId xmlns:a16="http://schemas.microsoft.com/office/drawing/2014/main" id="{B1EB7642-79C0-4A63-AF3D-CBA328F43AA1}"/>
              </a:ext>
            </a:extLst>
          </p:cNvPr>
          <p:cNvSpPr txBox="1">
            <a:spLocks noChangeArrowheads="1"/>
          </p:cNvSpPr>
          <p:nvPr/>
        </p:nvSpPr>
        <p:spPr>
          <a:xfrm>
            <a:off x="0" y="2220024"/>
            <a:ext cx="9144000" cy="5046319"/>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sz="2800" dirty="0"/>
          </a:p>
          <a:p>
            <a:pPr marL="0" indent="0" algn="ctr">
              <a:buNone/>
            </a:pPr>
            <a:endParaRPr lang="en-US" sz="2800" b="1" dirty="0">
              <a:solidFill>
                <a:srgbClr val="FF0000"/>
              </a:solidFill>
              <a:latin typeface="+mj-lt"/>
              <a:ea typeface="+mj-ea"/>
              <a:cs typeface="+mj-cs"/>
            </a:endParaRPr>
          </a:p>
        </p:txBody>
      </p:sp>
      <p:pic>
        <p:nvPicPr>
          <p:cNvPr id="11266" name="Picture 2" descr="Related image">
            <a:extLst>
              <a:ext uri="{FF2B5EF4-FFF2-40B4-BE49-F238E27FC236}">
                <a16:creationId xmlns:a16="http://schemas.microsoft.com/office/drawing/2014/main" id="{FAC6B2B9-665F-46B2-ACC6-9ED30A7973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596"/>
            <a:ext cx="9144000" cy="47244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FFFF137-87C4-4834-BB8D-9C4044B7D27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83111" y="1134012"/>
            <a:ext cx="3002845" cy="2294988"/>
          </a:xfrm>
          <a:prstGeom prst="rect">
            <a:avLst/>
          </a:prstGeom>
          <a:ln>
            <a:noFill/>
          </a:ln>
          <a:effectLst>
            <a:softEdge rad="112500"/>
          </a:effectLst>
        </p:spPr>
      </p:pic>
      <p:sp>
        <p:nvSpPr>
          <p:cNvPr id="9" name="Title 1">
            <a:extLst>
              <a:ext uri="{FF2B5EF4-FFF2-40B4-BE49-F238E27FC236}">
                <a16:creationId xmlns:a16="http://schemas.microsoft.com/office/drawing/2014/main" id="{C50AEF11-423F-4D14-B9DE-933BA38512D2}"/>
              </a:ext>
            </a:extLst>
          </p:cNvPr>
          <p:cNvSpPr txBox="1">
            <a:spLocks/>
          </p:cNvSpPr>
          <p:nvPr/>
        </p:nvSpPr>
        <p:spPr>
          <a:xfrm>
            <a:off x="158044" y="927470"/>
            <a:ext cx="8985955" cy="925695"/>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r>
              <a:rPr lang="en-US" sz="4000" b="1" dirty="0">
                <a:solidFill>
                  <a:srgbClr val="008080"/>
                </a:solidFill>
                <a:latin typeface="+mn-lt"/>
                <a:cs typeface="Arial" panose="020B0604020202020204" pitchFamily="34" charset="0"/>
              </a:rPr>
              <a:t>Everyone’s situation </a:t>
            </a:r>
            <a:br>
              <a:rPr lang="en-US" sz="4000" b="1" dirty="0">
                <a:solidFill>
                  <a:srgbClr val="008080"/>
                </a:solidFill>
                <a:latin typeface="+mn-lt"/>
                <a:cs typeface="Arial" panose="020B0604020202020204" pitchFamily="34" charset="0"/>
              </a:rPr>
            </a:br>
            <a:r>
              <a:rPr lang="en-US" sz="4000" b="1" dirty="0">
                <a:solidFill>
                  <a:srgbClr val="008080"/>
                </a:solidFill>
                <a:latin typeface="+mn-lt"/>
                <a:cs typeface="Arial" panose="020B0604020202020204" pitchFamily="34" charset="0"/>
              </a:rPr>
              <a:t>needs to be considered!</a:t>
            </a:r>
          </a:p>
        </p:txBody>
      </p:sp>
    </p:spTree>
    <p:extLst>
      <p:ext uri="{BB962C8B-B14F-4D97-AF65-F5344CB8AC3E}">
        <p14:creationId xmlns:p14="http://schemas.microsoft.com/office/powerpoint/2010/main" val="472252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Risk Tolerance</a:t>
            </a:r>
          </a:p>
        </p:txBody>
      </p:sp>
      <p:sp>
        <p:nvSpPr>
          <p:cNvPr id="7" name="Title 1">
            <a:extLst>
              <a:ext uri="{FF2B5EF4-FFF2-40B4-BE49-F238E27FC236}">
                <a16:creationId xmlns:a16="http://schemas.microsoft.com/office/drawing/2014/main" id="{BD64DAD2-6541-451D-85AD-69FFFE8DBDF4}"/>
              </a:ext>
            </a:extLst>
          </p:cNvPr>
          <p:cNvSpPr txBox="1">
            <a:spLocks/>
          </p:cNvSpPr>
          <p:nvPr/>
        </p:nvSpPr>
        <p:spPr>
          <a:xfrm>
            <a:off x="-11289" y="1061064"/>
            <a:ext cx="9143999" cy="925695"/>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6000" b="1" dirty="0">
                <a:solidFill>
                  <a:srgbClr val="008080"/>
                </a:solidFill>
                <a:latin typeface="+mn-lt"/>
                <a:cs typeface="Arial" panose="020B0604020202020204" pitchFamily="34" charset="0"/>
              </a:rPr>
              <a:t>What is risk?</a:t>
            </a:r>
          </a:p>
        </p:txBody>
      </p:sp>
      <p:sp>
        <p:nvSpPr>
          <p:cNvPr id="8" name="Title 1">
            <a:extLst>
              <a:ext uri="{FF2B5EF4-FFF2-40B4-BE49-F238E27FC236}">
                <a16:creationId xmlns:a16="http://schemas.microsoft.com/office/drawing/2014/main" id="{A1537724-1C1A-45CE-8EFC-2AE0DF152506}"/>
              </a:ext>
            </a:extLst>
          </p:cNvPr>
          <p:cNvSpPr txBox="1">
            <a:spLocks/>
          </p:cNvSpPr>
          <p:nvPr/>
        </p:nvSpPr>
        <p:spPr>
          <a:xfrm>
            <a:off x="122590" y="2122133"/>
            <a:ext cx="9143999" cy="925695"/>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857250" indent="-857250">
              <a:buFont typeface="Wingdings" panose="05000000000000000000" pitchFamily="2" charset="2"/>
              <a:buChar char="§"/>
            </a:pPr>
            <a:r>
              <a:rPr lang="en-US" b="1" dirty="0">
                <a:solidFill>
                  <a:srgbClr val="1A4D98"/>
                </a:solidFill>
                <a:latin typeface="+mn-lt"/>
                <a:cs typeface="Arial" panose="020B0604020202020204" pitchFamily="34" charset="0"/>
              </a:rPr>
              <a:t>Risk is a chance of losses.</a:t>
            </a:r>
            <a:br>
              <a:rPr lang="en-US" b="1" dirty="0">
                <a:solidFill>
                  <a:srgbClr val="1A4D98"/>
                </a:solidFill>
                <a:latin typeface="+mn-lt"/>
                <a:cs typeface="Arial" panose="020B0604020202020204" pitchFamily="34" charset="0"/>
              </a:rPr>
            </a:br>
            <a:endParaRPr lang="en-US" b="1" dirty="0">
              <a:solidFill>
                <a:srgbClr val="1A4D98"/>
              </a:solidFill>
              <a:latin typeface="+mn-lt"/>
              <a:cs typeface="Arial" panose="020B0604020202020204" pitchFamily="34" charset="0"/>
            </a:endParaRPr>
          </a:p>
          <a:p>
            <a:pPr marL="857250" indent="-857250">
              <a:buFont typeface="Wingdings" panose="05000000000000000000" pitchFamily="2" charset="2"/>
              <a:buChar char="§"/>
            </a:pPr>
            <a:r>
              <a:rPr lang="en-US" b="1" dirty="0">
                <a:solidFill>
                  <a:srgbClr val="1A4D98"/>
                </a:solidFill>
                <a:latin typeface="+mn-lt"/>
                <a:cs typeface="Arial" panose="020B0604020202020204" pitchFamily="34" charset="0"/>
              </a:rPr>
              <a:t>Risk is the possibility of an unfortunate occurrence.</a:t>
            </a:r>
            <a:br>
              <a:rPr lang="en-US" b="1" dirty="0">
                <a:solidFill>
                  <a:srgbClr val="1A4D98"/>
                </a:solidFill>
                <a:latin typeface="+mn-lt"/>
                <a:cs typeface="Arial" panose="020B0604020202020204" pitchFamily="34" charset="0"/>
              </a:rPr>
            </a:br>
            <a:endParaRPr lang="en-US" b="1" dirty="0">
              <a:solidFill>
                <a:srgbClr val="1A4D98"/>
              </a:solidFill>
              <a:latin typeface="+mn-lt"/>
              <a:cs typeface="Arial" panose="020B0604020202020204" pitchFamily="34" charset="0"/>
            </a:endParaRPr>
          </a:p>
          <a:p>
            <a:pPr marL="857250" indent="-857250">
              <a:buFont typeface="Wingdings" panose="05000000000000000000" pitchFamily="2" charset="2"/>
              <a:buChar char="§"/>
            </a:pPr>
            <a:r>
              <a:rPr lang="en-US" b="1" dirty="0">
                <a:solidFill>
                  <a:srgbClr val="1A4D98"/>
                </a:solidFill>
                <a:latin typeface="+mn-lt"/>
                <a:cs typeface="Arial" panose="020B0604020202020204" pitchFamily="34" charset="0"/>
              </a:rPr>
              <a:t>An occurrence of economic loss.</a:t>
            </a:r>
            <a:br>
              <a:rPr lang="en-US" b="1" dirty="0">
                <a:solidFill>
                  <a:srgbClr val="1A4D98"/>
                </a:solidFill>
                <a:latin typeface="+mn-lt"/>
                <a:cs typeface="Arial" panose="020B0604020202020204" pitchFamily="34" charset="0"/>
              </a:rPr>
            </a:br>
            <a:endParaRPr lang="en-US" b="1" dirty="0">
              <a:solidFill>
                <a:srgbClr val="1A4D98"/>
              </a:solidFill>
              <a:latin typeface="+mn-lt"/>
              <a:cs typeface="Arial" panose="020B0604020202020204" pitchFamily="34" charset="0"/>
            </a:endParaRPr>
          </a:p>
          <a:p>
            <a:pPr marL="857250" indent="-857250">
              <a:buFont typeface="Wingdings" panose="05000000000000000000" pitchFamily="2" charset="2"/>
              <a:buChar char="§"/>
            </a:pPr>
            <a:r>
              <a:rPr lang="en-US" b="1" dirty="0">
                <a:solidFill>
                  <a:srgbClr val="1A4D98"/>
                </a:solidFill>
                <a:latin typeface="+mn-lt"/>
                <a:cs typeface="Arial" panose="020B0604020202020204" pitchFamily="34" charset="0"/>
              </a:rPr>
              <a:t>The probability of some happening that is unwanted and unavoidable.</a:t>
            </a:r>
          </a:p>
        </p:txBody>
      </p:sp>
    </p:spTree>
    <p:extLst>
      <p:ext uri="{BB962C8B-B14F-4D97-AF65-F5344CB8AC3E}">
        <p14:creationId xmlns:p14="http://schemas.microsoft.com/office/powerpoint/2010/main" val="289310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fade">
                                      <p:cBhvr>
                                        <p:cTn id="2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a:t>
            </a: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Risk Tolerance</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F25103F1-8ABC-4E77-A24B-82BD92AD08AD}"/>
              </a:ext>
            </a:extLst>
          </p:cNvPr>
          <p:cNvPicPr>
            <a:picLocks noChangeAspect="1"/>
          </p:cNvPicPr>
          <p:nvPr/>
        </p:nvPicPr>
        <p:blipFill>
          <a:blip r:embed="rId3"/>
          <a:stretch>
            <a:fillRect/>
          </a:stretch>
        </p:blipFill>
        <p:spPr>
          <a:xfrm>
            <a:off x="11289" y="966787"/>
            <a:ext cx="9132711" cy="4924425"/>
          </a:xfrm>
          <a:prstGeom prst="rect">
            <a:avLst/>
          </a:prstGeom>
        </p:spPr>
      </p:pic>
      <p:sp>
        <p:nvSpPr>
          <p:cNvPr id="8" name="Title 1">
            <a:extLst>
              <a:ext uri="{FF2B5EF4-FFF2-40B4-BE49-F238E27FC236}">
                <a16:creationId xmlns:a16="http://schemas.microsoft.com/office/drawing/2014/main" id="{10D478C4-8C56-42B5-9DE4-CC417634DF86}"/>
              </a:ext>
            </a:extLst>
          </p:cNvPr>
          <p:cNvSpPr txBox="1">
            <a:spLocks/>
          </p:cNvSpPr>
          <p:nvPr/>
        </p:nvSpPr>
        <p:spPr>
          <a:xfrm>
            <a:off x="-1" y="5758940"/>
            <a:ext cx="9143999" cy="925694"/>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5400" b="1" dirty="0">
                <a:solidFill>
                  <a:srgbClr val="008080"/>
                </a:solidFill>
                <a:latin typeface="+mn-lt"/>
                <a:cs typeface="Arial" panose="020B0604020202020204" pitchFamily="34" charset="0"/>
              </a:rPr>
              <a:t>What is your risk tolerance?</a:t>
            </a:r>
          </a:p>
        </p:txBody>
      </p:sp>
    </p:spTree>
    <p:extLst>
      <p:ext uri="{BB962C8B-B14F-4D97-AF65-F5344CB8AC3E}">
        <p14:creationId xmlns:p14="http://schemas.microsoft.com/office/powerpoint/2010/main" val="3414082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Risk Tolerance</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graphicFrame>
        <p:nvGraphicFramePr>
          <p:cNvPr id="3" name="Diagram 2">
            <a:extLst>
              <a:ext uri="{FF2B5EF4-FFF2-40B4-BE49-F238E27FC236}">
                <a16:creationId xmlns:a16="http://schemas.microsoft.com/office/drawing/2014/main" id="{D416704F-AEF1-4D66-9F81-4DFB86B877DA}"/>
              </a:ext>
            </a:extLst>
          </p:cNvPr>
          <p:cNvGraphicFramePr/>
          <p:nvPr>
            <p:extLst>
              <p:ext uri="{D42A27DB-BD31-4B8C-83A1-F6EECF244321}">
                <p14:modId xmlns:p14="http://schemas.microsoft.com/office/powerpoint/2010/main" val="3790062389"/>
              </p:ext>
            </p:extLst>
          </p:nvPr>
        </p:nvGraphicFramePr>
        <p:xfrm>
          <a:off x="87359" y="1569156"/>
          <a:ext cx="5766827"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6" name="Straight Arrow Connector 5">
            <a:extLst>
              <a:ext uri="{FF2B5EF4-FFF2-40B4-BE49-F238E27FC236}">
                <a16:creationId xmlns:a16="http://schemas.microsoft.com/office/drawing/2014/main" id="{6760A129-C9FA-4219-8BE7-96E56BD2ED52}"/>
              </a:ext>
            </a:extLst>
          </p:cNvPr>
          <p:cNvCxnSpPr>
            <a:cxnSpLocks/>
          </p:cNvCxnSpPr>
          <p:nvPr/>
        </p:nvCxnSpPr>
        <p:spPr>
          <a:xfrm>
            <a:off x="5949242" y="1512712"/>
            <a:ext cx="0" cy="4120444"/>
          </a:xfrm>
          <a:prstGeom prst="straightConnector1">
            <a:avLst/>
          </a:prstGeom>
          <a:ln w="76200">
            <a:solidFill>
              <a:srgbClr val="1A4D98"/>
            </a:solidFill>
            <a:headEnd type="triangle"/>
            <a:tailEnd type="triangle"/>
          </a:ln>
        </p:spPr>
        <p:style>
          <a:lnRef idx="3">
            <a:schemeClr val="accent5"/>
          </a:lnRef>
          <a:fillRef idx="0">
            <a:schemeClr val="accent5"/>
          </a:fillRef>
          <a:effectRef idx="2">
            <a:schemeClr val="accent5"/>
          </a:effectRef>
          <a:fontRef idx="minor">
            <a:schemeClr val="tx1"/>
          </a:fontRef>
        </p:style>
      </p:cxnSp>
      <p:sp>
        <p:nvSpPr>
          <p:cNvPr id="8" name="TextBox 7">
            <a:extLst>
              <a:ext uri="{FF2B5EF4-FFF2-40B4-BE49-F238E27FC236}">
                <a16:creationId xmlns:a16="http://schemas.microsoft.com/office/drawing/2014/main" id="{28462E79-0C4E-43FC-811E-C6927F953F35}"/>
              </a:ext>
            </a:extLst>
          </p:cNvPr>
          <p:cNvSpPr txBox="1"/>
          <p:nvPr/>
        </p:nvSpPr>
        <p:spPr>
          <a:xfrm>
            <a:off x="6107297" y="1508325"/>
            <a:ext cx="2810921" cy="954107"/>
          </a:xfrm>
          <a:prstGeom prst="rect">
            <a:avLst/>
          </a:prstGeom>
          <a:noFill/>
        </p:spPr>
        <p:txBody>
          <a:bodyPr wrap="square" rtlCol="0">
            <a:spAutoFit/>
          </a:bodyPr>
          <a:lstStyle/>
          <a:p>
            <a:pPr algn="ctr"/>
            <a:r>
              <a:rPr lang="en-US" sz="2800" b="1" dirty="0">
                <a:solidFill>
                  <a:srgbClr val="1A4D98"/>
                </a:solidFill>
              </a:rPr>
              <a:t>More risk, higher potential returns</a:t>
            </a:r>
          </a:p>
        </p:txBody>
      </p:sp>
      <p:sp>
        <p:nvSpPr>
          <p:cNvPr id="9" name="TextBox 8">
            <a:extLst>
              <a:ext uri="{FF2B5EF4-FFF2-40B4-BE49-F238E27FC236}">
                <a16:creationId xmlns:a16="http://schemas.microsoft.com/office/drawing/2014/main" id="{04F95EBD-FF83-4C03-82C1-40AF56E9D916}"/>
              </a:ext>
            </a:extLst>
          </p:cNvPr>
          <p:cNvSpPr txBox="1"/>
          <p:nvPr/>
        </p:nvSpPr>
        <p:spPr>
          <a:xfrm>
            <a:off x="6107297" y="4674859"/>
            <a:ext cx="2810921" cy="954107"/>
          </a:xfrm>
          <a:prstGeom prst="rect">
            <a:avLst/>
          </a:prstGeom>
          <a:noFill/>
        </p:spPr>
        <p:txBody>
          <a:bodyPr wrap="square" rtlCol="0">
            <a:spAutoFit/>
          </a:bodyPr>
          <a:lstStyle/>
          <a:p>
            <a:pPr algn="ctr"/>
            <a:r>
              <a:rPr lang="en-US" sz="2800" b="1" dirty="0">
                <a:solidFill>
                  <a:srgbClr val="1A4D98"/>
                </a:solidFill>
              </a:rPr>
              <a:t>Less risk, lower potential returns</a:t>
            </a:r>
          </a:p>
        </p:txBody>
      </p:sp>
    </p:spTree>
    <p:extLst>
      <p:ext uri="{BB962C8B-B14F-4D97-AF65-F5344CB8AC3E}">
        <p14:creationId xmlns:p14="http://schemas.microsoft.com/office/powerpoint/2010/main" val="1579195866"/>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Risk </a:t>
            </a: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t>
            </a:r>
            <a:r>
              <a:rPr kumimoji="0" lang="en-US" sz="5400" b="1" i="0" u="none" strike="noStrike" kern="1200" cap="none" spc="-6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olerance</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9372868E-16ED-41D9-A359-72E3DA1DD625}"/>
              </a:ext>
            </a:extLst>
          </p:cNvPr>
          <p:cNvPicPr>
            <a:picLocks noChangeAspect="1"/>
          </p:cNvPicPr>
          <p:nvPr/>
        </p:nvPicPr>
        <p:blipFill>
          <a:blip r:embed="rId3"/>
          <a:stretch>
            <a:fillRect/>
          </a:stretch>
        </p:blipFill>
        <p:spPr>
          <a:xfrm>
            <a:off x="0" y="1089377"/>
            <a:ext cx="9144000" cy="5683956"/>
          </a:xfrm>
          <a:prstGeom prst="rect">
            <a:avLst/>
          </a:prstGeom>
        </p:spPr>
      </p:pic>
    </p:spTree>
    <p:extLst>
      <p:ext uri="{BB962C8B-B14F-4D97-AF65-F5344CB8AC3E}">
        <p14:creationId xmlns:p14="http://schemas.microsoft.com/office/powerpoint/2010/main" val="2650555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Volatility</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5ECF5C7A-EBF5-452A-A3FD-18CA527E814C}"/>
              </a:ext>
            </a:extLst>
          </p:cNvPr>
          <p:cNvPicPr>
            <a:picLocks noChangeAspect="1"/>
          </p:cNvPicPr>
          <p:nvPr/>
        </p:nvPicPr>
        <p:blipFill>
          <a:blip r:embed="rId3"/>
          <a:stretch>
            <a:fillRect/>
          </a:stretch>
        </p:blipFill>
        <p:spPr>
          <a:xfrm>
            <a:off x="11289" y="925690"/>
            <a:ext cx="9132711" cy="5932310"/>
          </a:xfrm>
          <a:prstGeom prst="rect">
            <a:avLst/>
          </a:prstGeom>
        </p:spPr>
      </p:pic>
    </p:spTree>
    <p:extLst>
      <p:ext uri="{BB962C8B-B14F-4D97-AF65-F5344CB8AC3E}">
        <p14:creationId xmlns:p14="http://schemas.microsoft.com/office/powerpoint/2010/main" val="3291347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Volatility</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2" name="Picture 1">
            <a:extLst>
              <a:ext uri="{FF2B5EF4-FFF2-40B4-BE49-F238E27FC236}">
                <a16:creationId xmlns:a16="http://schemas.microsoft.com/office/drawing/2014/main" id="{BEC4FB4F-00E1-4D03-B775-5E603CFA8144}"/>
              </a:ext>
            </a:extLst>
          </p:cNvPr>
          <p:cNvPicPr>
            <a:picLocks noChangeAspect="1"/>
          </p:cNvPicPr>
          <p:nvPr/>
        </p:nvPicPr>
        <p:blipFill>
          <a:blip r:embed="rId3"/>
          <a:stretch>
            <a:fillRect/>
          </a:stretch>
        </p:blipFill>
        <p:spPr>
          <a:xfrm>
            <a:off x="-11289" y="925690"/>
            <a:ext cx="9144000" cy="1907821"/>
          </a:xfrm>
          <a:prstGeom prst="rect">
            <a:avLst/>
          </a:prstGeom>
        </p:spPr>
      </p:pic>
      <p:pic>
        <p:nvPicPr>
          <p:cNvPr id="4" name="Picture 3">
            <a:extLst>
              <a:ext uri="{FF2B5EF4-FFF2-40B4-BE49-F238E27FC236}">
                <a16:creationId xmlns:a16="http://schemas.microsoft.com/office/drawing/2014/main" id="{E31A40B2-FC0C-4A7F-AEE8-EE4B921787D6}"/>
              </a:ext>
            </a:extLst>
          </p:cNvPr>
          <p:cNvPicPr>
            <a:picLocks noChangeAspect="1"/>
          </p:cNvPicPr>
          <p:nvPr/>
        </p:nvPicPr>
        <p:blipFill>
          <a:blip r:embed="rId4"/>
          <a:stretch>
            <a:fillRect/>
          </a:stretch>
        </p:blipFill>
        <p:spPr>
          <a:xfrm>
            <a:off x="-45156" y="2596819"/>
            <a:ext cx="9324623" cy="4328535"/>
          </a:xfrm>
          <a:prstGeom prst="rect">
            <a:avLst/>
          </a:prstGeom>
        </p:spPr>
      </p:pic>
    </p:spTree>
    <p:extLst>
      <p:ext uri="{BB962C8B-B14F-4D97-AF65-F5344CB8AC3E}">
        <p14:creationId xmlns:p14="http://schemas.microsoft.com/office/powerpoint/2010/main" val="1727778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4098925" y="488950"/>
            <a:ext cx="184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endParaRPr lang="en-US" kern="0" dirty="0">
              <a:solidFill>
                <a:srgbClr val="FFFFFF"/>
              </a:solidFill>
            </a:endParaRPr>
          </a:p>
        </p:txBody>
      </p:sp>
      <p:sp>
        <p:nvSpPr>
          <p:cNvPr id="3" name="Title 2"/>
          <p:cNvSpPr>
            <a:spLocks noGrp="1"/>
          </p:cNvSpPr>
          <p:nvPr>
            <p:ph type="title" idx="4294967295"/>
          </p:nvPr>
        </p:nvSpPr>
        <p:spPr>
          <a:xfrm>
            <a:off x="0" y="1061695"/>
            <a:ext cx="9042400" cy="917232"/>
          </a:xfrm>
        </p:spPr>
        <p:txBody>
          <a:bodyPr>
            <a:noAutofit/>
          </a:bodyPr>
          <a:lstStyle/>
          <a:p>
            <a:pPr algn="ctr"/>
            <a:r>
              <a:rPr lang="en-US" sz="4400" b="1" spc="-60" dirty="0">
                <a:solidFill>
                  <a:srgbClr val="008080"/>
                </a:solidFill>
                <a:latin typeface="Calibri" panose="020F0502020204030204" pitchFamily="34" charset="0"/>
                <a:cs typeface="Calibri" panose="020F0502020204030204" pitchFamily="34" charset="0"/>
              </a:rPr>
              <a:t>2019 Was a Healthy Year for Investors</a:t>
            </a:r>
          </a:p>
        </p:txBody>
      </p:sp>
      <p:sp>
        <p:nvSpPr>
          <p:cNvPr id="5" name="AutoShape 2" descr="Image result for market recor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dirty="0">
              <a:solidFill>
                <a:prstClr val="white"/>
              </a:solidFill>
            </a:endParaRPr>
          </a:p>
        </p:txBody>
      </p:sp>
      <p:sp>
        <p:nvSpPr>
          <p:cNvPr id="12" name="Title 1">
            <a:extLst>
              <a:ext uri="{FF2B5EF4-FFF2-40B4-BE49-F238E27FC236}">
                <a16:creationId xmlns:a16="http://schemas.microsoft.com/office/drawing/2014/main" id="{A80F4A64-E43F-4E4D-9B03-3055A655C04F}"/>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Equity Market</a:t>
            </a: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Review</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18434" name="Picture 2" descr="Image result for 2019 equity new highs">
            <a:extLst>
              <a:ext uri="{FF2B5EF4-FFF2-40B4-BE49-F238E27FC236}">
                <a16:creationId xmlns:a16="http://schemas.microsoft.com/office/drawing/2014/main" id="{370F8E8F-97AF-4230-8AA1-66F80EB23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23391"/>
            <a:ext cx="9042401" cy="4734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A3FFBA3-F7F1-49F1-8DDA-3BFFBE1225FD}"/>
              </a:ext>
            </a:extLst>
          </p:cNvPr>
          <p:cNvPicPr>
            <a:picLocks noChangeAspect="1"/>
          </p:cNvPicPr>
          <p:nvPr/>
        </p:nvPicPr>
        <p:blipFill>
          <a:blip r:embed="rId4"/>
          <a:stretch>
            <a:fillRect/>
          </a:stretch>
        </p:blipFill>
        <p:spPr>
          <a:xfrm>
            <a:off x="1328737" y="2691155"/>
            <a:ext cx="6486525" cy="3105150"/>
          </a:xfrm>
          <a:prstGeom prst="rect">
            <a:avLst/>
          </a:prstGeom>
        </p:spPr>
      </p:pic>
    </p:spTree>
    <p:extLst>
      <p:ext uri="{BB962C8B-B14F-4D97-AF65-F5344CB8AC3E}">
        <p14:creationId xmlns:p14="http://schemas.microsoft.com/office/powerpoint/2010/main" val="67051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Volatility</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1026" name="Picture 2" descr="Image result for proceed with caution">
            <a:extLst>
              <a:ext uri="{FF2B5EF4-FFF2-40B4-BE49-F238E27FC236}">
                <a16:creationId xmlns:a16="http://schemas.microsoft.com/office/drawing/2014/main" id="{01127750-C2B6-4814-A8B1-6229E327E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5690"/>
            <a:ext cx="9144000" cy="593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642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3763D7-56B3-48F5-A432-690EED029FD6}"/>
              </a:ext>
            </a:extLst>
          </p:cNvPr>
          <p:cNvSpPr>
            <a:spLocks noGrp="1"/>
          </p:cNvSpPr>
          <p:nvPr>
            <p:ph type="body" sz="quarter" idx="10"/>
          </p:nvPr>
        </p:nvSpPr>
        <p:spPr>
          <a:xfrm>
            <a:off x="235054" y="1413899"/>
            <a:ext cx="5452470" cy="2336835"/>
          </a:xfrm>
        </p:spPr>
        <p:txBody>
          <a:bodyPr/>
          <a:lstStyle/>
          <a:p>
            <a:pPr algn="ctr"/>
            <a:r>
              <a:rPr lang="en-US" sz="2800" b="1" dirty="0">
                <a:solidFill>
                  <a:srgbClr val="008080"/>
                </a:solidFill>
                <a:latin typeface="+mn-lt"/>
              </a:rPr>
              <a:t>The media </a:t>
            </a:r>
            <a:r>
              <a:rPr lang="en-US" sz="2800" b="1" dirty="0">
                <a:solidFill>
                  <a:srgbClr val="008080"/>
                </a:solidFill>
                <a:latin typeface="Calibri" panose="020F0502020204030204" pitchFamily="34" charset="0"/>
                <a:cs typeface="Calibri" panose="020F0502020204030204" pitchFamily="34" charset="0"/>
              </a:rPr>
              <a:t>tends</a:t>
            </a:r>
            <a:r>
              <a:rPr lang="en-US" sz="2800" b="1" dirty="0">
                <a:solidFill>
                  <a:srgbClr val="008080"/>
                </a:solidFill>
                <a:latin typeface="+mn-lt"/>
              </a:rPr>
              <a:t> to use terms inappropriately to attract viewership, making things larger or more dramatic than they really are. </a:t>
            </a:r>
          </a:p>
        </p:txBody>
      </p:sp>
      <p:pic>
        <p:nvPicPr>
          <p:cNvPr id="1028" name="Picture 4" descr="Image result for magnification">
            <a:extLst>
              <a:ext uri="{FF2B5EF4-FFF2-40B4-BE49-F238E27FC236}">
                <a16:creationId xmlns:a16="http://schemas.microsoft.com/office/drawing/2014/main" id="{7910C1A2-6C85-4563-987D-362338410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733" y="894414"/>
            <a:ext cx="3321978" cy="5963586"/>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291AF04A-4218-4EE3-AD35-6BDE27B1D104}"/>
              </a:ext>
            </a:extLst>
          </p:cNvPr>
          <p:cNvSpPr txBox="1">
            <a:spLocks/>
          </p:cNvSpPr>
          <p:nvPr/>
        </p:nvSpPr>
        <p:spPr>
          <a:xfrm>
            <a:off x="302303" y="4032849"/>
            <a:ext cx="5452470" cy="2336835"/>
          </a:xfrm>
          <a:prstGeom prst="rect">
            <a:avLst/>
          </a:prstGeom>
        </p:spPr>
        <p:txBody>
          <a:bodyPr vert="horz" lIns="0" tIns="0" rIns="0" bIns="0" rtlCol="0">
            <a:noAutofit/>
          </a:bodyPr>
          <a:lstStyle>
            <a:lvl1pPr marL="0" indent="0" algn="l" defTabSz="342900" rtl="0" eaLnBrk="1" latinLnBrk="0" hangingPunct="1">
              <a:spcBef>
                <a:spcPts val="0"/>
              </a:spcBef>
              <a:buFont typeface="Arial"/>
              <a:buNone/>
              <a:defRPr sz="900" b="0" i="0" kern="1200">
                <a:solidFill>
                  <a:schemeClr val="bg1"/>
                </a:solidFill>
                <a:latin typeface="Roboto" charset="0"/>
                <a:ea typeface="Roboto" charset="0"/>
                <a:cs typeface="Roboto" charset="0"/>
              </a:defRPr>
            </a:lvl1pPr>
            <a:lvl2pPr marL="0" indent="0" algn="l" defTabSz="342900" rtl="0" eaLnBrk="1" latinLnBrk="0" hangingPunct="1">
              <a:spcBef>
                <a:spcPts val="0"/>
              </a:spcBef>
              <a:buFont typeface="Lucida Grande"/>
              <a:buNone/>
              <a:defRPr sz="900" b="0" i="0" kern="1200">
                <a:solidFill>
                  <a:schemeClr val="bg1"/>
                </a:solidFill>
                <a:latin typeface="Roboto Light" charset="0"/>
                <a:ea typeface="Roboto Light" charset="0"/>
                <a:cs typeface="Roboto Light" charset="0"/>
              </a:defRPr>
            </a:lvl2pPr>
            <a:lvl3pPr marL="685800" indent="0" algn="l" defTabSz="342900" rtl="0" eaLnBrk="1" latinLnBrk="0" hangingPunct="1">
              <a:spcBef>
                <a:spcPct val="20000"/>
              </a:spcBef>
              <a:buFont typeface="Lucida Grande"/>
              <a:buNone/>
              <a:defRPr sz="900" b="1" kern="1200">
                <a:solidFill>
                  <a:schemeClr val="bg1"/>
                </a:solidFill>
                <a:latin typeface="+mn-lt"/>
                <a:ea typeface="+mn-ea"/>
                <a:cs typeface="+mn-cs"/>
              </a:defRPr>
            </a:lvl3pPr>
            <a:lvl4pPr marL="1028700" indent="0" algn="l" defTabSz="342900" rtl="0" eaLnBrk="1" latinLnBrk="0" hangingPunct="1">
              <a:spcBef>
                <a:spcPct val="20000"/>
              </a:spcBef>
              <a:buFont typeface="Lucida Grande"/>
              <a:buNone/>
              <a:defRPr sz="900" b="1" kern="1200">
                <a:solidFill>
                  <a:schemeClr val="bg1"/>
                </a:solidFill>
                <a:latin typeface="+mn-lt"/>
                <a:ea typeface="+mn-ea"/>
                <a:cs typeface="+mn-cs"/>
              </a:defRPr>
            </a:lvl4pPr>
            <a:lvl5pPr marL="1371600" indent="0" algn="l" defTabSz="342900" rtl="0" eaLnBrk="1" latinLnBrk="0" hangingPunct="1">
              <a:spcBef>
                <a:spcPct val="20000"/>
              </a:spcBef>
              <a:buFont typeface="Lucida Grande"/>
              <a:buNone/>
              <a:defRPr sz="900" b="1" kern="1200">
                <a:solidFill>
                  <a:schemeClr val="bg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gn="ctr"/>
            <a:r>
              <a:rPr lang="en-US" sz="4000" b="1" dirty="0">
                <a:solidFill>
                  <a:srgbClr val="FF0000"/>
                </a:solidFill>
                <a:latin typeface="Calibri" panose="020F0502020204030204" pitchFamily="34" charset="0"/>
                <a:cs typeface="Calibri" panose="020F0502020204030204" pitchFamily="34" charset="0"/>
              </a:rPr>
              <a:t>REMEMBER:</a:t>
            </a:r>
            <a:br>
              <a:rPr lang="en-US" sz="3200" b="1" dirty="0">
                <a:solidFill>
                  <a:srgbClr val="FF0000"/>
                </a:solidFill>
                <a:latin typeface="Calibri" panose="020F0502020204030204" pitchFamily="34" charset="0"/>
                <a:cs typeface="Calibri" panose="020F0502020204030204" pitchFamily="34" charset="0"/>
              </a:rPr>
            </a:br>
            <a:r>
              <a:rPr lang="en-US" sz="3200" b="1" dirty="0">
                <a:solidFill>
                  <a:srgbClr val="FF0000"/>
                </a:solidFill>
                <a:latin typeface="Calibri" panose="020F0502020204030204" pitchFamily="34" charset="0"/>
                <a:cs typeface="Calibri" panose="020F0502020204030204" pitchFamily="34" charset="0"/>
              </a:rPr>
              <a:t> </a:t>
            </a:r>
            <a:r>
              <a:rPr lang="en-US" sz="3600" b="1" dirty="0">
                <a:solidFill>
                  <a:srgbClr val="FF0000"/>
                </a:solidFill>
                <a:latin typeface="Calibri" panose="020F0502020204030204" pitchFamily="34" charset="0"/>
                <a:cs typeface="Calibri" panose="020F0502020204030204" pitchFamily="34" charset="0"/>
              </a:rPr>
              <a:t>the media is </a:t>
            </a:r>
            <a:br>
              <a:rPr lang="en-US" sz="3600" b="1" dirty="0">
                <a:solidFill>
                  <a:srgbClr val="FF0000"/>
                </a:solidFill>
                <a:latin typeface="Calibri" panose="020F0502020204030204" pitchFamily="34" charset="0"/>
                <a:cs typeface="Calibri" panose="020F0502020204030204" pitchFamily="34" charset="0"/>
              </a:rPr>
            </a:br>
            <a:r>
              <a:rPr lang="en-US" sz="4400" b="1" dirty="0">
                <a:solidFill>
                  <a:srgbClr val="FF0000"/>
                </a:solidFill>
                <a:latin typeface="Calibri" panose="020F0502020204030204" pitchFamily="34" charset="0"/>
                <a:cs typeface="Calibri" panose="020F0502020204030204" pitchFamily="34" charset="0"/>
              </a:rPr>
              <a:t>NOT YOUR ADVISOR!</a:t>
            </a:r>
            <a:endParaRPr lang="en-US" sz="3200" b="1" dirty="0">
              <a:solidFill>
                <a:srgbClr val="FF0000"/>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1C2F4E7A-1B2B-416C-B11F-8BC859FB7976}"/>
              </a:ext>
            </a:extLst>
          </p:cNvPr>
          <p:cNvSpPr txBox="1">
            <a:spLocks/>
          </p:cNvSpPr>
          <p:nvPr/>
        </p:nvSpPr>
        <p:spPr>
          <a:xfrm>
            <a:off x="0" y="-31280"/>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Beware Media</a:t>
            </a: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Magnification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45728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CF0252A-789F-45B0-B8E0-B5413DAEBA66}"/>
              </a:ext>
            </a:extLst>
          </p:cNvPr>
          <p:cNvSpPr txBox="1">
            <a:spLocks/>
          </p:cNvSpPr>
          <p:nvPr/>
        </p:nvSpPr>
        <p:spPr>
          <a:xfrm>
            <a:off x="228600" y="1737156"/>
            <a:ext cx="8686800" cy="5120844"/>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lvl="1">
              <a:spcAft>
                <a:spcPts val="2400"/>
              </a:spcAft>
              <a:buClr>
                <a:schemeClr val="accent2">
                  <a:lumMod val="50000"/>
                </a:schemeClr>
              </a:buClr>
              <a:buFont typeface="Wingdings" panose="05000000000000000000" pitchFamily="2" charset="2"/>
              <a:buChar char="§"/>
            </a:pPr>
            <a:endParaRPr lang="en-US" sz="3400" dirty="0"/>
          </a:p>
          <a:p>
            <a:pPr>
              <a:spcAft>
                <a:spcPts val="2400"/>
              </a:spcAft>
              <a:buClr>
                <a:schemeClr val="accent2">
                  <a:lumMod val="50000"/>
                </a:schemeClr>
              </a:buClr>
              <a:buFont typeface="Wingdings" panose="05000000000000000000" pitchFamily="2" charset="2"/>
              <a:buChar char="§"/>
            </a:pPr>
            <a:endParaRPr lang="en-US" sz="3600" dirty="0"/>
          </a:p>
        </p:txBody>
      </p:sp>
      <p:sp>
        <p:nvSpPr>
          <p:cNvPr id="8" name="Title 1">
            <a:extLst>
              <a:ext uri="{FF2B5EF4-FFF2-40B4-BE49-F238E27FC236}">
                <a16:creationId xmlns:a16="http://schemas.microsoft.com/office/drawing/2014/main" id="{A28421CA-58FE-4B15-B36D-B7D37D10C84A}"/>
              </a:ext>
            </a:extLst>
          </p:cNvPr>
          <p:cNvSpPr txBox="1">
            <a:spLocks/>
          </p:cNvSpPr>
          <p:nvPr/>
        </p:nvSpPr>
        <p:spPr>
          <a:xfrm>
            <a:off x="-5591" y="11284"/>
            <a:ext cx="9132711" cy="925694"/>
          </a:xfrm>
          <a:prstGeom prst="rect">
            <a:avLst/>
          </a:prstGeom>
          <a:solidFill>
            <a:srgbClr val="0076A3"/>
          </a:solidFill>
        </p:spPr>
        <p:txBody>
          <a:bodyPr>
            <a:normAutofit fontScale="925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New  Tax Forms for 2019</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1026" name="Picture 2">
            <a:extLst>
              <a:ext uri="{FF2B5EF4-FFF2-40B4-BE49-F238E27FC236}">
                <a16:creationId xmlns:a16="http://schemas.microsoft.com/office/drawing/2014/main" id="{CC8F38DA-4E53-4657-98E1-70C71A289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 y="936978"/>
            <a:ext cx="9149591" cy="6005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8468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9679F6-06AF-4584-BF0A-3E3786E11F58}"/>
              </a:ext>
            </a:extLst>
          </p:cNvPr>
          <p:cNvPicPr>
            <a:picLocks noChangeAspect="1"/>
          </p:cNvPicPr>
          <p:nvPr/>
        </p:nvPicPr>
        <p:blipFill>
          <a:blip r:embed="rId3"/>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A4B13220-70EF-4AD7-8437-3ED9D00D8B64}"/>
              </a:ext>
            </a:extLst>
          </p:cNvPr>
          <p:cNvSpPr txBox="1">
            <a:spLocks/>
          </p:cNvSpPr>
          <p:nvPr/>
        </p:nvSpPr>
        <p:spPr>
          <a:xfrm>
            <a:off x="-5591" y="2551290"/>
            <a:ext cx="9132711" cy="1907822"/>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 instead </a:t>
            </a:r>
            <a:b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6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predicting!</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21623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088851A-5984-4AC5-9AE2-E69BB24034EE}"/>
              </a:ext>
            </a:extLst>
          </p:cNvPr>
          <p:cNvSpPr txBox="1">
            <a:spLocks/>
          </p:cNvSpPr>
          <p:nvPr/>
        </p:nvSpPr>
        <p:spPr>
          <a:xfrm>
            <a:off x="-1" y="5373419"/>
            <a:ext cx="9143999" cy="1311215"/>
          </a:xfrm>
          <a:prstGeom prst="rect">
            <a:avLst/>
          </a:prstGeom>
          <a:no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4000" b="1" dirty="0">
                <a:solidFill>
                  <a:srgbClr val="008080"/>
                </a:solidFill>
                <a:latin typeface="+mn-lt"/>
                <a:cs typeface="Arial" panose="020B0604020202020204" pitchFamily="34" charset="0"/>
              </a:rPr>
              <a:t>Emotions can often play a large role in </a:t>
            </a:r>
            <a:br>
              <a:rPr lang="en-US" sz="4000" b="1" dirty="0">
                <a:solidFill>
                  <a:srgbClr val="008080"/>
                </a:solidFill>
                <a:latin typeface="+mn-lt"/>
                <a:cs typeface="Arial" panose="020B0604020202020204" pitchFamily="34" charset="0"/>
              </a:rPr>
            </a:br>
            <a:r>
              <a:rPr lang="en-US" sz="4000" b="1" dirty="0">
                <a:solidFill>
                  <a:srgbClr val="008080"/>
                </a:solidFill>
                <a:latin typeface="+mn-lt"/>
                <a:cs typeface="Arial" panose="020B0604020202020204" pitchFamily="34" charset="0"/>
              </a:rPr>
              <a:t>how people manage their money.</a:t>
            </a:r>
          </a:p>
        </p:txBody>
      </p:sp>
      <p:pic>
        <p:nvPicPr>
          <p:cNvPr id="2" name="Picture 1">
            <a:extLst>
              <a:ext uri="{FF2B5EF4-FFF2-40B4-BE49-F238E27FC236}">
                <a16:creationId xmlns:a16="http://schemas.microsoft.com/office/drawing/2014/main" id="{139B7C4F-AD3B-4A8F-9FF2-DF7FC64756BB}"/>
              </a:ext>
            </a:extLst>
          </p:cNvPr>
          <p:cNvPicPr>
            <a:picLocks noChangeAspect="1"/>
          </p:cNvPicPr>
          <p:nvPr/>
        </p:nvPicPr>
        <p:blipFill>
          <a:blip r:embed="rId3"/>
          <a:stretch>
            <a:fillRect/>
          </a:stretch>
        </p:blipFill>
        <p:spPr>
          <a:xfrm>
            <a:off x="1" y="917232"/>
            <a:ext cx="9143996" cy="4456187"/>
          </a:xfrm>
          <a:prstGeom prst="rect">
            <a:avLst/>
          </a:prstGeom>
        </p:spPr>
      </p:pic>
      <p:sp>
        <p:nvSpPr>
          <p:cNvPr id="6" name="Title 1">
            <a:extLst>
              <a:ext uri="{FF2B5EF4-FFF2-40B4-BE49-F238E27FC236}">
                <a16:creationId xmlns:a16="http://schemas.microsoft.com/office/drawing/2014/main" id="{AF5FFDE2-BA01-419F-A913-5C14116BAE09}"/>
              </a:ext>
            </a:extLst>
          </p:cNvPr>
          <p:cNvSpPr txBox="1">
            <a:spLocks/>
          </p:cNvSpPr>
          <p:nvPr/>
        </p:nvSpPr>
        <p:spPr>
          <a:xfrm>
            <a:off x="-5591" y="-3"/>
            <a:ext cx="9132711" cy="877710"/>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r>
              <a:rPr lang="en-US"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Overall Planning Approaches</a:t>
            </a:r>
            <a:endParaRPr kumimoji="0" lang="en-US" sz="4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901128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C91C88E-2FFF-487C-8C02-E6B14B08DB43}"/>
              </a:ext>
            </a:extLst>
          </p:cNvPr>
          <p:cNvSpPr txBox="1">
            <a:spLocks/>
          </p:cNvSpPr>
          <p:nvPr/>
        </p:nvSpPr>
        <p:spPr>
          <a:xfrm>
            <a:off x="90309" y="1320800"/>
            <a:ext cx="8128002" cy="4730044"/>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a:lnSpc>
                <a:spcPct val="100000"/>
              </a:lnSpc>
              <a:spcBef>
                <a:spcPts val="600"/>
              </a:spcBef>
              <a:spcAft>
                <a:spcPts val="600"/>
              </a:spcAft>
              <a:buClr>
                <a:srgbClr val="008080"/>
              </a:buClr>
              <a:buFont typeface="Wingdings" panose="05000000000000000000" pitchFamily="2" charset="2"/>
              <a:buChar char="§"/>
            </a:pPr>
            <a:r>
              <a:rPr lang="en-US" sz="3600" b="1" dirty="0">
                <a:solidFill>
                  <a:schemeClr val="bg2">
                    <a:lumMod val="10000"/>
                  </a:schemeClr>
                </a:solidFill>
                <a:cs typeface="Arial" panose="020B0604020202020204" pitchFamily="34" charset="0"/>
              </a:rPr>
              <a:t>Review your overall strategy</a:t>
            </a:r>
          </a:p>
          <a:p>
            <a:pPr marL="640080" lvl="2">
              <a:lnSpc>
                <a:spcPct val="100000"/>
              </a:lnSpc>
              <a:spcBef>
                <a:spcPts val="600"/>
              </a:spcBef>
              <a:spcAft>
                <a:spcPts val="600"/>
              </a:spcAft>
              <a:buClr>
                <a:srgbClr val="008080"/>
              </a:buClr>
              <a:buFont typeface="Wingdings" panose="05000000000000000000" pitchFamily="2" charset="2"/>
              <a:buChar char="§"/>
            </a:pPr>
            <a:r>
              <a:rPr lang="en-US" sz="3000" b="1" dirty="0">
                <a:solidFill>
                  <a:schemeClr val="bg2">
                    <a:lumMod val="10000"/>
                  </a:schemeClr>
                </a:solidFill>
                <a:cs typeface="Arial" panose="020B0604020202020204" pitchFamily="34" charset="0"/>
              </a:rPr>
              <a:t>Goals</a:t>
            </a:r>
          </a:p>
          <a:p>
            <a:pPr marL="640080" lvl="2">
              <a:lnSpc>
                <a:spcPct val="100000"/>
              </a:lnSpc>
              <a:spcBef>
                <a:spcPts val="600"/>
              </a:spcBef>
              <a:spcAft>
                <a:spcPts val="600"/>
              </a:spcAft>
              <a:buClr>
                <a:srgbClr val="008080"/>
              </a:buClr>
              <a:buFont typeface="Wingdings" panose="05000000000000000000" pitchFamily="2" charset="2"/>
              <a:buChar char="§"/>
            </a:pPr>
            <a:r>
              <a:rPr lang="en-US" sz="3000" b="1" dirty="0">
                <a:solidFill>
                  <a:schemeClr val="bg2">
                    <a:lumMod val="10000"/>
                  </a:schemeClr>
                </a:solidFill>
                <a:cs typeface="Arial" panose="020B0604020202020204" pitchFamily="34" charset="0"/>
              </a:rPr>
              <a:t>Time Horizon</a:t>
            </a:r>
          </a:p>
          <a:p>
            <a:pPr marL="640080" lvl="2">
              <a:lnSpc>
                <a:spcPct val="100000"/>
              </a:lnSpc>
              <a:spcBef>
                <a:spcPts val="600"/>
              </a:spcBef>
              <a:spcAft>
                <a:spcPts val="600"/>
              </a:spcAft>
              <a:buClr>
                <a:srgbClr val="008080"/>
              </a:buClr>
              <a:buFont typeface="Wingdings" panose="05000000000000000000" pitchFamily="2" charset="2"/>
              <a:buChar char="§"/>
            </a:pPr>
            <a:r>
              <a:rPr lang="en-US" sz="3000" b="1" dirty="0">
                <a:solidFill>
                  <a:schemeClr val="bg2">
                    <a:lumMod val="10000"/>
                  </a:schemeClr>
                </a:solidFill>
                <a:cs typeface="Arial" panose="020B0604020202020204" pitchFamily="34" charset="0"/>
              </a:rPr>
              <a:t>Risk Tolerance</a:t>
            </a:r>
          </a:p>
          <a:p>
            <a:pPr lvl="1">
              <a:lnSpc>
                <a:spcPct val="100000"/>
              </a:lnSpc>
              <a:spcBef>
                <a:spcPts val="600"/>
              </a:spcBef>
              <a:spcAft>
                <a:spcPts val="600"/>
              </a:spcAft>
              <a:buClr>
                <a:srgbClr val="008080"/>
              </a:buClr>
              <a:buFont typeface="Wingdings" panose="05000000000000000000" pitchFamily="2" charset="2"/>
              <a:buChar char="§"/>
            </a:pPr>
            <a:r>
              <a:rPr lang="en-US" sz="3000" b="1" dirty="0">
                <a:solidFill>
                  <a:schemeClr val="bg2">
                    <a:lumMod val="10000"/>
                  </a:schemeClr>
                </a:solidFill>
                <a:cs typeface="Arial" panose="020B0604020202020204" pitchFamily="34" charset="0"/>
              </a:rPr>
              <a:t>Comfort level</a:t>
            </a:r>
          </a:p>
          <a:p>
            <a:pPr>
              <a:lnSpc>
                <a:spcPct val="100000"/>
              </a:lnSpc>
              <a:spcBef>
                <a:spcPts val="600"/>
              </a:spcBef>
              <a:spcAft>
                <a:spcPts val="600"/>
              </a:spcAft>
              <a:buClr>
                <a:srgbClr val="008080"/>
              </a:buClr>
              <a:buFont typeface="Wingdings" panose="05000000000000000000" pitchFamily="2" charset="2"/>
              <a:buChar char="§"/>
            </a:pPr>
            <a:r>
              <a:rPr lang="en-US" sz="3200" b="1" dirty="0">
                <a:solidFill>
                  <a:schemeClr val="bg2">
                    <a:lumMod val="10000"/>
                  </a:schemeClr>
                </a:solidFill>
                <a:cs typeface="Arial" panose="020B0604020202020204" pitchFamily="34" charset="0"/>
              </a:rPr>
              <a:t>Focus on your personal objective</a:t>
            </a:r>
          </a:p>
          <a:p>
            <a:pPr>
              <a:lnSpc>
                <a:spcPct val="100000"/>
              </a:lnSpc>
              <a:spcBef>
                <a:spcPts val="600"/>
              </a:spcBef>
              <a:spcAft>
                <a:spcPts val="600"/>
              </a:spcAft>
              <a:buClr>
                <a:srgbClr val="008080"/>
              </a:buClr>
              <a:buFont typeface="Wingdings" panose="05000000000000000000" pitchFamily="2" charset="2"/>
              <a:buChar char="§"/>
            </a:pPr>
            <a:r>
              <a:rPr lang="en-US" sz="4000" b="1" dirty="0">
                <a:solidFill>
                  <a:srgbClr val="008080"/>
                </a:solidFill>
                <a:cs typeface="Arial" panose="020B0604020202020204" pitchFamily="34" charset="0"/>
              </a:rPr>
              <a:t>Talk with us!</a:t>
            </a:r>
          </a:p>
          <a:p>
            <a:pPr lvl="1">
              <a:buClr>
                <a:srgbClr val="008080"/>
              </a:buClr>
              <a:buFont typeface="Wingdings" panose="05000000000000000000" pitchFamily="2" charset="2"/>
              <a:buChar char="§"/>
            </a:pPr>
            <a:endParaRPr lang="en-US" sz="3400" dirty="0"/>
          </a:p>
          <a:p>
            <a:pPr marL="0" indent="0">
              <a:buClr>
                <a:schemeClr val="accent2">
                  <a:lumMod val="50000"/>
                </a:schemeClr>
              </a:buClr>
              <a:buNone/>
            </a:pPr>
            <a:endParaRPr lang="en-US" sz="3600" dirty="0"/>
          </a:p>
        </p:txBody>
      </p:sp>
      <p:sp>
        <p:nvSpPr>
          <p:cNvPr id="5" name="Title 1">
            <a:extLst>
              <a:ext uri="{FF2B5EF4-FFF2-40B4-BE49-F238E27FC236}">
                <a16:creationId xmlns:a16="http://schemas.microsoft.com/office/drawing/2014/main" id="{2B4DC55F-F8F0-40B6-9EC3-2B3258DDC610}"/>
              </a:ext>
            </a:extLst>
          </p:cNvPr>
          <p:cNvSpPr txBox="1">
            <a:spLocks/>
          </p:cNvSpPr>
          <p:nvPr/>
        </p:nvSpPr>
        <p:spPr>
          <a:xfrm>
            <a:off x="-5591" y="-3"/>
            <a:ext cx="9132711" cy="877710"/>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r>
              <a:rPr lang="en-US"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Overall Planning Approaches</a:t>
            </a:r>
            <a:endParaRPr kumimoji="0" lang="en-US" sz="4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2054" name="Picture 6" descr="Image result for be in control">
            <a:extLst>
              <a:ext uri="{FF2B5EF4-FFF2-40B4-BE49-F238E27FC236}">
                <a16:creationId xmlns:a16="http://schemas.microsoft.com/office/drawing/2014/main" id="{28FBE6E6-9A5F-437F-A3CF-A4BDBF840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5022" y="977942"/>
            <a:ext cx="2878669" cy="210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08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C91C88E-2FFF-487C-8C02-E6B14B08DB43}"/>
              </a:ext>
            </a:extLst>
          </p:cNvPr>
          <p:cNvSpPr txBox="1">
            <a:spLocks/>
          </p:cNvSpPr>
          <p:nvPr/>
        </p:nvSpPr>
        <p:spPr>
          <a:xfrm>
            <a:off x="13438" y="1250192"/>
            <a:ext cx="9117123" cy="5080008"/>
          </a:xfrm>
          <a:prstGeom prst="rect">
            <a:avLst/>
          </a:prstGeom>
        </p:spPr>
        <p:txBody>
          <a:bodyPr>
            <a:normAutofit fontScale="47500" lnSpcReduction="2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a:lnSpc>
                <a:spcPct val="120000"/>
              </a:lnSpc>
              <a:spcBef>
                <a:spcPts val="600"/>
              </a:spcBef>
              <a:spcAft>
                <a:spcPts val="600"/>
              </a:spcAft>
              <a:buClr>
                <a:srgbClr val="008080"/>
              </a:buClr>
              <a:buFont typeface="Wingdings" panose="05000000000000000000" pitchFamily="2" charset="2"/>
              <a:buChar char="§"/>
            </a:pPr>
            <a:r>
              <a:rPr lang="en-US" sz="7000" b="1" dirty="0">
                <a:solidFill>
                  <a:schemeClr val="bg2">
                    <a:lumMod val="10000"/>
                  </a:schemeClr>
                </a:solidFill>
                <a:cs typeface="Arial" panose="020B0604020202020204" pitchFamily="34" charset="0"/>
              </a:rPr>
              <a:t>Rebalance your accounts.</a:t>
            </a:r>
          </a:p>
          <a:p>
            <a:pPr>
              <a:lnSpc>
                <a:spcPct val="120000"/>
              </a:lnSpc>
              <a:spcBef>
                <a:spcPts val="600"/>
              </a:spcBef>
              <a:spcAft>
                <a:spcPts val="600"/>
              </a:spcAft>
              <a:buClr>
                <a:srgbClr val="008080"/>
              </a:buClr>
              <a:buFont typeface="Wingdings" panose="05000000000000000000" pitchFamily="2" charset="2"/>
              <a:buChar char="§"/>
            </a:pPr>
            <a:r>
              <a:rPr lang="en-US" sz="7000" b="1" dirty="0">
                <a:solidFill>
                  <a:schemeClr val="bg2">
                    <a:lumMod val="10000"/>
                  </a:schemeClr>
                </a:solidFill>
                <a:cs typeface="Arial" panose="020B0604020202020204" pitchFamily="34" charset="0"/>
              </a:rPr>
              <a:t>Analyze all sources of income </a:t>
            </a:r>
            <a:br>
              <a:rPr lang="en-US" sz="7000" b="1" dirty="0">
                <a:solidFill>
                  <a:schemeClr val="bg2">
                    <a:lumMod val="10000"/>
                  </a:schemeClr>
                </a:solidFill>
                <a:cs typeface="Arial" panose="020B0604020202020204" pitchFamily="34" charset="0"/>
              </a:rPr>
            </a:br>
            <a:r>
              <a:rPr lang="en-US" sz="7000" b="1" dirty="0">
                <a:solidFill>
                  <a:schemeClr val="bg2">
                    <a:lumMod val="10000"/>
                  </a:schemeClr>
                </a:solidFill>
                <a:cs typeface="Arial" panose="020B0604020202020204" pitchFamily="34" charset="0"/>
              </a:rPr>
              <a:t>and cash flow requirements.</a:t>
            </a:r>
          </a:p>
          <a:p>
            <a:pPr>
              <a:lnSpc>
                <a:spcPct val="120000"/>
              </a:lnSpc>
              <a:spcBef>
                <a:spcPts val="600"/>
              </a:spcBef>
              <a:spcAft>
                <a:spcPts val="600"/>
              </a:spcAft>
              <a:buClr>
                <a:srgbClr val="008080"/>
              </a:buClr>
              <a:buFont typeface="Wingdings" panose="05000000000000000000" pitchFamily="2" charset="2"/>
              <a:buChar char="§"/>
            </a:pPr>
            <a:r>
              <a:rPr lang="en-US" sz="7000" b="1" dirty="0">
                <a:solidFill>
                  <a:schemeClr val="bg2">
                    <a:lumMod val="10000"/>
                  </a:schemeClr>
                </a:solidFill>
                <a:cs typeface="Arial" panose="020B0604020202020204" pitchFamily="34" charset="0"/>
              </a:rPr>
              <a:t>Review your overall tax planning strategies.</a:t>
            </a:r>
          </a:p>
          <a:p>
            <a:pPr>
              <a:lnSpc>
                <a:spcPct val="120000"/>
              </a:lnSpc>
              <a:spcBef>
                <a:spcPts val="600"/>
              </a:spcBef>
              <a:spcAft>
                <a:spcPts val="600"/>
              </a:spcAft>
              <a:buClr>
                <a:srgbClr val="008080"/>
              </a:buClr>
              <a:buFont typeface="Wingdings" panose="05000000000000000000" pitchFamily="2" charset="2"/>
              <a:buChar char="§"/>
            </a:pPr>
            <a:r>
              <a:rPr lang="en-US" sz="7000" b="1" dirty="0">
                <a:solidFill>
                  <a:schemeClr val="bg2">
                    <a:lumMod val="10000"/>
                  </a:schemeClr>
                </a:solidFill>
                <a:cs typeface="Arial" panose="020B0604020202020204" pitchFamily="34" charset="0"/>
              </a:rPr>
              <a:t>Review your emergency fund needs.</a:t>
            </a:r>
          </a:p>
          <a:p>
            <a:pPr>
              <a:lnSpc>
                <a:spcPct val="120000"/>
              </a:lnSpc>
              <a:spcBef>
                <a:spcPts val="600"/>
              </a:spcBef>
              <a:spcAft>
                <a:spcPts val="600"/>
              </a:spcAft>
              <a:buClr>
                <a:srgbClr val="008080"/>
              </a:buClr>
              <a:buFont typeface="Wingdings" panose="05000000000000000000" pitchFamily="2" charset="2"/>
              <a:buChar char="§"/>
            </a:pPr>
            <a:r>
              <a:rPr lang="en-US" sz="7000" b="1" dirty="0">
                <a:solidFill>
                  <a:schemeClr val="bg2">
                    <a:lumMod val="10000"/>
                  </a:schemeClr>
                </a:solidFill>
                <a:cs typeface="Arial" panose="020B0604020202020204" pitchFamily="34" charset="0"/>
              </a:rPr>
              <a:t>Fund your retirement accounts early in the year. </a:t>
            </a:r>
          </a:p>
          <a:p>
            <a:pPr>
              <a:lnSpc>
                <a:spcPct val="120000"/>
              </a:lnSpc>
              <a:spcBef>
                <a:spcPts val="600"/>
              </a:spcBef>
              <a:spcAft>
                <a:spcPts val="600"/>
              </a:spcAft>
              <a:buClr>
                <a:srgbClr val="008080"/>
              </a:buClr>
              <a:buFont typeface="Wingdings" panose="05000000000000000000" pitchFamily="2" charset="2"/>
              <a:buChar char="§"/>
            </a:pPr>
            <a:r>
              <a:rPr lang="en-US" sz="7000" b="1" dirty="0">
                <a:solidFill>
                  <a:schemeClr val="bg2">
                    <a:lumMod val="10000"/>
                  </a:schemeClr>
                </a:solidFill>
                <a:cs typeface="Arial" panose="020B0604020202020204" pitchFamily="34" charset="0"/>
              </a:rPr>
              <a:t>Monitor your portfolio regularly. </a:t>
            </a:r>
          </a:p>
          <a:p>
            <a:pPr>
              <a:buFont typeface="Wingdings" panose="05000000000000000000" pitchFamily="2" charset="2"/>
              <a:buChar char="§"/>
            </a:pPr>
            <a:endParaRPr lang="en-US" sz="3600" dirty="0"/>
          </a:p>
          <a:p>
            <a:pPr>
              <a:buFont typeface="Wingdings" panose="05000000000000000000" pitchFamily="2" charset="2"/>
              <a:buChar char="§"/>
            </a:pPr>
            <a:endParaRPr lang="en-US" sz="3600" dirty="0"/>
          </a:p>
          <a:p>
            <a:pPr>
              <a:buFont typeface="Wingdings" panose="05000000000000000000" pitchFamily="2" charset="2"/>
              <a:buChar char="§"/>
            </a:pPr>
            <a:endParaRPr lang="en-US" sz="3600" dirty="0"/>
          </a:p>
        </p:txBody>
      </p:sp>
      <p:sp>
        <p:nvSpPr>
          <p:cNvPr id="7" name="Title 1">
            <a:extLst>
              <a:ext uri="{FF2B5EF4-FFF2-40B4-BE49-F238E27FC236}">
                <a16:creationId xmlns:a16="http://schemas.microsoft.com/office/drawing/2014/main" id="{B28F903A-60C8-40E9-9CEB-0BE656D67F1F}"/>
              </a:ext>
            </a:extLst>
          </p:cNvPr>
          <p:cNvSpPr txBox="1">
            <a:spLocks/>
          </p:cNvSpPr>
          <p:nvPr/>
        </p:nvSpPr>
        <p:spPr>
          <a:xfrm>
            <a:off x="5698" y="-3"/>
            <a:ext cx="9132711" cy="877710"/>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r>
              <a:rPr lang="en-US"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Overall Planning Approaches</a:t>
            </a:r>
            <a:endParaRPr kumimoji="0" lang="en-US" sz="4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3074" name="Picture 2" descr="Image result for planning">
            <a:extLst>
              <a:ext uri="{FF2B5EF4-FFF2-40B4-BE49-F238E27FC236}">
                <a16:creationId xmlns:a16="http://schemas.microsoft.com/office/drawing/2014/main" id="{A08816C0-6361-48C1-ABD8-0BC6A52DF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932" y="888996"/>
            <a:ext cx="3172399" cy="2178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78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7DF8F79-AF34-4878-822A-602EF0EC64A2}"/>
              </a:ext>
            </a:extLst>
          </p:cNvPr>
          <p:cNvPicPr>
            <a:picLocks noChangeAspect="1"/>
          </p:cNvPicPr>
          <p:nvPr/>
        </p:nvPicPr>
        <p:blipFill>
          <a:blip r:embed="rId3"/>
          <a:stretch>
            <a:fillRect/>
          </a:stretch>
        </p:blipFill>
        <p:spPr>
          <a:xfrm>
            <a:off x="5673401" y="855132"/>
            <a:ext cx="3470599" cy="2105375"/>
          </a:xfrm>
          <a:prstGeom prst="rect">
            <a:avLst/>
          </a:prstGeom>
        </p:spPr>
      </p:pic>
      <p:sp>
        <p:nvSpPr>
          <p:cNvPr id="4" name="Text Placeholder 4">
            <a:extLst>
              <a:ext uri="{FF2B5EF4-FFF2-40B4-BE49-F238E27FC236}">
                <a16:creationId xmlns:a16="http://schemas.microsoft.com/office/drawing/2014/main" id="{EC91C88E-2FFF-487C-8C02-E6B14B08DB43}"/>
              </a:ext>
            </a:extLst>
          </p:cNvPr>
          <p:cNvSpPr txBox="1">
            <a:spLocks/>
          </p:cNvSpPr>
          <p:nvPr/>
        </p:nvSpPr>
        <p:spPr>
          <a:xfrm>
            <a:off x="114300" y="1554518"/>
            <a:ext cx="8915399" cy="5047195"/>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a:spcBef>
                <a:spcPts val="0"/>
              </a:spcBef>
              <a:spcAft>
                <a:spcPts val="2400"/>
              </a:spcAft>
              <a:buClr>
                <a:srgbClr val="008080"/>
              </a:buClr>
              <a:buFont typeface="Wingdings" panose="05000000000000000000" pitchFamily="2" charset="2"/>
              <a:buChar char="§"/>
            </a:pPr>
            <a:r>
              <a:rPr lang="en-US" sz="3600" b="1" dirty="0">
                <a:solidFill>
                  <a:schemeClr val="bg2">
                    <a:lumMod val="10000"/>
                  </a:schemeClr>
                </a:solidFill>
                <a:cs typeface="Arial" panose="020B0604020202020204" pitchFamily="34" charset="0"/>
              </a:rPr>
              <a:t>Maximize retirement plan </a:t>
            </a:r>
            <a:br>
              <a:rPr lang="en-US" sz="3600" b="1" dirty="0">
                <a:solidFill>
                  <a:schemeClr val="bg2">
                    <a:lumMod val="10000"/>
                  </a:schemeClr>
                </a:solidFill>
                <a:cs typeface="Arial" panose="020B0604020202020204" pitchFamily="34" charset="0"/>
              </a:rPr>
            </a:br>
            <a:r>
              <a:rPr lang="en-US" sz="3600" b="1" dirty="0">
                <a:solidFill>
                  <a:schemeClr val="bg2">
                    <a:lumMod val="10000"/>
                  </a:schemeClr>
                </a:solidFill>
                <a:cs typeface="Arial" panose="020B0604020202020204" pitchFamily="34" charset="0"/>
              </a:rPr>
              <a:t>contributions</a:t>
            </a:r>
          </a:p>
          <a:p>
            <a:pPr>
              <a:spcBef>
                <a:spcPts val="0"/>
              </a:spcBef>
              <a:spcAft>
                <a:spcPts val="2400"/>
              </a:spcAft>
              <a:buClr>
                <a:srgbClr val="008080"/>
              </a:buClr>
              <a:buFont typeface="Wingdings" panose="05000000000000000000" pitchFamily="2" charset="2"/>
              <a:buChar char="§"/>
            </a:pPr>
            <a:r>
              <a:rPr lang="en-US" sz="3600" b="1" dirty="0">
                <a:solidFill>
                  <a:schemeClr val="bg2">
                    <a:lumMod val="10000"/>
                  </a:schemeClr>
                </a:solidFill>
                <a:cs typeface="Arial" panose="020B0604020202020204" pitchFamily="34" charset="0"/>
              </a:rPr>
              <a:t>Tax loss or gains harvesting</a:t>
            </a:r>
          </a:p>
          <a:p>
            <a:pPr>
              <a:spcBef>
                <a:spcPts val="0"/>
              </a:spcBef>
              <a:spcAft>
                <a:spcPts val="2400"/>
              </a:spcAft>
              <a:buClr>
                <a:srgbClr val="008080"/>
              </a:buClr>
              <a:buFont typeface="Wingdings" panose="05000000000000000000" pitchFamily="2" charset="2"/>
              <a:buChar char="§"/>
            </a:pPr>
            <a:r>
              <a:rPr lang="en-US" sz="3600" b="1" dirty="0">
                <a:solidFill>
                  <a:schemeClr val="bg2">
                    <a:lumMod val="10000"/>
                  </a:schemeClr>
                </a:solidFill>
                <a:cs typeface="Arial" panose="020B0604020202020204" pitchFamily="34" charset="0"/>
              </a:rPr>
              <a:t>Tax exempt strategies</a:t>
            </a:r>
          </a:p>
          <a:p>
            <a:pPr>
              <a:spcBef>
                <a:spcPts val="0"/>
              </a:spcBef>
              <a:spcAft>
                <a:spcPts val="2400"/>
              </a:spcAft>
              <a:buClr>
                <a:srgbClr val="008080"/>
              </a:buClr>
              <a:buFont typeface="Wingdings" panose="05000000000000000000" pitchFamily="2" charset="2"/>
              <a:buChar char="§"/>
            </a:pPr>
            <a:r>
              <a:rPr lang="en-US" sz="3600" b="1" dirty="0">
                <a:solidFill>
                  <a:schemeClr val="bg2">
                    <a:lumMod val="10000"/>
                  </a:schemeClr>
                </a:solidFill>
                <a:cs typeface="Arial" panose="020B0604020202020204" pitchFamily="34" charset="0"/>
              </a:rPr>
              <a:t>Tax advantaged strategies</a:t>
            </a:r>
          </a:p>
          <a:p>
            <a:pPr marL="0" indent="0">
              <a:buClr>
                <a:schemeClr val="accent2">
                  <a:lumMod val="50000"/>
                </a:schemeClr>
              </a:buClr>
              <a:buNone/>
            </a:pPr>
            <a:endParaRPr lang="en-US" sz="3600" dirty="0"/>
          </a:p>
        </p:txBody>
      </p:sp>
      <p:sp>
        <p:nvSpPr>
          <p:cNvPr id="10" name="Title 1">
            <a:extLst>
              <a:ext uri="{FF2B5EF4-FFF2-40B4-BE49-F238E27FC236}">
                <a16:creationId xmlns:a16="http://schemas.microsoft.com/office/drawing/2014/main" id="{81973F56-E378-4FEC-91BC-B0691923967D}"/>
              </a:ext>
            </a:extLst>
          </p:cNvPr>
          <p:cNvSpPr txBox="1">
            <a:spLocks/>
          </p:cNvSpPr>
          <p:nvPr/>
        </p:nvSpPr>
        <p:spPr>
          <a:xfrm>
            <a:off x="5698" y="2"/>
            <a:ext cx="9132711" cy="855130"/>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Tax Planning Strategies</a:t>
            </a:r>
          </a:p>
        </p:txBody>
      </p:sp>
    </p:spTree>
    <p:extLst>
      <p:ext uri="{BB962C8B-B14F-4D97-AF65-F5344CB8AC3E}">
        <p14:creationId xmlns:p14="http://schemas.microsoft.com/office/powerpoint/2010/main" val="358690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CF0252A-789F-45B0-B8E0-B5413DAEBA66}"/>
              </a:ext>
            </a:extLst>
          </p:cNvPr>
          <p:cNvSpPr txBox="1">
            <a:spLocks/>
          </p:cNvSpPr>
          <p:nvPr/>
        </p:nvSpPr>
        <p:spPr>
          <a:xfrm>
            <a:off x="137650" y="1872905"/>
            <a:ext cx="9006350" cy="3928532"/>
          </a:xfrm>
          <a:prstGeom prst="rect">
            <a:avLst/>
          </a:prstGeom>
        </p:spPr>
        <p:txBody>
          <a:bodyPr>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a:spcBef>
                <a:spcPts val="0"/>
              </a:spcBef>
              <a:spcAft>
                <a:spcPts val="2400"/>
              </a:spcAft>
              <a:buClr>
                <a:srgbClr val="008080"/>
              </a:buClr>
              <a:buFont typeface="Wingdings" panose="05000000000000000000" pitchFamily="2" charset="2"/>
              <a:buChar char="§"/>
            </a:pPr>
            <a:r>
              <a:rPr lang="en-US" sz="4300" b="1" dirty="0">
                <a:solidFill>
                  <a:schemeClr val="bg2">
                    <a:lumMod val="10000"/>
                  </a:schemeClr>
                </a:solidFill>
                <a:cs typeface="Arial" panose="020B0604020202020204" pitchFamily="34" charset="0"/>
              </a:rPr>
              <a:t>Caution and vigilance</a:t>
            </a:r>
            <a:br>
              <a:rPr lang="en-US" sz="4300" b="1" dirty="0">
                <a:solidFill>
                  <a:schemeClr val="bg2">
                    <a:lumMod val="10000"/>
                  </a:schemeClr>
                </a:solidFill>
                <a:cs typeface="Arial" panose="020B0604020202020204" pitchFamily="34" charset="0"/>
              </a:rPr>
            </a:br>
            <a:r>
              <a:rPr lang="en-US" sz="4300" b="1" dirty="0">
                <a:solidFill>
                  <a:schemeClr val="bg2">
                    <a:lumMod val="10000"/>
                  </a:schemeClr>
                </a:solidFill>
                <a:cs typeface="Arial" panose="020B0604020202020204" pitchFamily="34" charset="0"/>
              </a:rPr>
              <a:t>are critical.</a:t>
            </a:r>
          </a:p>
          <a:p>
            <a:pPr>
              <a:spcBef>
                <a:spcPts val="0"/>
              </a:spcBef>
              <a:spcAft>
                <a:spcPts val="2400"/>
              </a:spcAft>
              <a:buClr>
                <a:srgbClr val="008080"/>
              </a:buClr>
              <a:buFont typeface="Wingdings" panose="05000000000000000000" pitchFamily="2" charset="2"/>
              <a:buChar char="§"/>
            </a:pPr>
            <a:r>
              <a:rPr lang="en-US" sz="4300" b="1" dirty="0">
                <a:solidFill>
                  <a:schemeClr val="bg2">
                    <a:lumMod val="10000"/>
                  </a:schemeClr>
                </a:solidFill>
                <a:cs typeface="Arial" panose="020B0604020202020204" pitchFamily="34" charset="0"/>
              </a:rPr>
              <a:t>Focus on your own personal goals and objectives.</a:t>
            </a:r>
          </a:p>
          <a:p>
            <a:pPr>
              <a:spcBef>
                <a:spcPts val="0"/>
              </a:spcBef>
              <a:spcAft>
                <a:spcPts val="2400"/>
              </a:spcAft>
              <a:buClr>
                <a:srgbClr val="008080"/>
              </a:buClr>
              <a:buFont typeface="Wingdings" panose="05000000000000000000" pitchFamily="2" charset="2"/>
              <a:buChar char="§"/>
            </a:pPr>
            <a:r>
              <a:rPr lang="en-US" sz="4300" b="1" dirty="0">
                <a:solidFill>
                  <a:schemeClr val="bg2">
                    <a:lumMod val="10000"/>
                  </a:schemeClr>
                </a:solidFill>
                <a:cs typeface="Arial" panose="020B0604020202020204" pitchFamily="34" charset="0"/>
              </a:rPr>
              <a:t>Call us with any concerns</a:t>
            </a:r>
            <a:r>
              <a:rPr lang="en-US" sz="4700" b="1" dirty="0">
                <a:solidFill>
                  <a:schemeClr val="bg2">
                    <a:lumMod val="10000"/>
                  </a:schemeClr>
                </a:solidFill>
                <a:cs typeface="Arial" panose="020B0604020202020204" pitchFamily="34" charset="0"/>
              </a:rPr>
              <a:t>!</a:t>
            </a:r>
          </a:p>
          <a:p>
            <a:pPr lvl="1">
              <a:buClr>
                <a:srgbClr val="008080"/>
              </a:buClr>
              <a:buFont typeface="Wingdings" panose="05000000000000000000" pitchFamily="2" charset="2"/>
              <a:buChar char="§"/>
            </a:pPr>
            <a:endParaRPr lang="en-US" sz="3400" dirty="0"/>
          </a:p>
          <a:p>
            <a:pPr marL="0" indent="0">
              <a:buClr>
                <a:schemeClr val="accent2">
                  <a:lumMod val="50000"/>
                </a:schemeClr>
              </a:buClr>
              <a:buNone/>
            </a:pPr>
            <a:endParaRPr lang="en-US" sz="3600" dirty="0"/>
          </a:p>
        </p:txBody>
      </p:sp>
      <p:sp>
        <p:nvSpPr>
          <p:cNvPr id="5" name="Title 1">
            <a:extLst>
              <a:ext uri="{FF2B5EF4-FFF2-40B4-BE49-F238E27FC236}">
                <a16:creationId xmlns:a16="http://schemas.microsoft.com/office/drawing/2014/main" id="{D49029D8-4C11-428B-BF64-521244293822}"/>
              </a:ext>
            </a:extLst>
          </p:cNvPr>
          <p:cNvSpPr txBox="1">
            <a:spLocks/>
          </p:cNvSpPr>
          <p:nvPr/>
        </p:nvSpPr>
        <p:spPr>
          <a:xfrm>
            <a:off x="5698" y="-5"/>
            <a:ext cx="9132711" cy="877710"/>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lang="en-US" sz="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Takeaways</a:t>
            </a:r>
          </a:p>
        </p:txBody>
      </p:sp>
      <p:pic>
        <p:nvPicPr>
          <p:cNvPr id="4098" name="Picture 2" descr="Image result for Key Takeaways">
            <a:extLst>
              <a:ext uri="{FF2B5EF4-FFF2-40B4-BE49-F238E27FC236}">
                <a16:creationId xmlns:a16="http://schemas.microsoft.com/office/drawing/2014/main" id="{96118D1C-2C02-4FD5-B4FD-49B8074A4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533" y="877705"/>
            <a:ext cx="3685876"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36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B14947B-AF07-4C68-BC68-5168E6926F87}"/>
              </a:ext>
            </a:extLst>
          </p:cNvPr>
          <p:cNvSpPr>
            <a:spLocks noChangeArrowheads="1"/>
          </p:cNvSpPr>
          <p:nvPr/>
        </p:nvSpPr>
        <p:spPr bwMode="auto">
          <a:xfrm>
            <a:off x="0" y="124179"/>
            <a:ext cx="9274628" cy="1567096"/>
          </a:xfrm>
          <a:prstGeom prst="rect">
            <a:avLst/>
          </a:prstGeom>
          <a:noFill/>
          <a:ln w="12700">
            <a:noFill/>
            <a:miter lim="800000"/>
            <a:headEnd/>
            <a:tailEnd/>
          </a:ln>
          <a:effectLst/>
        </p:spPr>
        <p:txBody>
          <a:bodyPr wrap="square" lIns="90488" tIns="44450" rIns="90488" bIns="44450">
            <a:spAutoFit/>
          </a:bodyPr>
          <a:lstStyle/>
          <a:p>
            <a:pPr algn="ctr" eaLnBrk="0" hangingPunct="0">
              <a:defRPr/>
            </a:pPr>
            <a:r>
              <a:rPr lang="en-US" sz="4800" b="1" dirty="0">
                <a:solidFill>
                  <a:srgbClr val="1A4D98"/>
                </a:solidFill>
                <a:latin typeface="Arial" panose="020B0604020202020204" pitchFamily="34" charset="0"/>
                <a:cs typeface="Arial" panose="020B0604020202020204" pitchFamily="34" charset="0"/>
              </a:rPr>
              <a:t>We review changes </a:t>
            </a:r>
            <a:br>
              <a:rPr lang="en-US" sz="4800" b="1" dirty="0">
                <a:solidFill>
                  <a:srgbClr val="1A4D98"/>
                </a:solidFill>
                <a:latin typeface="Arial" panose="020B0604020202020204" pitchFamily="34" charset="0"/>
                <a:cs typeface="Arial" panose="020B0604020202020204" pitchFamily="34" charset="0"/>
              </a:rPr>
            </a:br>
            <a:r>
              <a:rPr lang="en-US" sz="4800" b="1" dirty="0">
                <a:solidFill>
                  <a:srgbClr val="1A4D98"/>
                </a:solidFill>
                <a:latin typeface="Arial" panose="020B0604020202020204" pitchFamily="34" charset="0"/>
                <a:cs typeface="Arial" panose="020B0604020202020204" pitchFamily="34" charset="0"/>
              </a:rPr>
              <a:t>for our clients regularly!</a:t>
            </a:r>
          </a:p>
        </p:txBody>
      </p:sp>
      <p:pic>
        <p:nvPicPr>
          <p:cNvPr id="3" name="Picture 2">
            <a:extLst>
              <a:ext uri="{FF2B5EF4-FFF2-40B4-BE49-F238E27FC236}">
                <a16:creationId xmlns:a16="http://schemas.microsoft.com/office/drawing/2014/main" id="{353D2474-985C-4903-94CC-757C7F981F3C}"/>
              </a:ext>
            </a:extLst>
          </p:cNvPr>
          <p:cNvPicPr>
            <a:picLocks noChangeAspect="1"/>
          </p:cNvPicPr>
          <p:nvPr/>
        </p:nvPicPr>
        <p:blipFill>
          <a:blip r:embed="rId3"/>
          <a:stretch>
            <a:fillRect/>
          </a:stretch>
        </p:blipFill>
        <p:spPr>
          <a:xfrm>
            <a:off x="0" y="1936428"/>
            <a:ext cx="9144000" cy="4921572"/>
          </a:xfrm>
          <a:prstGeom prst="rect">
            <a:avLst/>
          </a:prstGeom>
        </p:spPr>
      </p:pic>
    </p:spTree>
    <p:extLst>
      <p:ext uri="{BB962C8B-B14F-4D97-AF65-F5344CB8AC3E}">
        <p14:creationId xmlns:p14="http://schemas.microsoft.com/office/powerpoint/2010/main" val="2474607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063F62-7575-4FB9-978B-76EC8EDDF4BC}"/>
              </a:ext>
            </a:extLst>
          </p:cNvPr>
          <p:cNvPicPr>
            <a:picLocks noChangeAspect="1"/>
          </p:cNvPicPr>
          <p:nvPr/>
        </p:nvPicPr>
        <p:blipFill>
          <a:blip r:embed="rId3">
            <a:duotone>
              <a:schemeClr val="accent5">
                <a:shade val="45000"/>
                <a:satMod val="135000"/>
              </a:schemeClr>
              <a:prstClr val="white"/>
            </a:duotone>
          </a:blip>
          <a:stretch>
            <a:fillRect/>
          </a:stretch>
        </p:blipFill>
        <p:spPr>
          <a:xfrm>
            <a:off x="54855" y="2475384"/>
            <a:ext cx="9034286" cy="4104913"/>
          </a:xfrm>
          <a:prstGeom prst="rect">
            <a:avLst/>
          </a:prstGeom>
        </p:spPr>
      </p:pic>
      <p:sp>
        <p:nvSpPr>
          <p:cNvPr id="4099" name="Text Box 3"/>
          <p:cNvSpPr txBox="1">
            <a:spLocks noChangeArrowheads="1"/>
          </p:cNvSpPr>
          <p:nvPr/>
        </p:nvSpPr>
        <p:spPr bwMode="auto">
          <a:xfrm>
            <a:off x="4098925" y="488950"/>
            <a:ext cx="184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endParaRPr lang="en-US" kern="0" dirty="0">
              <a:solidFill>
                <a:srgbClr val="FFFFFF"/>
              </a:solidFill>
            </a:endParaRPr>
          </a:p>
        </p:txBody>
      </p:sp>
      <p:sp>
        <p:nvSpPr>
          <p:cNvPr id="3" name="Title 2"/>
          <p:cNvSpPr>
            <a:spLocks noGrp="1"/>
          </p:cNvSpPr>
          <p:nvPr>
            <p:ph type="title" idx="4294967295"/>
          </p:nvPr>
        </p:nvSpPr>
        <p:spPr>
          <a:xfrm>
            <a:off x="0" y="888862"/>
            <a:ext cx="9144000" cy="908147"/>
          </a:xfrm>
        </p:spPr>
        <p:txBody>
          <a:bodyPr>
            <a:normAutofit/>
          </a:bodyPr>
          <a:lstStyle/>
          <a:p>
            <a:pPr algn="ctr"/>
            <a:r>
              <a:rPr lang="en-US" sz="4000" b="1" spc="-60" dirty="0">
                <a:solidFill>
                  <a:srgbClr val="008080"/>
                </a:solidFill>
                <a:latin typeface="Calibri" panose="020F0502020204030204" pitchFamily="34" charset="0"/>
                <a:cs typeface="Calibri" panose="020F0502020204030204" pitchFamily="34" charset="0"/>
              </a:rPr>
              <a:t>Markets do not move in a straight line!</a:t>
            </a:r>
          </a:p>
        </p:txBody>
      </p:sp>
      <p:sp>
        <p:nvSpPr>
          <p:cNvPr id="5" name="AutoShape 2" descr="Image result for market recor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dirty="0">
              <a:solidFill>
                <a:prstClr val="white"/>
              </a:solidFill>
            </a:endParaRPr>
          </a:p>
        </p:txBody>
      </p:sp>
      <p:sp>
        <p:nvSpPr>
          <p:cNvPr id="9" name="Title 1">
            <a:extLst>
              <a:ext uri="{FF2B5EF4-FFF2-40B4-BE49-F238E27FC236}">
                <a16:creationId xmlns:a16="http://schemas.microsoft.com/office/drawing/2014/main" id="{B83E479D-8508-4B3C-A39D-115E7C53FF8B}"/>
              </a:ext>
            </a:extLst>
          </p:cNvPr>
          <p:cNvSpPr txBox="1">
            <a:spLocks/>
          </p:cNvSpPr>
          <p:nvPr/>
        </p:nvSpPr>
        <p:spPr>
          <a:xfrm>
            <a:off x="0" y="-18228"/>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Equity Market</a:t>
            </a: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Review</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7" name="Oval 6">
            <a:extLst>
              <a:ext uri="{FF2B5EF4-FFF2-40B4-BE49-F238E27FC236}">
                <a16:creationId xmlns:a16="http://schemas.microsoft.com/office/drawing/2014/main" id="{E034E7FA-AE4D-448C-AC8C-3EA78CEAEE1B}"/>
              </a:ext>
            </a:extLst>
          </p:cNvPr>
          <p:cNvSpPr/>
          <p:nvPr/>
        </p:nvSpPr>
        <p:spPr>
          <a:xfrm>
            <a:off x="2975682" y="3909729"/>
            <a:ext cx="1123243" cy="141684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0798606-E202-49F0-8ECD-28D98ABBF293}"/>
              </a:ext>
            </a:extLst>
          </p:cNvPr>
          <p:cNvSpPr/>
          <p:nvPr/>
        </p:nvSpPr>
        <p:spPr>
          <a:xfrm>
            <a:off x="6141156" y="2704099"/>
            <a:ext cx="1885244" cy="1924345"/>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4D6A19A-A549-451C-9A47-EE3676BC16B3}"/>
              </a:ext>
            </a:extLst>
          </p:cNvPr>
          <p:cNvSpPr txBox="1"/>
          <p:nvPr/>
        </p:nvSpPr>
        <p:spPr>
          <a:xfrm>
            <a:off x="-2" y="1683829"/>
            <a:ext cx="9144000" cy="646331"/>
          </a:xfrm>
          <a:prstGeom prst="rect">
            <a:avLst/>
          </a:prstGeom>
          <a:solidFill>
            <a:srgbClr val="008080"/>
          </a:solidFill>
        </p:spPr>
        <p:txBody>
          <a:bodyPr wrap="square" rtlCol="0">
            <a:spAutoFit/>
          </a:bodyPr>
          <a:lstStyle/>
          <a:p>
            <a:pPr algn="ctr" defTabSz="457200"/>
            <a:r>
              <a:rPr lang="en-US" b="1" dirty="0">
                <a:solidFill>
                  <a:schemeClr val="bg1"/>
                </a:solidFill>
                <a:latin typeface="Calibri" panose="020F0502020204030204" pitchFamily="34" charset="0"/>
                <a:cs typeface="Calibri" panose="020F0502020204030204" pitchFamily="34" charset="0"/>
              </a:rPr>
              <a:t>S&amp;P 500</a:t>
            </a:r>
            <a:br>
              <a:rPr lang="en-US" b="1" dirty="0">
                <a:solidFill>
                  <a:schemeClr val="bg1"/>
                </a:solidFill>
                <a:latin typeface="Calibri" panose="020F0502020204030204" pitchFamily="34" charset="0"/>
                <a:cs typeface="Calibri" panose="020F0502020204030204" pitchFamily="34" charset="0"/>
              </a:rPr>
            </a:br>
            <a:r>
              <a:rPr lang="en-US" b="1" dirty="0">
                <a:solidFill>
                  <a:schemeClr val="bg1"/>
                </a:solidFill>
                <a:latin typeface="Calibri" panose="020F0502020204030204" pitchFamily="34" charset="0"/>
                <a:cs typeface="Calibri" panose="020F0502020204030204" pitchFamily="34" charset="0"/>
              </a:rPr>
              <a:t>1/1/2019 – 12/31/2019</a:t>
            </a:r>
          </a:p>
        </p:txBody>
      </p:sp>
      <p:sp>
        <p:nvSpPr>
          <p:cNvPr id="13" name="TextBox 12">
            <a:extLst>
              <a:ext uri="{FF2B5EF4-FFF2-40B4-BE49-F238E27FC236}">
                <a16:creationId xmlns:a16="http://schemas.microsoft.com/office/drawing/2014/main" id="{685B97AB-7835-4B4C-BD9E-84A0B2620717}"/>
              </a:ext>
            </a:extLst>
          </p:cNvPr>
          <p:cNvSpPr txBox="1"/>
          <p:nvPr/>
        </p:nvSpPr>
        <p:spPr>
          <a:xfrm>
            <a:off x="5260295" y="6534988"/>
            <a:ext cx="3646967" cy="261610"/>
          </a:xfrm>
          <a:prstGeom prst="rect">
            <a:avLst/>
          </a:prstGeom>
          <a:noFill/>
        </p:spPr>
        <p:txBody>
          <a:bodyPr wrap="square" rtlCol="0">
            <a:spAutoFit/>
          </a:bodyPr>
          <a:lstStyle/>
          <a:p>
            <a:pPr algn="r" defTabSz="457200"/>
            <a:r>
              <a:rPr lang="en-US" sz="1050" i="1" dirty="0">
                <a:solidFill>
                  <a:schemeClr val="accent5">
                    <a:lumMod val="50000"/>
                  </a:schemeClr>
                </a:solidFill>
              </a:rPr>
              <a:t>Source: BigCharts.com</a:t>
            </a:r>
          </a:p>
        </p:txBody>
      </p:sp>
    </p:spTree>
    <p:extLst>
      <p:ext uri="{BB962C8B-B14F-4D97-AF65-F5344CB8AC3E}">
        <p14:creationId xmlns:p14="http://schemas.microsoft.com/office/powerpoint/2010/main" val="422816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a:extLst>
              <a:ext uri="{FF2B5EF4-FFF2-40B4-BE49-F238E27FC236}">
                <a16:creationId xmlns:a16="http://schemas.microsoft.com/office/drawing/2014/main" id="{9F1AFDB5-8658-49F9-A745-4967FCD15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022" y="925692"/>
            <a:ext cx="3476978" cy="2374017"/>
          </a:xfrm>
          <a:prstGeom prst="rect">
            <a:avLst/>
          </a:prstGeom>
          <a:noFill/>
          <a:extLst>
            <a:ext uri="{909E8E84-426E-40DD-AFC4-6F175D3DCCD1}">
              <a14:hiddenFill xmlns:a14="http://schemas.microsoft.com/office/drawing/2010/main">
                <a:solidFill>
                  <a:srgbClr val="FFFFFF"/>
                </a:solidFill>
              </a14:hiddenFill>
            </a:ext>
          </a:extLst>
        </p:spPr>
      </p:pic>
      <p:sp>
        <p:nvSpPr>
          <p:cNvPr id="20573" name="Text Box 93"/>
          <p:cNvSpPr txBox="1">
            <a:spLocks noChangeArrowheads="1"/>
          </p:cNvSpPr>
          <p:nvPr/>
        </p:nvSpPr>
        <p:spPr bwMode="auto">
          <a:xfrm>
            <a:off x="0" y="1391368"/>
            <a:ext cx="8771467" cy="3628686"/>
          </a:xfrm>
          <a:prstGeom prst="rect">
            <a:avLst/>
          </a:prstGeom>
          <a:noFill/>
          <a:ln w="12700">
            <a:noFill/>
            <a:miter lim="800000"/>
            <a:headEnd/>
            <a:tailEnd/>
          </a:ln>
        </p:spPr>
        <p:txBody>
          <a:bodyPr wrap="square">
            <a:spAutoFit/>
          </a:bodyPr>
          <a:lstStyle/>
          <a:p>
            <a:pPr marL="182880" indent="-182880" defTabSz="914400">
              <a:lnSpc>
                <a:spcPct val="114000"/>
              </a:lnSpc>
              <a:spcBef>
                <a:spcPts val="1200"/>
              </a:spcBef>
              <a:spcAft>
                <a:spcPts val="1800"/>
              </a:spcAft>
              <a:buClr>
                <a:srgbClr val="008080"/>
              </a:buClr>
              <a:buSzPct val="100000"/>
              <a:buFont typeface="Wingdings" panose="05000000000000000000" pitchFamily="2" charset="2"/>
              <a:buChar char="§"/>
              <a:defRPr/>
            </a:pPr>
            <a:r>
              <a:rPr lang="en-US" sz="4000" b="1" dirty="0">
                <a:solidFill>
                  <a:schemeClr val="tx1">
                    <a:lumMod val="90000"/>
                    <a:lumOff val="10000"/>
                  </a:schemeClr>
                </a:solidFill>
                <a:latin typeface="Calibri" panose="020F0502020204030204" pitchFamily="34" charset="0"/>
              </a:rPr>
              <a:t> </a:t>
            </a:r>
            <a:r>
              <a:rPr lang="en-US" sz="3800" b="1" dirty="0">
                <a:solidFill>
                  <a:schemeClr val="tx1">
                    <a:lumMod val="90000"/>
                    <a:lumOff val="10000"/>
                  </a:schemeClr>
                </a:solidFill>
                <a:latin typeface="Calibri" panose="020F0502020204030204" pitchFamily="34" charset="0"/>
              </a:rPr>
              <a:t>Constant communication</a:t>
            </a:r>
          </a:p>
          <a:p>
            <a:pPr marL="182880" indent="-182880" defTabSz="914400">
              <a:lnSpc>
                <a:spcPct val="114000"/>
              </a:lnSpc>
              <a:spcBef>
                <a:spcPts val="1200"/>
              </a:spcBef>
              <a:spcAft>
                <a:spcPts val="1800"/>
              </a:spcAft>
              <a:buClr>
                <a:srgbClr val="008080"/>
              </a:buClr>
              <a:buSzPct val="100000"/>
              <a:buFont typeface="Wingdings" panose="05000000000000000000" pitchFamily="2" charset="2"/>
              <a:buChar char="§"/>
              <a:defRPr/>
            </a:pPr>
            <a:r>
              <a:rPr lang="en-US" sz="3800" b="1" dirty="0">
                <a:solidFill>
                  <a:schemeClr val="tx1">
                    <a:lumMod val="90000"/>
                    <a:lumOff val="10000"/>
                  </a:schemeClr>
                </a:solidFill>
                <a:latin typeface="Calibri" panose="020F0502020204030204" pitchFamily="34" charset="0"/>
              </a:rPr>
              <a:t> More frequent discussions</a:t>
            </a:r>
          </a:p>
          <a:p>
            <a:pPr marL="182880" indent="-182880" defTabSz="914400">
              <a:lnSpc>
                <a:spcPct val="114000"/>
              </a:lnSpc>
              <a:spcBef>
                <a:spcPts val="1200"/>
              </a:spcBef>
              <a:spcAft>
                <a:spcPts val="1800"/>
              </a:spcAft>
              <a:buClr>
                <a:srgbClr val="008080"/>
              </a:buClr>
              <a:buSzPct val="100000"/>
              <a:buFont typeface="Wingdings" panose="05000000000000000000" pitchFamily="2" charset="2"/>
              <a:buChar char="§"/>
              <a:defRPr/>
            </a:pPr>
            <a:r>
              <a:rPr lang="en-US" sz="3800" b="1" dirty="0">
                <a:solidFill>
                  <a:schemeClr val="tx1">
                    <a:lumMod val="90000"/>
                    <a:lumOff val="10000"/>
                  </a:schemeClr>
                </a:solidFill>
                <a:latin typeface="Calibri" panose="020F0502020204030204" pitchFamily="34" charset="0"/>
              </a:rPr>
              <a:t> Review of economic, tax, estate and</a:t>
            </a:r>
            <a:br>
              <a:rPr lang="en-US" sz="3800" b="1" dirty="0">
                <a:solidFill>
                  <a:schemeClr val="tx1">
                    <a:lumMod val="90000"/>
                    <a:lumOff val="10000"/>
                  </a:schemeClr>
                </a:solidFill>
                <a:latin typeface="Calibri" panose="020F0502020204030204" pitchFamily="34" charset="0"/>
              </a:rPr>
            </a:br>
            <a:r>
              <a:rPr lang="en-US" sz="3800" b="1" dirty="0">
                <a:solidFill>
                  <a:schemeClr val="tx1">
                    <a:lumMod val="90000"/>
                    <a:lumOff val="10000"/>
                  </a:schemeClr>
                </a:solidFill>
                <a:latin typeface="Calibri" panose="020F0502020204030204" pitchFamily="34" charset="0"/>
              </a:rPr>
              <a:t>  investment issues for our clients</a:t>
            </a:r>
          </a:p>
        </p:txBody>
      </p:sp>
      <p:sp>
        <p:nvSpPr>
          <p:cNvPr id="5" name="Title 1">
            <a:extLst>
              <a:ext uri="{FF2B5EF4-FFF2-40B4-BE49-F238E27FC236}">
                <a16:creationId xmlns:a16="http://schemas.microsoft.com/office/drawing/2014/main" id="{D2AA1E53-3350-4CDB-A424-063120CE853F}"/>
              </a:ext>
            </a:extLst>
          </p:cNvPr>
          <p:cNvSpPr txBox="1">
            <a:spLocks/>
          </p:cNvSpPr>
          <p:nvPr/>
        </p:nvSpPr>
        <p:spPr>
          <a:xfrm>
            <a:off x="0" y="-2"/>
            <a:ext cx="9132711" cy="925694"/>
          </a:xfrm>
          <a:prstGeom prst="rect">
            <a:avLst/>
          </a:prstGeom>
          <a:solidFill>
            <a:srgbClr val="0076A3"/>
          </a:solidFill>
        </p:spPr>
        <p:txBody>
          <a:bodyPr>
            <a:normAutofit fontScale="850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Can You Expect From Us?</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68636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73">
                                            <p:txEl>
                                              <p:pRg st="0" end="0"/>
                                            </p:txEl>
                                          </p:spTgt>
                                        </p:tgtEl>
                                        <p:attrNameLst>
                                          <p:attrName>style.visibility</p:attrName>
                                        </p:attrNameLst>
                                      </p:cBhvr>
                                      <p:to>
                                        <p:strVal val="visible"/>
                                      </p:to>
                                    </p:set>
                                    <p:animEffect transition="in" filter="fade">
                                      <p:cBhvr>
                                        <p:cTn id="7" dur="500"/>
                                        <p:tgtEl>
                                          <p:spTgt spid="2057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73">
                                            <p:txEl>
                                              <p:pRg st="1" end="1"/>
                                            </p:txEl>
                                          </p:spTgt>
                                        </p:tgtEl>
                                        <p:attrNameLst>
                                          <p:attrName>style.visibility</p:attrName>
                                        </p:attrNameLst>
                                      </p:cBhvr>
                                      <p:to>
                                        <p:strVal val="visible"/>
                                      </p:to>
                                    </p:set>
                                    <p:animEffect transition="in" filter="fade">
                                      <p:cBhvr>
                                        <p:cTn id="11" dur="500"/>
                                        <p:tgtEl>
                                          <p:spTgt spid="2057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73">
                                            <p:txEl>
                                              <p:pRg st="2" end="2"/>
                                            </p:txEl>
                                          </p:spTgt>
                                        </p:tgtEl>
                                        <p:attrNameLst>
                                          <p:attrName>style.visibility</p:attrName>
                                        </p:attrNameLst>
                                      </p:cBhvr>
                                      <p:to>
                                        <p:strVal val="visible"/>
                                      </p:to>
                                    </p:set>
                                    <p:animEffect transition="in" filter="fade">
                                      <p:cBhvr>
                                        <p:cTn id="15" dur="500"/>
                                        <p:tgtEl>
                                          <p:spTgt spid="2057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a:extLst>
              <a:ext uri="{FF2B5EF4-FFF2-40B4-BE49-F238E27FC236}">
                <a16:creationId xmlns:a16="http://schemas.microsoft.com/office/drawing/2014/main" id="{24AF70FB-613A-4B27-AC4F-37277BAD8D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6089" y="1077141"/>
            <a:ext cx="3522133" cy="199343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4294967295"/>
          </p:nvPr>
        </p:nvSpPr>
        <p:spPr>
          <a:xfrm>
            <a:off x="225778" y="1444028"/>
            <a:ext cx="8365066" cy="5182549"/>
          </a:xfrm>
        </p:spPr>
        <p:txBody>
          <a:bodyPr>
            <a:normAutofit/>
          </a:bodyPr>
          <a:lstStyle/>
          <a:p>
            <a:pPr>
              <a:lnSpc>
                <a:spcPct val="134000"/>
              </a:lnSpc>
              <a:spcAft>
                <a:spcPts val="1800"/>
              </a:spcAft>
              <a:buClr>
                <a:srgbClr val="008080"/>
              </a:buClr>
              <a:buSzPct val="101000"/>
              <a:buFont typeface="Wingdings" panose="05000000000000000000" pitchFamily="2" charset="2"/>
              <a:buChar char="§"/>
              <a:defRPr/>
            </a:pPr>
            <a:r>
              <a:rPr lang="en-US" sz="3200" b="1" dirty="0">
                <a:solidFill>
                  <a:schemeClr val="tx1">
                    <a:lumMod val="90000"/>
                    <a:lumOff val="10000"/>
                  </a:schemeClr>
                </a:solidFill>
                <a:latin typeface="Calibri" panose="020F0502020204030204" pitchFamily="34" charset="0"/>
              </a:rPr>
              <a:t> </a:t>
            </a:r>
            <a:r>
              <a:rPr lang="en-US" sz="3200" b="1" dirty="0">
                <a:solidFill>
                  <a:schemeClr val="tx1">
                    <a:lumMod val="90000"/>
                    <a:lumOff val="10000"/>
                  </a:schemeClr>
                </a:solidFill>
              </a:rPr>
              <a:t>We will maintain a </a:t>
            </a:r>
            <a:br>
              <a:rPr lang="en-US" sz="3200" b="1" dirty="0">
                <a:solidFill>
                  <a:schemeClr val="tx1">
                    <a:lumMod val="90000"/>
                    <a:lumOff val="10000"/>
                  </a:schemeClr>
                </a:solidFill>
              </a:rPr>
            </a:br>
            <a:r>
              <a:rPr lang="en-US" sz="3200" b="1" dirty="0">
                <a:solidFill>
                  <a:schemeClr val="tx1">
                    <a:lumMod val="90000"/>
                    <a:lumOff val="10000"/>
                  </a:schemeClr>
                </a:solidFill>
              </a:rPr>
              <a:t> </a:t>
            </a:r>
            <a:r>
              <a:rPr lang="en-US" sz="3200" b="1" dirty="0">
                <a:solidFill>
                  <a:schemeClr val="tx1">
                    <a:lumMod val="90000"/>
                    <a:lumOff val="10000"/>
                  </a:schemeClr>
                </a:solidFill>
                <a:cs typeface="Arial" panose="020B0604020202020204" pitchFamily="34" charset="0"/>
              </a:rPr>
              <a:t>non-emotional</a:t>
            </a:r>
            <a:r>
              <a:rPr lang="en-US" sz="3200" b="1" dirty="0">
                <a:solidFill>
                  <a:schemeClr val="tx1">
                    <a:lumMod val="90000"/>
                    <a:lumOff val="10000"/>
                  </a:schemeClr>
                </a:solidFill>
              </a:rPr>
              <a:t> objective. </a:t>
            </a:r>
          </a:p>
          <a:p>
            <a:pPr>
              <a:lnSpc>
                <a:spcPct val="134000"/>
              </a:lnSpc>
              <a:spcAft>
                <a:spcPts val="1800"/>
              </a:spcAft>
              <a:buClr>
                <a:srgbClr val="008080"/>
              </a:buClr>
              <a:buSzPct val="101000"/>
              <a:buFont typeface="Wingdings" panose="05000000000000000000" pitchFamily="2" charset="2"/>
              <a:buChar char="§"/>
              <a:defRPr/>
            </a:pPr>
            <a:r>
              <a:rPr lang="en-US" sz="3200" b="1" dirty="0">
                <a:solidFill>
                  <a:schemeClr val="tx1">
                    <a:lumMod val="90000"/>
                    <a:lumOff val="10000"/>
                  </a:schemeClr>
                </a:solidFill>
              </a:rPr>
              <a:t> We will avoid emotional-based reactions.</a:t>
            </a:r>
          </a:p>
          <a:p>
            <a:pPr>
              <a:lnSpc>
                <a:spcPct val="134000"/>
              </a:lnSpc>
              <a:spcAft>
                <a:spcPts val="1800"/>
              </a:spcAft>
              <a:buClr>
                <a:srgbClr val="008080"/>
              </a:buClr>
              <a:buSzPct val="101000"/>
              <a:buFont typeface="Wingdings" panose="05000000000000000000" pitchFamily="2" charset="2"/>
              <a:buChar char="§"/>
              <a:defRPr/>
            </a:pPr>
            <a:r>
              <a:rPr lang="en-US" sz="3200" b="1" dirty="0">
                <a:solidFill>
                  <a:schemeClr val="tx1">
                    <a:lumMod val="90000"/>
                    <a:lumOff val="10000"/>
                  </a:schemeClr>
                </a:solidFill>
              </a:rPr>
              <a:t> We will assist you in making decisions that are </a:t>
            </a:r>
            <a:br>
              <a:rPr lang="en-US" sz="3200" b="1" dirty="0">
                <a:solidFill>
                  <a:schemeClr val="tx1">
                    <a:lumMod val="90000"/>
                    <a:lumOff val="10000"/>
                  </a:schemeClr>
                </a:solidFill>
              </a:rPr>
            </a:br>
            <a:r>
              <a:rPr lang="en-US" sz="3200" b="1" dirty="0">
                <a:solidFill>
                  <a:schemeClr val="tx1">
                    <a:lumMod val="90000"/>
                    <a:lumOff val="10000"/>
                  </a:schemeClr>
                </a:solidFill>
              </a:rPr>
              <a:t> always in your best interest!  </a:t>
            </a:r>
          </a:p>
          <a:p>
            <a:pPr>
              <a:lnSpc>
                <a:spcPct val="134000"/>
              </a:lnSpc>
              <a:spcAft>
                <a:spcPts val="1800"/>
              </a:spcAft>
              <a:buClr>
                <a:srgbClr val="008080"/>
              </a:buClr>
              <a:buSzPct val="101000"/>
              <a:buFont typeface="Wingdings" panose="05000000000000000000" pitchFamily="2" charset="2"/>
              <a:buChar char="§"/>
              <a:defRPr/>
            </a:pPr>
            <a:r>
              <a:rPr lang="en-US" sz="2400" b="1" i="1" dirty="0">
                <a:solidFill>
                  <a:srgbClr val="008080"/>
                </a:solidFill>
              </a:rPr>
              <a:t> </a:t>
            </a:r>
            <a:r>
              <a:rPr lang="en-US" sz="3600" b="1" i="1" dirty="0">
                <a:solidFill>
                  <a:srgbClr val="008080"/>
                </a:solidFill>
              </a:rPr>
              <a:t>WE WILL BE HERE FOR YOU!!</a:t>
            </a:r>
            <a:endParaRPr lang="en-US" sz="600" dirty="0">
              <a:solidFill>
                <a:srgbClr val="008080"/>
              </a:solidFill>
            </a:endParaRPr>
          </a:p>
        </p:txBody>
      </p:sp>
      <p:sp>
        <p:nvSpPr>
          <p:cNvPr id="5" name="Title 1">
            <a:extLst>
              <a:ext uri="{FF2B5EF4-FFF2-40B4-BE49-F238E27FC236}">
                <a16:creationId xmlns:a16="http://schemas.microsoft.com/office/drawing/2014/main" id="{779269FE-801B-432C-B6EA-F0149690E2B0}"/>
              </a:ext>
            </a:extLst>
          </p:cNvPr>
          <p:cNvSpPr txBox="1">
            <a:spLocks/>
          </p:cNvSpPr>
          <p:nvPr/>
        </p:nvSpPr>
        <p:spPr>
          <a:xfrm>
            <a:off x="11289" y="-5"/>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Our Role as Your Advisor</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48944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1931E8-28B6-4918-A013-7FAB5AE18AAD}"/>
              </a:ext>
            </a:extLst>
          </p:cNvPr>
          <p:cNvSpPr txBox="1">
            <a:spLocks noChangeArrowheads="1"/>
          </p:cNvSpPr>
          <p:nvPr/>
        </p:nvSpPr>
        <p:spPr>
          <a:xfrm>
            <a:off x="0" y="1660467"/>
            <a:ext cx="9144000" cy="2460975"/>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algn="ctr">
              <a:buFont typeface="Wingdings" pitchFamily="2" charset="2"/>
              <a:buNone/>
            </a:pPr>
            <a:r>
              <a:rPr lang="en-US" sz="4000" b="1" dirty="0">
                <a:solidFill>
                  <a:srgbClr val="008080"/>
                </a:solidFill>
              </a:rPr>
              <a:t>    </a:t>
            </a:r>
            <a:r>
              <a:rPr lang="en-US" sz="4800" b="1" dirty="0">
                <a:solidFill>
                  <a:srgbClr val="008080"/>
                </a:solidFill>
                <a:latin typeface="Arial" panose="020B0604020202020204" pitchFamily="34" charset="0"/>
                <a:cs typeface="Arial" panose="020B0604020202020204" pitchFamily="34" charset="0"/>
              </a:rPr>
              <a:t>We Appreciate the </a:t>
            </a:r>
            <a:br>
              <a:rPr lang="en-US" sz="4800" b="1" dirty="0">
                <a:solidFill>
                  <a:srgbClr val="008080"/>
                </a:solidFill>
                <a:latin typeface="Arial" panose="020B0604020202020204" pitchFamily="34" charset="0"/>
                <a:cs typeface="Arial" panose="020B0604020202020204" pitchFamily="34" charset="0"/>
              </a:rPr>
            </a:br>
            <a:r>
              <a:rPr lang="en-US" sz="4800" b="1" dirty="0">
                <a:solidFill>
                  <a:srgbClr val="008080"/>
                </a:solidFill>
                <a:latin typeface="Arial" panose="020B0604020202020204" pitchFamily="34" charset="0"/>
                <a:cs typeface="Arial" panose="020B0604020202020204" pitchFamily="34" charset="0"/>
              </a:rPr>
              <a:t>Opportunity to Assist </a:t>
            </a:r>
            <a:br>
              <a:rPr lang="en-US" sz="4800" b="1" dirty="0">
                <a:solidFill>
                  <a:srgbClr val="008080"/>
                </a:solidFill>
                <a:latin typeface="Arial" panose="020B0604020202020204" pitchFamily="34" charset="0"/>
                <a:cs typeface="Arial" panose="020B0604020202020204" pitchFamily="34" charset="0"/>
              </a:rPr>
            </a:br>
            <a:r>
              <a:rPr lang="en-US" sz="4800" b="1" dirty="0">
                <a:solidFill>
                  <a:srgbClr val="008080"/>
                </a:solidFill>
                <a:latin typeface="Arial" panose="020B0604020202020204" pitchFamily="34" charset="0"/>
                <a:cs typeface="Arial" panose="020B0604020202020204" pitchFamily="34" charset="0"/>
              </a:rPr>
              <a:t>With YOUR Financial Needs!</a:t>
            </a:r>
          </a:p>
          <a:p>
            <a:pPr>
              <a:buFont typeface="Wingdings" pitchFamily="2" charset="2"/>
              <a:buNone/>
            </a:pPr>
            <a:endParaRPr lang="en-US" sz="4000" b="1" dirty="0">
              <a:solidFill>
                <a:srgbClr val="00808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Font typeface="Wingdings" pitchFamily="2" charset="2"/>
              <a:buNone/>
            </a:pPr>
            <a:endParaRPr lang="en-US" sz="4000" b="1" dirty="0"/>
          </a:p>
        </p:txBody>
      </p:sp>
      <p:sp>
        <p:nvSpPr>
          <p:cNvPr id="5" name="Rectangle 4">
            <a:extLst>
              <a:ext uri="{FF2B5EF4-FFF2-40B4-BE49-F238E27FC236}">
                <a16:creationId xmlns:a16="http://schemas.microsoft.com/office/drawing/2014/main" id="{231450A1-DB6B-476F-BBA6-073251C43221}"/>
              </a:ext>
            </a:extLst>
          </p:cNvPr>
          <p:cNvSpPr>
            <a:spLocks noChangeArrowheads="1"/>
          </p:cNvSpPr>
          <p:nvPr/>
        </p:nvSpPr>
        <p:spPr bwMode="auto">
          <a:xfrm>
            <a:off x="0" y="9035"/>
            <a:ext cx="9144000" cy="1567096"/>
          </a:xfrm>
          <a:prstGeom prst="rect">
            <a:avLst/>
          </a:prstGeom>
          <a:noFill/>
          <a:ln w="12700">
            <a:noFill/>
            <a:miter lim="800000"/>
            <a:headEnd/>
            <a:tailEnd/>
          </a:ln>
          <a:effectLst/>
        </p:spPr>
        <p:txBody>
          <a:bodyPr wrap="square" lIns="90488" tIns="44450" rIns="90488" bIns="44450">
            <a:spAutoFit/>
          </a:bodyPr>
          <a:lstStyle/>
          <a:p>
            <a:pPr algn="ctr" eaLnBrk="0" hangingPunct="0">
              <a:defRPr/>
            </a:pPr>
            <a:r>
              <a:rPr lang="en-US" sz="9600" b="1" dirty="0">
                <a:solidFill>
                  <a:srgbClr val="1A4D9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a:t>
            </a:r>
          </a:p>
        </p:txBody>
      </p:sp>
      <p:pic>
        <p:nvPicPr>
          <p:cNvPr id="7170" name="Picture 2" descr="Image result for thank you">
            <a:extLst>
              <a:ext uri="{FF2B5EF4-FFF2-40B4-BE49-F238E27FC236}">
                <a16:creationId xmlns:a16="http://schemas.microsoft.com/office/drawing/2014/main" id="{BD53DAA7-D9E0-419A-8A94-03680794E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759200"/>
            <a:ext cx="9143999" cy="3089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2635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glaucomaresearch.ca/fr/images/reading_newsletter.jpg">
            <a:extLst>
              <a:ext uri="{FF2B5EF4-FFF2-40B4-BE49-F238E27FC236}">
                <a16:creationId xmlns:a16="http://schemas.microsoft.com/office/drawing/2014/main" id="{C761B284-C6A0-494C-B953-A1B75D51F80E}"/>
              </a:ext>
            </a:extLst>
          </p:cNvPr>
          <p:cNvPicPr>
            <a:picLocks noChangeAspect="1" noChangeArrowheads="1"/>
          </p:cNvPicPr>
          <p:nvPr/>
        </p:nvPicPr>
        <p:blipFill>
          <a:blip r:embed="rId3" cstate="print"/>
          <a:srcRect/>
          <a:stretch>
            <a:fillRect/>
          </a:stretch>
        </p:blipFill>
        <p:spPr bwMode="auto">
          <a:xfrm>
            <a:off x="0" y="905943"/>
            <a:ext cx="9143999" cy="5940768"/>
          </a:xfrm>
          <a:prstGeom prst="rect">
            <a:avLst/>
          </a:prstGeom>
          <a:ln>
            <a:noFill/>
          </a:ln>
          <a:effectLst/>
        </p:spPr>
      </p:pic>
      <p:sp>
        <p:nvSpPr>
          <p:cNvPr id="7" name="TextBox 6">
            <a:extLst>
              <a:ext uri="{FF2B5EF4-FFF2-40B4-BE49-F238E27FC236}">
                <a16:creationId xmlns:a16="http://schemas.microsoft.com/office/drawing/2014/main" id="{B1839589-019D-4F35-AAC4-C6839E46C7D7}"/>
              </a:ext>
            </a:extLst>
          </p:cNvPr>
          <p:cNvSpPr txBox="1"/>
          <p:nvPr/>
        </p:nvSpPr>
        <p:spPr>
          <a:xfrm>
            <a:off x="-1" y="2767280"/>
            <a:ext cx="9143999" cy="1323439"/>
          </a:xfrm>
          <a:prstGeom prst="rect">
            <a:avLst/>
          </a:prstGeom>
          <a:solidFill>
            <a:srgbClr val="FFFFFF">
              <a:alpha val="80000"/>
            </a:srgbClr>
          </a:solidFill>
        </p:spPr>
        <p:txBody>
          <a:bodyPr wrap="square" rtlCol="0">
            <a:spAutoFit/>
          </a:bodyPr>
          <a:lstStyle/>
          <a:p>
            <a:pPr algn="ctr"/>
            <a:r>
              <a:rPr lang="en-US" sz="4000" b="1" dirty="0">
                <a:solidFill>
                  <a:srgbClr val="1A4D98"/>
                </a:solidFill>
                <a:latin typeface="Arial" panose="020B0604020202020204" pitchFamily="34" charset="0"/>
                <a:cs typeface="Arial" panose="020B0604020202020204" pitchFamily="34" charset="0"/>
              </a:rPr>
              <a:t>Sign your friends up for our complimentary newsletter service</a:t>
            </a:r>
            <a:r>
              <a:rPr lang="en-US" sz="4000" b="1" dirty="0">
                <a:solidFill>
                  <a:srgbClr val="1A4D9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6" name="Title 1">
            <a:extLst>
              <a:ext uri="{FF2B5EF4-FFF2-40B4-BE49-F238E27FC236}">
                <a16:creationId xmlns:a16="http://schemas.microsoft.com/office/drawing/2014/main" id="{1A5A99A6-7F85-49FE-B829-92E529F9EEDB}"/>
              </a:ext>
            </a:extLst>
          </p:cNvPr>
          <p:cNvSpPr txBox="1">
            <a:spLocks/>
          </p:cNvSpPr>
          <p:nvPr/>
        </p:nvSpPr>
        <p:spPr>
          <a:xfrm>
            <a:off x="11289" y="-22584"/>
            <a:ext cx="9132711" cy="925694"/>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defTabSz="457200">
              <a:lnSpc>
                <a:spcPct val="100000"/>
              </a:lnSpc>
              <a:spcBef>
                <a:spcPts val="0"/>
              </a:spcBef>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000" b="1" spc="0" dirty="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Help us help others!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2246849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Q &amp; A">
            <a:extLst>
              <a:ext uri="{FF2B5EF4-FFF2-40B4-BE49-F238E27FC236}">
                <a16:creationId xmlns:a16="http://schemas.microsoft.com/office/drawing/2014/main" id="{A128237E-9560-4021-9278-0CCB649453CA}"/>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914400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853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48B0-689D-443D-A05D-B69D37146DF8}"/>
              </a:ext>
            </a:extLst>
          </p:cNvPr>
          <p:cNvSpPr/>
          <p:nvPr/>
        </p:nvSpPr>
        <p:spPr>
          <a:xfrm>
            <a:off x="0" y="909758"/>
            <a:ext cx="9037865" cy="5355312"/>
          </a:xfrm>
          <a:prstGeom prst="rect">
            <a:avLst/>
          </a:prstGeom>
        </p:spPr>
        <p:txBody>
          <a:bodyPr wrap="square">
            <a:spAutoFit/>
          </a:bodyPr>
          <a:lstStyle/>
          <a:p>
            <a:pPr algn="ctr">
              <a:spcBef>
                <a:spcPct val="50000"/>
              </a:spcBef>
            </a:pPr>
            <a:r>
              <a:rPr lang="en-US" sz="1350" dirty="0">
                <a:latin typeface="Arial" panose="020B0604020202020204" pitchFamily="34" charset="0"/>
                <a:cs typeface="Arial" panose="020B0604020202020204" pitchFamily="34" charset="0"/>
              </a:rPr>
              <a:t>The views expressed are not necessarily the opinion of </a:t>
            </a:r>
            <a:br>
              <a:rPr lang="en-US" sz="135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rPr>
              <a:t>Insert Broker-dealer name.  Information is based on sources believed to be reliable, however, their accuracy or completeness cannot be guaranteed.</a:t>
            </a:r>
          </a:p>
          <a:p>
            <a:pPr algn="ctr">
              <a:spcBef>
                <a:spcPct val="50000"/>
              </a:spcBef>
            </a:pPr>
            <a:r>
              <a:rPr lang="en-US" sz="1350" dirty="0">
                <a:latin typeface="Arial" panose="020B0604020202020204" pitchFamily="34" charset="0"/>
                <a:cs typeface="Arial" panose="020B0604020202020204" pitchFamily="34" charset="0"/>
              </a:rPr>
              <a:t>CDs are insured by the FDIC, an independent agency of the United States Government, and offer a fixed rate of return whereas both principal and yield of investment securities will fluctuate with changes in market conditions.</a:t>
            </a:r>
          </a:p>
          <a:p>
            <a:pPr algn="ctr">
              <a:spcBef>
                <a:spcPct val="50000"/>
              </a:spcBef>
            </a:pPr>
            <a:r>
              <a:rPr lang="en-US" sz="1350" dirty="0">
                <a:latin typeface="Arial" panose="020B0604020202020204" pitchFamily="34" charset="0"/>
                <a:cs typeface="Arial" panose="020B0604020202020204" pitchFamily="34" charset="0"/>
              </a:rPr>
              <a:t>Investing involves risk including the potential loss of principal. No investment strategy can guarantee a profit or protect against loss in periods of declining values. Past performance is no guarantee of future results. Diversification and strategic asset allocation do not ensure a profit or protect against a loss. The process of rebalancing may carry tax consequences</a:t>
            </a:r>
            <a:r>
              <a:rPr lang="en-US" dirty="0">
                <a:latin typeface="Arial" panose="020B0604020202020204" pitchFamily="34" charset="0"/>
                <a:cs typeface="Arial" panose="020B0604020202020204" pitchFamily="34" charset="0"/>
              </a:rPr>
              <a:t>. </a:t>
            </a:r>
            <a:endParaRPr lang="en-US" sz="1350" dirty="0">
              <a:latin typeface="Arial" panose="020B0604020202020204" pitchFamily="34" charset="0"/>
              <a:cs typeface="Arial" panose="020B0604020202020204" pitchFamily="34" charset="0"/>
            </a:endParaRPr>
          </a:p>
          <a:p>
            <a:pPr algn="ctr">
              <a:spcBef>
                <a:spcPct val="50000"/>
              </a:spcBef>
            </a:pPr>
            <a:r>
              <a:rPr lang="en-US" sz="1350" dirty="0">
                <a:latin typeface="Arial" panose="020B0604020202020204" pitchFamily="34" charset="0"/>
                <a:cs typeface="Arial" panose="020B0604020202020204" pitchFamily="34" charset="0"/>
              </a:rPr>
              <a:t>This information is not intended to be a substitute  for specific individualized tax, legal, or investment planning advice. You should discuss any tax, legal or investment planning matters with the appropriate professional.</a:t>
            </a:r>
          </a:p>
          <a:p>
            <a:pPr algn="ctr">
              <a:spcBef>
                <a:spcPct val="50000"/>
              </a:spcBef>
            </a:pPr>
            <a:r>
              <a:rPr lang="en-US" sz="1350" dirty="0">
                <a:latin typeface="Arial" panose="020B0604020202020204" pitchFamily="34" charset="0"/>
                <a:cs typeface="Arial" panose="020B0604020202020204" pitchFamily="34" charset="0"/>
              </a:rPr>
              <a:t>The S&amp;P 500 is an unmanaged index of 500 widely held stocks that is generally considered representative of the U.S. Stock market. The Dow Jones Industrial Average (DJIA) commonly known as “The Dow”, is an index representing 30 stocks of companies maintained and reviewed by the editors of the Wall Street Journal. Index performance does not include transaction costs or other fees, which will affect actual investment performance. Individual investor’s results will vary.</a:t>
            </a:r>
          </a:p>
          <a:p>
            <a:pPr algn="ctr">
              <a:spcBef>
                <a:spcPct val="50000"/>
              </a:spcBef>
            </a:pPr>
            <a:endParaRPr lang="en-US" sz="1350" dirty="0">
              <a:latin typeface="Arial" panose="020B0604020202020204" pitchFamily="34" charset="0"/>
              <a:cs typeface="Arial" panose="020B0604020202020204" pitchFamily="34" charset="0"/>
            </a:endParaRPr>
          </a:p>
          <a:p>
            <a:pPr algn="ctr">
              <a:spcBef>
                <a:spcPct val="50000"/>
              </a:spcBef>
            </a:pPr>
            <a:endParaRPr lang="en-US" sz="1350" dirty="0">
              <a:latin typeface="Arial" panose="020B0604020202020204" pitchFamily="34" charset="0"/>
              <a:cs typeface="Arial" panose="020B0604020202020204" pitchFamily="34" charset="0"/>
            </a:endParaRPr>
          </a:p>
          <a:p>
            <a:pPr algn="ctr">
              <a:spcBef>
                <a:spcPct val="50000"/>
              </a:spcBef>
            </a:pPr>
            <a:r>
              <a:rPr lang="en-US" sz="1350" dirty="0">
                <a:latin typeface="Arial" panose="020B0604020202020204" pitchFamily="34" charset="0"/>
                <a:cs typeface="Arial" panose="020B0604020202020204" pitchFamily="34" charset="0"/>
              </a:rPr>
              <a:t>Contents provided by: </a:t>
            </a:r>
            <a:br>
              <a:rPr lang="en-US" sz="1350" dirty="0">
                <a:latin typeface="Arial" panose="020B0604020202020204" pitchFamily="34" charset="0"/>
                <a:cs typeface="Arial" panose="020B0604020202020204" pitchFamily="34" charset="0"/>
              </a:rPr>
            </a:br>
            <a:r>
              <a:rPr lang="en-US" sz="1350" dirty="0">
                <a:latin typeface="Arial" panose="020B0604020202020204" pitchFamily="34" charset="0"/>
                <a:cs typeface="Arial" panose="020B0604020202020204" pitchFamily="34" charset="0"/>
              </a:rPr>
              <a:t>The Academy of Preferred Financial Advisors, Inc. </a:t>
            </a:r>
            <a:r>
              <a:rPr lang="en-US" sz="1350" baseline="30000" dirty="0">
                <a:latin typeface="Arial" panose="020B0604020202020204" pitchFamily="34" charset="0"/>
                <a:cs typeface="Arial" panose="020B0604020202020204" pitchFamily="34" charset="0"/>
              </a:rPr>
              <a:t>©</a:t>
            </a:r>
            <a:r>
              <a:rPr lang="en-US" sz="1350" dirty="0">
                <a:latin typeface="Arial" panose="020B0604020202020204" pitchFamily="34" charset="0"/>
                <a:cs typeface="Arial" panose="020B0604020202020204" pitchFamily="34" charset="0"/>
              </a:rPr>
              <a:t> 2020. All rights reserved.</a:t>
            </a:r>
          </a:p>
          <a:p>
            <a:pPr algn="ctr">
              <a:spcBef>
                <a:spcPct val="50000"/>
              </a:spcBef>
            </a:pPr>
            <a:endParaRPr lang="en-US" sz="1350" dirty="0"/>
          </a:p>
        </p:txBody>
      </p:sp>
      <p:sp>
        <p:nvSpPr>
          <p:cNvPr id="3" name="Rectangle 2">
            <a:extLst>
              <a:ext uri="{FF2B5EF4-FFF2-40B4-BE49-F238E27FC236}">
                <a16:creationId xmlns:a16="http://schemas.microsoft.com/office/drawing/2014/main" id="{FCC5A76E-4CD5-4220-BD09-FC45C0770430}"/>
              </a:ext>
            </a:extLst>
          </p:cNvPr>
          <p:cNvSpPr/>
          <p:nvPr/>
        </p:nvSpPr>
        <p:spPr>
          <a:xfrm>
            <a:off x="457199" y="5646959"/>
            <a:ext cx="8229600" cy="784830"/>
          </a:xfrm>
          <a:prstGeom prst="rect">
            <a:avLst/>
          </a:prstGeom>
          <a:solidFill>
            <a:srgbClr val="FFFF00"/>
          </a:solidFill>
        </p:spPr>
        <p:txBody>
          <a:bodyPr wrap="square">
            <a:spAutoFit/>
          </a:bodyPr>
          <a:lstStyle/>
          <a:p>
            <a:pPr algn="ctr">
              <a:spcBef>
                <a:spcPct val="50000"/>
              </a:spcBef>
            </a:pPr>
            <a:r>
              <a:rPr lang="en-US" dirty="0">
                <a:solidFill>
                  <a:srgbClr val="FF0000"/>
                </a:solidFill>
              </a:rPr>
              <a:t>Insert Approved BD Disclaimer here</a:t>
            </a:r>
          </a:p>
          <a:p>
            <a:pPr algn="ctr">
              <a:spcBef>
                <a:spcPct val="50000"/>
              </a:spcBef>
            </a:pPr>
            <a:r>
              <a:rPr lang="en-US" dirty="0">
                <a:solidFill>
                  <a:srgbClr val="FF0000"/>
                </a:solidFill>
              </a:rPr>
              <a:t>Insert registered branch address, contact information </a:t>
            </a:r>
            <a:endParaRPr lang="en-US"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0823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B2B2D5-ED66-4947-BF70-8CA1B6240E54}"/>
              </a:ext>
            </a:extLst>
          </p:cNvPr>
          <p:cNvPicPr>
            <a:picLocks noChangeAspect="1"/>
          </p:cNvPicPr>
          <p:nvPr/>
        </p:nvPicPr>
        <p:blipFill>
          <a:blip r:embed="rId3">
            <a:duotone>
              <a:schemeClr val="accent4">
                <a:shade val="45000"/>
                <a:satMod val="135000"/>
              </a:schemeClr>
              <a:prstClr val="white"/>
            </a:duotone>
          </a:blip>
          <a:stretch>
            <a:fillRect/>
          </a:stretch>
        </p:blipFill>
        <p:spPr>
          <a:xfrm>
            <a:off x="-11289" y="2372062"/>
            <a:ext cx="9144000" cy="4215597"/>
          </a:xfrm>
          <a:prstGeom prst="rect">
            <a:avLst/>
          </a:prstGeom>
        </p:spPr>
      </p:pic>
      <p:sp>
        <p:nvSpPr>
          <p:cNvPr id="4" name="Rectangle 3">
            <a:extLst>
              <a:ext uri="{FF2B5EF4-FFF2-40B4-BE49-F238E27FC236}">
                <a16:creationId xmlns:a16="http://schemas.microsoft.com/office/drawing/2014/main" id="{F374497A-7056-4929-B7F1-B2DC711E5560}"/>
              </a:ext>
            </a:extLst>
          </p:cNvPr>
          <p:cNvSpPr/>
          <p:nvPr/>
        </p:nvSpPr>
        <p:spPr>
          <a:xfrm>
            <a:off x="327881" y="78760"/>
            <a:ext cx="8699156" cy="1200329"/>
          </a:xfrm>
          <a:prstGeom prst="rect">
            <a:avLst/>
          </a:prstGeom>
        </p:spPr>
        <p:txBody>
          <a:bodyPr wrap="square">
            <a:spAutoFit/>
          </a:bodyPr>
          <a:lstStyle/>
          <a:p>
            <a:pPr algn="ctr"/>
            <a:r>
              <a:rPr lang="en-US" sz="7200" b="1" dirty="0">
                <a:solidFill>
                  <a:schemeClr val="bg1"/>
                </a:solidFill>
                <a:latin typeface="Arial" panose="020B0604020202020204" pitchFamily="34" charset="0"/>
                <a:cs typeface="Arial" panose="020B0604020202020204" pitchFamily="34" charset="0"/>
              </a:rPr>
              <a:t>January 2019</a:t>
            </a:r>
          </a:p>
        </p:txBody>
      </p:sp>
      <p:sp>
        <p:nvSpPr>
          <p:cNvPr id="5" name="Title 1">
            <a:extLst>
              <a:ext uri="{FF2B5EF4-FFF2-40B4-BE49-F238E27FC236}">
                <a16:creationId xmlns:a16="http://schemas.microsoft.com/office/drawing/2014/main" id="{0B917281-B3B1-42DA-ACFE-A9F0CE323CD1}"/>
              </a:ext>
            </a:extLst>
          </p:cNvPr>
          <p:cNvSpPr txBox="1">
            <a:spLocks/>
          </p:cNvSpPr>
          <p:nvPr/>
        </p:nvSpPr>
        <p:spPr>
          <a:xfrm>
            <a:off x="112564" y="1014918"/>
            <a:ext cx="8910074" cy="646331"/>
          </a:xfrm>
          <a:prstGeom prst="rect">
            <a:avLst/>
          </a:prstGeom>
        </p:spPr>
        <p:txBody>
          <a:bodyPr vert="horz" lIns="0" tIns="0" rIns="0" bIns="0" rtlCol="0" anchor="t" anchorCtr="0">
            <a:noAutofit/>
          </a:bodyPr>
          <a:lstStyle>
            <a:lvl1pPr marL="67866" indent="-59531" algn="l" defTabSz="342900" rtl="0" eaLnBrk="1" latinLnBrk="0" hangingPunct="1">
              <a:lnSpc>
                <a:spcPts val="2250"/>
              </a:lnSpc>
              <a:spcBef>
                <a:spcPct val="0"/>
              </a:spcBef>
              <a:buNone/>
              <a:defRPr sz="1650" b="0" i="0" kern="1200">
                <a:solidFill>
                  <a:schemeClr val="bg1"/>
                </a:solidFill>
                <a:latin typeface="Roboto Light" charset="0"/>
                <a:ea typeface="Roboto Light" charset="0"/>
                <a:cs typeface="Roboto Light" charset="0"/>
              </a:defRPr>
            </a:lvl1pPr>
          </a:lstStyle>
          <a:p>
            <a:pPr algn="ctr">
              <a:lnSpc>
                <a:spcPct val="100000"/>
              </a:lnSpc>
            </a:pPr>
            <a:r>
              <a:rPr lang="en-US" sz="4000" b="1" dirty="0">
                <a:solidFill>
                  <a:srgbClr val="0000FF"/>
                </a:solidFill>
              </a:rPr>
              <a:t> </a:t>
            </a:r>
            <a:r>
              <a:rPr lang="en-US" sz="4000" b="1" spc="-60" dirty="0">
                <a:solidFill>
                  <a:srgbClr val="008080"/>
                </a:solidFill>
                <a:latin typeface="Calibri" panose="020F0502020204030204" pitchFamily="34" charset="0"/>
                <a:ea typeface="+mj-ea"/>
                <a:cs typeface="Calibri" panose="020F0502020204030204" pitchFamily="34" charset="0"/>
              </a:rPr>
              <a:t>2-year chart </a:t>
            </a:r>
            <a:br>
              <a:rPr lang="en-US" sz="4000" b="1" spc="-60" dirty="0">
                <a:solidFill>
                  <a:srgbClr val="008080"/>
                </a:solidFill>
                <a:latin typeface="Calibri" panose="020F0502020204030204" pitchFamily="34" charset="0"/>
                <a:ea typeface="+mj-ea"/>
                <a:cs typeface="Calibri" panose="020F0502020204030204" pitchFamily="34" charset="0"/>
              </a:rPr>
            </a:br>
            <a:endParaRPr lang="en-US" sz="4000" b="1" spc="-60" dirty="0">
              <a:solidFill>
                <a:srgbClr val="008080"/>
              </a:solidFill>
              <a:latin typeface="Calibri" panose="020F0502020204030204" pitchFamily="34" charset="0"/>
              <a:ea typeface="+mj-ea"/>
              <a:cs typeface="Calibri" panose="020F0502020204030204" pitchFamily="34" charset="0"/>
            </a:endParaRPr>
          </a:p>
        </p:txBody>
      </p:sp>
      <p:sp>
        <p:nvSpPr>
          <p:cNvPr id="7" name="TextBox 6">
            <a:extLst>
              <a:ext uri="{FF2B5EF4-FFF2-40B4-BE49-F238E27FC236}">
                <a16:creationId xmlns:a16="http://schemas.microsoft.com/office/drawing/2014/main" id="{4027DC8A-CCCE-45E2-9784-35962B50A787}"/>
              </a:ext>
            </a:extLst>
          </p:cNvPr>
          <p:cNvSpPr txBox="1"/>
          <p:nvPr/>
        </p:nvSpPr>
        <p:spPr>
          <a:xfrm>
            <a:off x="5318051" y="6587659"/>
            <a:ext cx="3646967" cy="261610"/>
          </a:xfrm>
          <a:prstGeom prst="rect">
            <a:avLst/>
          </a:prstGeom>
          <a:noFill/>
        </p:spPr>
        <p:txBody>
          <a:bodyPr wrap="square" rtlCol="0">
            <a:spAutoFit/>
          </a:bodyPr>
          <a:lstStyle/>
          <a:p>
            <a:pPr algn="r" defTabSz="457200"/>
            <a:r>
              <a:rPr lang="en-US" sz="1050" i="1" dirty="0">
                <a:solidFill>
                  <a:schemeClr val="accent5">
                    <a:lumMod val="50000"/>
                  </a:schemeClr>
                </a:solidFill>
              </a:rPr>
              <a:t>Source: BigCharts.com</a:t>
            </a:r>
          </a:p>
        </p:txBody>
      </p:sp>
      <p:sp>
        <p:nvSpPr>
          <p:cNvPr id="10" name="TextBox 9">
            <a:extLst>
              <a:ext uri="{FF2B5EF4-FFF2-40B4-BE49-F238E27FC236}">
                <a16:creationId xmlns:a16="http://schemas.microsoft.com/office/drawing/2014/main" id="{BC41449A-C232-4939-B403-3567B5BE6921}"/>
              </a:ext>
            </a:extLst>
          </p:cNvPr>
          <p:cNvSpPr txBox="1"/>
          <p:nvPr/>
        </p:nvSpPr>
        <p:spPr>
          <a:xfrm>
            <a:off x="0" y="1693490"/>
            <a:ext cx="9144000" cy="646331"/>
          </a:xfrm>
          <a:prstGeom prst="rect">
            <a:avLst/>
          </a:prstGeom>
          <a:solidFill>
            <a:srgbClr val="008080"/>
          </a:solidFill>
        </p:spPr>
        <p:txBody>
          <a:bodyPr wrap="square" rtlCol="0">
            <a:spAutoFit/>
          </a:bodyPr>
          <a:lstStyle/>
          <a:p>
            <a:pPr algn="ctr" defTabSz="457200"/>
            <a:r>
              <a:rPr lang="en-US" b="1" dirty="0">
                <a:solidFill>
                  <a:schemeClr val="bg1"/>
                </a:solidFill>
              </a:rPr>
              <a:t>S&amp;P 500</a:t>
            </a:r>
            <a:br>
              <a:rPr lang="en-US" b="1" dirty="0">
                <a:solidFill>
                  <a:schemeClr val="bg1"/>
                </a:solidFill>
              </a:rPr>
            </a:br>
            <a:r>
              <a:rPr lang="en-US" b="1" dirty="0">
                <a:solidFill>
                  <a:schemeClr val="bg1"/>
                </a:solidFill>
              </a:rPr>
              <a:t>1/1/2018 </a:t>
            </a:r>
            <a:r>
              <a:rPr lang="en-US" b="1">
                <a:solidFill>
                  <a:schemeClr val="bg1"/>
                </a:solidFill>
              </a:rPr>
              <a:t>– 12/31/2019</a:t>
            </a:r>
            <a:endParaRPr lang="en-US" b="1" dirty="0">
              <a:solidFill>
                <a:schemeClr val="bg1"/>
              </a:solidFill>
            </a:endParaRPr>
          </a:p>
        </p:txBody>
      </p:sp>
      <p:sp>
        <p:nvSpPr>
          <p:cNvPr id="11" name="Title 1">
            <a:extLst>
              <a:ext uri="{FF2B5EF4-FFF2-40B4-BE49-F238E27FC236}">
                <a16:creationId xmlns:a16="http://schemas.microsoft.com/office/drawing/2014/main" id="{BAC982B2-CB50-4A4A-A1C4-499C69F6F621}"/>
              </a:ext>
            </a:extLst>
          </p:cNvPr>
          <p:cNvSpPr txBox="1">
            <a:spLocks/>
          </p:cNvSpPr>
          <p:nvPr/>
        </p:nvSpPr>
        <p:spPr>
          <a:xfrm>
            <a:off x="0" y="0"/>
            <a:ext cx="9132711" cy="869244"/>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Equity Market</a:t>
            </a: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Review</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9" name="Oval 8">
            <a:extLst>
              <a:ext uri="{FF2B5EF4-FFF2-40B4-BE49-F238E27FC236}">
                <a16:creationId xmlns:a16="http://schemas.microsoft.com/office/drawing/2014/main" id="{B4695A4C-DB35-4EA3-8B1D-262CB6BEE0EA}"/>
              </a:ext>
            </a:extLst>
          </p:cNvPr>
          <p:cNvSpPr/>
          <p:nvPr/>
        </p:nvSpPr>
        <p:spPr>
          <a:xfrm>
            <a:off x="3804355" y="3977743"/>
            <a:ext cx="1343378" cy="237353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4883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4098925" y="488950"/>
            <a:ext cx="184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endParaRPr lang="en-US" kern="0" dirty="0">
              <a:solidFill>
                <a:srgbClr val="FFFFFF"/>
              </a:solidFill>
            </a:endParaRPr>
          </a:p>
        </p:txBody>
      </p:sp>
      <p:sp>
        <p:nvSpPr>
          <p:cNvPr id="3" name="Title 2"/>
          <p:cNvSpPr>
            <a:spLocks noGrp="1"/>
          </p:cNvSpPr>
          <p:nvPr>
            <p:ph type="title" idx="4294967295"/>
          </p:nvPr>
        </p:nvSpPr>
        <p:spPr>
          <a:xfrm>
            <a:off x="1" y="1016000"/>
            <a:ext cx="9143998" cy="598311"/>
          </a:xfrm>
        </p:spPr>
        <p:txBody>
          <a:bodyPr>
            <a:noAutofit/>
          </a:bodyPr>
          <a:lstStyle/>
          <a:p>
            <a:pPr algn="ctr"/>
            <a:r>
              <a:rPr lang="en-US" sz="4000" b="1" spc="-60" dirty="0">
                <a:solidFill>
                  <a:srgbClr val="008080"/>
                </a:solidFill>
                <a:latin typeface="Calibri" panose="020F0502020204030204" pitchFamily="34" charset="0"/>
                <a:cs typeface="Calibri" panose="020F0502020204030204" pitchFamily="34" charset="0"/>
              </a:rPr>
              <a:t>2010’s Were a Good Decade for Investors</a:t>
            </a:r>
          </a:p>
        </p:txBody>
      </p:sp>
      <p:sp>
        <p:nvSpPr>
          <p:cNvPr id="5" name="AutoShape 2" descr="Image result for market recor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en-US" dirty="0">
              <a:solidFill>
                <a:prstClr val="white"/>
              </a:solidFill>
            </a:endParaRPr>
          </a:p>
        </p:txBody>
      </p:sp>
      <p:sp>
        <p:nvSpPr>
          <p:cNvPr id="11" name="Title 1">
            <a:extLst>
              <a:ext uri="{FF2B5EF4-FFF2-40B4-BE49-F238E27FC236}">
                <a16:creationId xmlns:a16="http://schemas.microsoft.com/office/drawing/2014/main" id="{E79350CA-B93A-4215-B43C-038618DAA5F0}"/>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Equity Market</a:t>
            </a: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 Review</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F564C44A-FFAA-4488-A211-10BA8AE32578}"/>
              </a:ext>
            </a:extLst>
          </p:cNvPr>
          <p:cNvPicPr>
            <a:picLocks noChangeAspect="1"/>
          </p:cNvPicPr>
          <p:nvPr/>
        </p:nvPicPr>
        <p:blipFill>
          <a:blip r:embed="rId3"/>
          <a:stretch>
            <a:fillRect/>
          </a:stretch>
        </p:blipFill>
        <p:spPr>
          <a:xfrm>
            <a:off x="814387" y="1873250"/>
            <a:ext cx="7515225" cy="4495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06118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AB78C1-1213-4A1B-96EF-2E16FD6672D7}"/>
              </a:ext>
            </a:extLst>
          </p:cNvPr>
          <p:cNvPicPr>
            <a:picLocks noChangeAspect="1"/>
          </p:cNvPicPr>
          <p:nvPr/>
        </p:nvPicPr>
        <p:blipFill>
          <a:blip r:embed="rId3"/>
          <a:stretch>
            <a:fillRect/>
          </a:stretch>
        </p:blipFill>
        <p:spPr>
          <a:xfrm>
            <a:off x="-11289" y="917232"/>
            <a:ext cx="9144000" cy="5940768"/>
          </a:xfrm>
          <a:prstGeom prst="rect">
            <a:avLst/>
          </a:prstGeom>
        </p:spPr>
      </p:pic>
      <p:sp>
        <p:nvSpPr>
          <p:cNvPr id="5" name="Title 1">
            <a:extLst>
              <a:ext uri="{FF2B5EF4-FFF2-40B4-BE49-F238E27FC236}">
                <a16:creationId xmlns:a16="http://schemas.microsoft.com/office/drawing/2014/main" id="{06BBCE14-E19E-4482-BB0B-0A87E35D3D3E}"/>
              </a:ext>
            </a:extLst>
          </p:cNvPr>
          <p:cNvSpPr txBox="1">
            <a:spLocks/>
          </p:cNvSpPr>
          <p:nvPr/>
        </p:nvSpPr>
        <p:spPr>
          <a:xfrm>
            <a:off x="0" y="0"/>
            <a:ext cx="9144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Global Economic Slowdown</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sp>
        <p:nvSpPr>
          <p:cNvPr id="6" name="Title 1">
            <a:extLst>
              <a:ext uri="{FF2B5EF4-FFF2-40B4-BE49-F238E27FC236}">
                <a16:creationId xmlns:a16="http://schemas.microsoft.com/office/drawing/2014/main" id="{2812638D-5AB8-4791-9CEE-E7CEF84432DF}"/>
              </a:ext>
            </a:extLst>
          </p:cNvPr>
          <p:cNvSpPr txBox="1">
            <a:spLocks/>
          </p:cNvSpPr>
          <p:nvPr/>
        </p:nvSpPr>
        <p:spPr>
          <a:xfrm>
            <a:off x="-11289" y="1728060"/>
            <a:ext cx="9144000" cy="917232"/>
          </a:xfrm>
          <a:prstGeom prst="rect">
            <a:avLst/>
          </a:prstGeom>
          <a:solidFill>
            <a:schemeClr val="accent3">
              <a:lumMod val="50000"/>
              <a:alpha val="89804"/>
            </a:schemeClr>
          </a:solidFill>
          <a:effectLst>
            <a:outerShdw blurRad="50800" dist="38100" dir="2700000" algn="tl" rotWithShape="0">
              <a:prstClr val="black">
                <a:alpha val="40000"/>
              </a:prstClr>
            </a:outerShdw>
          </a:effectLst>
        </p:spPr>
        <p:txBody>
          <a:bodyP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pPr>
              <a:lnSpc>
                <a:spcPts val="3200"/>
              </a:lnSpc>
            </a:pPr>
            <a:r>
              <a:rPr lang="en-US" sz="2400" b="1" dirty="0">
                <a:solidFill>
                  <a:schemeClr val="bg1"/>
                </a:solidFill>
                <a:effectLst>
                  <a:outerShdw blurRad="38100" dist="38100" dir="2700000" algn="tl">
                    <a:srgbClr val="000000">
                      <a:alpha val="43137"/>
                    </a:srgbClr>
                  </a:outerShdw>
                </a:effectLst>
              </a:rPr>
              <a:t>The year-over-year pace of increase in the world's total industrial output began a sustained decline in late 2017.</a:t>
            </a:r>
            <a:r>
              <a:rPr lang="en-US" sz="3600" b="1" dirty="0">
                <a:solidFill>
                  <a:schemeClr val="bg1"/>
                </a:solidFill>
                <a:effectLst>
                  <a:outerShdw blurRad="38100" dist="38100" dir="2700000" algn="tl">
                    <a:srgbClr val="000000">
                      <a:alpha val="43137"/>
                    </a:srgbClr>
                  </a:outerShdw>
                </a:effectLst>
                <a:ea typeface="+mn-ea"/>
                <a:cs typeface="+mn-cs"/>
              </a:rPr>
              <a:t> </a:t>
            </a:r>
            <a:endParaRPr lang="en-US" sz="4000" b="1" dirty="0">
              <a:solidFill>
                <a:schemeClr val="bg1"/>
              </a:solidFill>
              <a:effectLst>
                <a:outerShdw blurRad="38100" dist="38100" dir="2700000" algn="tl">
                  <a:srgbClr val="000000">
                    <a:alpha val="43137"/>
                  </a:srgbClr>
                </a:outerShdw>
              </a:effectLst>
              <a:ea typeface="+mn-ea"/>
              <a:cs typeface="+mn-cs"/>
            </a:endParaRPr>
          </a:p>
        </p:txBody>
      </p:sp>
      <p:sp>
        <p:nvSpPr>
          <p:cNvPr id="7" name="Title 1">
            <a:extLst>
              <a:ext uri="{FF2B5EF4-FFF2-40B4-BE49-F238E27FC236}">
                <a16:creationId xmlns:a16="http://schemas.microsoft.com/office/drawing/2014/main" id="{AE750E32-8FE3-4829-8093-AA8E8FB1C338}"/>
              </a:ext>
            </a:extLst>
          </p:cNvPr>
          <p:cNvSpPr txBox="1">
            <a:spLocks/>
          </p:cNvSpPr>
          <p:nvPr/>
        </p:nvSpPr>
        <p:spPr>
          <a:xfrm>
            <a:off x="-11289" y="6006171"/>
            <a:ext cx="9144000" cy="917232"/>
          </a:xfrm>
          <a:prstGeom prst="rect">
            <a:avLst/>
          </a:prstGeom>
          <a:solidFill>
            <a:schemeClr val="accent3">
              <a:lumMod val="50000"/>
              <a:alpha val="89804"/>
            </a:schemeClr>
          </a:solidFill>
          <a:effectLst>
            <a:outerShdw blurRad="50800" dist="38100" dir="2700000" algn="tl" rotWithShape="0">
              <a:prstClr val="black">
                <a:alpha val="40000"/>
              </a:prstClr>
            </a:outerShdw>
          </a:effectLst>
        </p:spPr>
        <p:txBody>
          <a:bodyP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2300" b="1" dirty="0">
                <a:solidFill>
                  <a:schemeClr val="bg1"/>
                </a:solidFill>
                <a:effectLst>
                  <a:outerShdw blurRad="38100" dist="38100" dir="2700000" algn="tl">
                    <a:srgbClr val="000000">
                      <a:alpha val="43137"/>
                    </a:srgbClr>
                  </a:outerShdw>
                </a:effectLst>
              </a:rPr>
              <a:t>In the last quarter of 2019, the IMF downgraded its global </a:t>
            </a:r>
            <a:br>
              <a:rPr lang="en-US" sz="2300" b="1" dirty="0">
                <a:solidFill>
                  <a:schemeClr val="bg1"/>
                </a:solidFill>
                <a:effectLst>
                  <a:outerShdw blurRad="38100" dist="38100" dir="2700000" algn="tl">
                    <a:srgbClr val="000000">
                      <a:alpha val="43137"/>
                    </a:srgbClr>
                  </a:outerShdw>
                </a:effectLst>
              </a:rPr>
            </a:br>
            <a:r>
              <a:rPr lang="en-US" sz="2300" b="1" dirty="0">
                <a:solidFill>
                  <a:schemeClr val="bg1"/>
                </a:solidFill>
                <a:effectLst>
                  <a:outerShdw blurRad="38100" dist="38100" dir="2700000" algn="tl">
                    <a:srgbClr val="000000">
                      <a:alpha val="43137"/>
                    </a:srgbClr>
                  </a:outerShdw>
                </a:effectLst>
              </a:rPr>
              <a:t>growth forecast for 2020, citing trade and geopolitical tensions.</a:t>
            </a:r>
          </a:p>
        </p:txBody>
      </p:sp>
      <p:sp>
        <p:nvSpPr>
          <p:cNvPr id="2" name="TextBox 1">
            <a:extLst>
              <a:ext uri="{FF2B5EF4-FFF2-40B4-BE49-F238E27FC236}">
                <a16:creationId xmlns:a16="http://schemas.microsoft.com/office/drawing/2014/main" id="{52DDDBDA-388A-4429-B06A-6592241C95DD}"/>
              </a:ext>
            </a:extLst>
          </p:cNvPr>
          <p:cNvSpPr txBox="1"/>
          <p:nvPr/>
        </p:nvSpPr>
        <p:spPr>
          <a:xfrm>
            <a:off x="7563554" y="6661793"/>
            <a:ext cx="1459054" cy="261610"/>
          </a:xfrm>
          <a:prstGeom prst="rect">
            <a:avLst/>
          </a:prstGeom>
          <a:noFill/>
        </p:spPr>
        <p:txBody>
          <a:bodyPr wrap="none" rtlCol="0">
            <a:spAutoFit/>
          </a:bodyPr>
          <a:lstStyle/>
          <a:p>
            <a:r>
              <a:rPr lang="en-US" sz="1100" i="1" dirty="0">
                <a:solidFill>
                  <a:schemeClr val="bg1"/>
                </a:solidFill>
              </a:rPr>
              <a:t>Source: statista.com</a:t>
            </a:r>
          </a:p>
        </p:txBody>
      </p:sp>
    </p:spTree>
    <p:extLst>
      <p:ext uri="{BB962C8B-B14F-4D97-AF65-F5344CB8AC3E}">
        <p14:creationId xmlns:p14="http://schemas.microsoft.com/office/powerpoint/2010/main" val="426340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2066BEA-CB43-417C-9653-32F67B16A4FC}"/>
              </a:ext>
            </a:extLst>
          </p:cNvPr>
          <p:cNvSpPr txBox="1">
            <a:spLocks/>
          </p:cNvSpPr>
          <p:nvPr/>
        </p:nvSpPr>
        <p:spPr>
          <a:xfrm>
            <a:off x="0" y="-4"/>
            <a:ext cx="9132711" cy="925694"/>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kumimoji="0" lang="en-US" sz="54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Trade War Fears</a:t>
            </a:r>
            <a:endParaRPr kumimoji="0" lang="en-US" sz="60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endParaRPr>
          </a:p>
        </p:txBody>
      </p:sp>
      <p:pic>
        <p:nvPicPr>
          <p:cNvPr id="8194" name="Picture 2" descr="Image result for tariff">
            <a:extLst>
              <a:ext uri="{FF2B5EF4-FFF2-40B4-BE49-F238E27FC236}">
                <a16:creationId xmlns:a16="http://schemas.microsoft.com/office/drawing/2014/main" id="{658BA425-F4A3-47D1-8089-0856552C5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8" y="925690"/>
            <a:ext cx="9121421" cy="730391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B4084721-A8D4-4FC5-B536-B0C8BA60D912}"/>
              </a:ext>
            </a:extLst>
          </p:cNvPr>
          <p:cNvSpPr txBox="1">
            <a:spLocks/>
          </p:cNvSpPr>
          <p:nvPr/>
        </p:nvSpPr>
        <p:spPr>
          <a:xfrm>
            <a:off x="11288" y="1851384"/>
            <a:ext cx="9144000" cy="1240920"/>
          </a:xfrm>
          <a:prstGeom prst="rect">
            <a:avLst/>
          </a:prstGeom>
          <a:solidFill>
            <a:srgbClr val="1A4D98">
              <a:alpha val="89804"/>
            </a:srgbClr>
          </a:solidFill>
          <a:effectLst>
            <a:outerShdw blurRad="50800" dist="38100" dir="2700000" algn="tl" rotWithShape="0">
              <a:prstClr val="black">
                <a:alpha val="40000"/>
              </a:prstClr>
            </a:outerShdw>
          </a:effectLst>
        </p:spPr>
        <p:txBody>
          <a:bodyPr>
            <a:noAutofit/>
          </a:bodyPr>
          <a:lstStyle>
            <a:lvl1pPr algn="ctr" defTabSz="342900" rtl="0" eaLnBrk="1" latinLnBrk="0" hangingPunct="1">
              <a:spcBef>
                <a:spcPct val="0"/>
              </a:spcBef>
              <a:buNone/>
              <a:defRPr sz="3300" kern="1200">
                <a:solidFill>
                  <a:schemeClr val="tx1"/>
                </a:solidFill>
                <a:latin typeface="+mj-lt"/>
                <a:ea typeface="+mj-ea"/>
                <a:cs typeface="+mj-cs"/>
              </a:defRPr>
            </a:lvl1pPr>
          </a:lstStyle>
          <a:p>
            <a:r>
              <a:rPr lang="en-US" sz="3600" b="1" spc="-60" dirty="0">
                <a:solidFill>
                  <a:schemeClr val="bg1"/>
                </a:solidFill>
                <a:effectLst>
                  <a:outerShdw blurRad="38100" dist="38100" dir="2700000" algn="tl">
                    <a:srgbClr val="000000">
                      <a:alpha val="43137"/>
                    </a:srgbClr>
                  </a:outerShdw>
                </a:effectLst>
                <a:latin typeface="+mn-lt"/>
                <a:cs typeface="Arial" panose="020B0604020202020204" pitchFamily="34" charset="0"/>
              </a:rPr>
              <a:t>Negative trade war news could cause </a:t>
            </a:r>
            <a:br>
              <a:rPr lang="en-US" sz="3600" b="1" spc="-60" dirty="0">
                <a:solidFill>
                  <a:schemeClr val="bg1"/>
                </a:solidFill>
                <a:effectLst>
                  <a:outerShdw blurRad="38100" dist="38100" dir="2700000" algn="tl">
                    <a:srgbClr val="000000">
                      <a:alpha val="43137"/>
                    </a:srgbClr>
                  </a:outerShdw>
                </a:effectLst>
                <a:latin typeface="+mn-lt"/>
                <a:cs typeface="Arial" panose="020B0604020202020204" pitchFamily="34" charset="0"/>
              </a:rPr>
            </a:br>
            <a:r>
              <a:rPr lang="en-US" sz="3600" b="1" spc="-60" dirty="0">
                <a:solidFill>
                  <a:schemeClr val="bg1"/>
                </a:solidFill>
                <a:effectLst>
                  <a:outerShdw blurRad="38100" dist="38100" dir="2700000" algn="tl">
                    <a:srgbClr val="000000">
                      <a:alpha val="43137"/>
                    </a:srgbClr>
                  </a:outerShdw>
                </a:effectLst>
                <a:latin typeface="+mn-lt"/>
                <a:cs typeface="Arial" panose="020B0604020202020204" pitchFamily="34" charset="0"/>
              </a:rPr>
              <a:t>equity market uncertainty and a sell off!</a:t>
            </a:r>
          </a:p>
          <a:p>
            <a:br>
              <a:rPr lang="en-US" sz="4800" b="1" dirty="0">
                <a:solidFill>
                  <a:schemeClr val="bg1"/>
                </a:solidFill>
                <a:effectLst>
                  <a:outerShdw blurRad="38100" dist="38100" dir="2700000" algn="tl">
                    <a:srgbClr val="000000">
                      <a:alpha val="43137"/>
                    </a:srgbClr>
                  </a:outerShdw>
                </a:effectLst>
                <a:latin typeface="+mn-lt"/>
                <a:ea typeface="+mn-ea"/>
                <a:cs typeface="+mn-cs"/>
              </a:rPr>
            </a:br>
            <a:endParaRPr lang="en-US" sz="4800" b="1" dirty="0">
              <a:solidFill>
                <a:schemeClr val="bg1"/>
              </a:solidFill>
              <a:effectLst>
                <a:outerShdw blurRad="38100" dist="38100" dir="2700000" algn="tl">
                  <a:srgbClr val="000000">
                    <a:alpha val="43137"/>
                  </a:srgbClr>
                </a:outerShdw>
              </a:effectLst>
              <a:latin typeface="+mn-lt"/>
              <a:ea typeface="+mn-ea"/>
              <a:cs typeface="+mn-cs"/>
            </a:endParaRPr>
          </a:p>
        </p:txBody>
      </p:sp>
    </p:spTree>
    <p:extLst>
      <p:ext uri="{BB962C8B-B14F-4D97-AF65-F5344CB8AC3E}">
        <p14:creationId xmlns:p14="http://schemas.microsoft.com/office/powerpoint/2010/main" val="26477165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ssociation_PPT.potx(1)" id="{7550C79D-C014-2E4A-8236-54F6E92D30B1}" vid="{CB14E4C0-6C67-1D49-BFD3-B4D8E5B284D6}"/>
    </a:ext>
  </a:extLst>
</a:theme>
</file>

<file path=ppt/theme/theme2.xml><?xml version="1.0" encoding="utf-8"?>
<a:theme xmlns:a="http://schemas.openxmlformats.org/drawingml/2006/main" name="1_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ssociation_PPT.potx(1)" id="{7550C79D-C014-2E4A-8236-54F6E92D30B1}" vid="{CB14E4C0-6C67-1D49-BFD3-B4D8E5B284D6}"/>
    </a:ext>
  </a:extLst>
</a:theme>
</file>

<file path=ppt/theme/theme3.xml><?xml version="1.0" encoding="utf-8"?>
<a:theme xmlns:a="http://schemas.openxmlformats.org/drawingml/2006/main" name="Keeble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3976</TotalTime>
  <Words>4939</Words>
  <Application>Microsoft Office PowerPoint</Application>
  <PresentationFormat>On-screen Show (4:3)</PresentationFormat>
  <Paragraphs>586</Paragraphs>
  <Slides>55</Slides>
  <Notes>55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55</vt:i4>
      </vt:variant>
    </vt:vector>
  </HeadingPairs>
  <TitlesOfParts>
    <vt:vector size="69" baseType="lpstr">
      <vt:lpstr>Arial</vt:lpstr>
      <vt:lpstr>Bernard MT Condensed</vt:lpstr>
      <vt:lpstr>Calibri</vt:lpstr>
      <vt:lpstr>Calibri Light</vt:lpstr>
      <vt:lpstr>Lucida Grande</vt:lpstr>
      <vt:lpstr>Roboto</vt:lpstr>
      <vt:lpstr>Roboto Light</vt:lpstr>
      <vt:lpstr>Roboto Thin</vt:lpstr>
      <vt:lpstr>Wingdings</vt:lpstr>
      <vt:lpstr>Wingdings 2</vt:lpstr>
      <vt:lpstr>Office Theme</vt:lpstr>
      <vt:lpstr>1_Office Theme</vt:lpstr>
      <vt:lpstr>Keebler Template</vt:lpstr>
      <vt:lpstr>2_Office Theme</vt:lpstr>
      <vt:lpstr>PowerPoint Presentation</vt:lpstr>
      <vt:lpstr>PowerPoint Presentation</vt:lpstr>
      <vt:lpstr>PowerPoint Presentation</vt:lpstr>
      <vt:lpstr>2019 Was a Healthy Year for Investors</vt:lpstr>
      <vt:lpstr>Markets do not move in a straight line!</vt:lpstr>
      <vt:lpstr>PowerPoint Presentation</vt:lpstr>
      <vt:lpstr>2010’s Were a Good Decade for Investors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Unger</dc:creator>
  <cp:lastModifiedBy>Stephanie Allard</cp:lastModifiedBy>
  <cp:revision>72</cp:revision>
  <cp:lastPrinted>2020-01-06T22:22:27Z</cp:lastPrinted>
  <dcterms:created xsi:type="dcterms:W3CDTF">2020-01-02T23:20:36Z</dcterms:created>
  <dcterms:modified xsi:type="dcterms:W3CDTF">2020-03-11T20:40:29Z</dcterms:modified>
</cp:coreProperties>
</file>