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 id="2147483895" r:id="rId2"/>
    <p:sldMasterId id="2147483926" r:id="rId3"/>
    <p:sldMasterId id="2147483967" r:id="rId4"/>
  </p:sldMasterIdLst>
  <p:notesMasterIdLst>
    <p:notesMasterId r:id="rId39"/>
  </p:notesMasterIdLst>
  <p:handoutMasterIdLst>
    <p:handoutMasterId r:id="rId40"/>
  </p:handoutMasterIdLst>
  <p:sldIdLst>
    <p:sldId id="848" r:id="rId5"/>
    <p:sldId id="389" r:id="rId6"/>
    <p:sldId id="435" r:id="rId7"/>
    <p:sldId id="379" r:id="rId8"/>
    <p:sldId id="425" r:id="rId9"/>
    <p:sldId id="828" r:id="rId10"/>
    <p:sldId id="829" r:id="rId11"/>
    <p:sldId id="834" r:id="rId12"/>
    <p:sldId id="832" r:id="rId13"/>
    <p:sldId id="388" r:id="rId14"/>
    <p:sldId id="835" r:id="rId15"/>
    <p:sldId id="833" r:id="rId16"/>
    <p:sldId id="836" r:id="rId17"/>
    <p:sldId id="837" r:id="rId18"/>
    <p:sldId id="838" r:id="rId19"/>
    <p:sldId id="355" r:id="rId20"/>
    <p:sldId id="846" r:id="rId21"/>
    <p:sldId id="847" r:id="rId22"/>
    <p:sldId id="839" r:id="rId23"/>
    <p:sldId id="841" r:id="rId24"/>
    <p:sldId id="842" r:id="rId25"/>
    <p:sldId id="844" r:id="rId26"/>
    <p:sldId id="845" r:id="rId27"/>
    <p:sldId id="410" r:id="rId28"/>
    <p:sldId id="414" r:id="rId29"/>
    <p:sldId id="376" r:id="rId30"/>
    <p:sldId id="402" r:id="rId31"/>
    <p:sldId id="831" r:id="rId32"/>
    <p:sldId id="409" r:id="rId33"/>
    <p:sldId id="276" r:id="rId34"/>
    <p:sldId id="383" r:id="rId35"/>
    <p:sldId id="275" r:id="rId36"/>
    <p:sldId id="272" r:id="rId37"/>
    <p:sldId id="849" r:id="rId3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2F5597"/>
    <a:srgbClr val="1A4D98"/>
    <a:srgbClr val="0000FF"/>
    <a:srgbClr val="0000DA"/>
    <a:srgbClr val="0076A3"/>
    <a:srgbClr val="FFFFFF"/>
    <a:srgbClr val="E7E6E6"/>
    <a:srgbClr val="92D05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0" autoAdjust="0"/>
    <p:restoredTop sz="42029" autoAdjust="0"/>
  </p:normalViewPr>
  <p:slideViewPr>
    <p:cSldViewPr snapToGrid="0">
      <p:cViewPr varScale="1">
        <p:scale>
          <a:sx n="48" d="100"/>
          <a:sy n="48" d="100"/>
        </p:scale>
        <p:origin x="3264" y="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796"/>
    </p:cViewPr>
  </p:sorterViewPr>
  <p:notesViewPr>
    <p:cSldViewPr snapToGrid="0">
      <p:cViewPr varScale="1">
        <p:scale>
          <a:sx n="61" d="100"/>
          <a:sy n="61" d="100"/>
        </p:scale>
        <p:origin x="3216"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475" cy="466725"/>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3970340" y="2"/>
            <a:ext cx="3038475" cy="466725"/>
          </a:xfrm>
          <a:prstGeom prst="rect">
            <a:avLst/>
          </a:prstGeom>
        </p:spPr>
        <p:txBody>
          <a:bodyPr vert="horz" lIns="91413" tIns="45706" rIns="91413" bIns="45706" rtlCol="0"/>
          <a:lstStyle>
            <a:lvl1pPr algn="r">
              <a:defRPr sz="1200"/>
            </a:lvl1pPr>
          </a:lstStyle>
          <a:p>
            <a:fld id="{0FC5BE47-6DC9-4CCD-9D4D-D41BDF97CF89}" type="datetimeFigureOut">
              <a:rPr lang="en-US" smtClean="0"/>
              <a:pPr/>
              <a:t>4/10/2020</a:t>
            </a:fld>
            <a:endParaRPr lang="en-US" dirty="0"/>
          </a:p>
        </p:txBody>
      </p:sp>
      <p:sp>
        <p:nvSpPr>
          <p:cNvPr id="4" name="Footer Placeholder 3"/>
          <p:cNvSpPr>
            <a:spLocks noGrp="1"/>
          </p:cNvSpPr>
          <p:nvPr>
            <p:ph type="ftr" sz="quarter" idx="2"/>
          </p:nvPr>
        </p:nvSpPr>
        <p:spPr>
          <a:xfrm>
            <a:off x="2" y="8829677"/>
            <a:ext cx="3038475" cy="466725"/>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0" y="8829677"/>
            <a:ext cx="3038475" cy="466725"/>
          </a:xfrm>
          <a:prstGeom prst="rect">
            <a:avLst/>
          </a:prstGeom>
        </p:spPr>
        <p:txBody>
          <a:bodyPr vert="horz" lIns="91413" tIns="45706" rIns="91413" bIns="45706" rtlCol="0" anchor="b"/>
          <a:lstStyle>
            <a:lvl1pPr algn="r">
              <a:defRPr sz="1200"/>
            </a:lvl1pPr>
          </a:lstStyle>
          <a:p>
            <a:fld id="{5490FCD0-9BD9-4C8A-A875-305C45D311BD}" type="slidenum">
              <a:rPr lang="en-US" smtClean="0"/>
              <a:pPr/>
              <a:t>‹#›</a:t>
            </a:fld>
            <a:endParaRPr lang="en-US" dirty="0"/>
          </a:p>
        </p:txBody>
      </p:sp>
    </p:spTree>
    <p:extLst>
      <p:ext uri="{BB962C8B-B14F-4D97-AF65-F5344CB8AC3E}">
        <p14:creationId xmlns:p14="http://schemas.microsoft.com/office/powerpoint/2010/main" val="3577159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50" tIns="46576" rIns="93150" bIns="46576"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50" tIns="46576" rIns="93150" bIns="46576" rtlCol="0"/>
          <a:lstStyle>
            <a:lvl1pPr algn="r">
              <a:defRPr sz="1200"/>
            </a:lvl1pPr>
          </a:lstStyle>
          <a:p>
            <a:fld id="{3E11369D-E699-4FD7-B3DD-6EE37137FD03}" type="datetimeFigureOut">
              <a:rPr lang="en-US" smtClean="0"/>
              <a:pPr/>
              <a:t>4/10/2020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0" tIns="46576" rIns="93150" bIns="46576"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50" tIns="46576" rIns="93150" bIns="4657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50" tIns="46576" rIns="93150"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50" tIns="46576" rIns="93150" bIns="46576" rtlCol="0" anchor="b"/>
          <a:lstStyle>
            <a:lvl1pPr algn="r">
              <a:defRPr sz="1200"/>
            </a:lvl1pPr>
          </a:lstStyle>
          <a:p>
            <a:fld id="{9D2DE1BA-B776-4E85-BDA6-0481E5B438F0}" type="slidenum">
              <a:rPr lang="en-US" smtClean="0"/>
              <a:pPr/>
              <a:t>‹#›</a:t>
            </a:fld>
            <a:endParaRPr lang="en-US" dirty="0"/>
          </a:p>
        </p:txBody>
      </p:sp>
    </p:spTree>
    <p:extLst>
      <p:ext uri="{BB962C8B-B14F-4D97-AF65-F5344CB8AC3E}">
        <p14:creationId xmlns:p14="http://schemas.microsoft.com/office/powerpoint/2010/main" val="107529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881390">
              <a:defRPr/>
            </a:pPr>
            <a:r>
              <a:rPr lang="en-US" b="0" dirty="0"/>
              <a:t>Welcome to our 2020 Investor </a:t>
            </a:r>
            <a:r>
              <a:rPr lang="en-US" dirty="0"/>
              <a:t>U</a:t>
            </a:r>
            <a:r>
              <a:rPr lang="en-US" b="0" dirty="0"/>
              <a:t>pdate.</a:t>
            </a:r>
          </a:p>
          <a:p>
            <a:endParaRPr lang="en-US" dirty="0"/>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1</a:t>
            </a:fld>
            <a:endParaRPr lang="en-US" dirty="0"/>
          </a:p>
        </p:txBody>
      </p:sp>
    </p:spTree>
    <p:extLst>
      <p:ext uri="{BB962C8B-B14F-4D97-AF65-F5344CB8AC3E}">
        <p14:creationId xmlns:p14="http://schemas.microsoft.com/office/powerpoint/2010/main" val="2387848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621323" y="4473892"/>
            <a:ext cx="5943600" cy="3660458"/>
          </a:xfrm>
        </p:spPr>
        <p:txBody>
          <a:bodyPr/>
          <a:lstStyle/>
          <a:p>
            <a:r>
              <a:rPr lang="en-US" dirty="0"/>
              <a:t>Since we are discussing bear markets (a close of 20% down) it might be helpful to review some information about bear markets. </a:t>
            </a:r>
          </a:p>
          <a:p>
            <a:endParaRPr lang="en-US" dirty="0"/>
          </a:p>
          <a:p>
            <a:r>
              <a:rPr lang="en-US" dirty="0"/>
              <a:t>Bear markets can be classified into one of three categories: structural; cyclical; and, event-driven.</a:t>
            </a:r>
          </a:p>
          <a:p>
            <a:endParaRPr lang="en-US" sz="500" dirty="0"/>
          </a:p>
          <a:p>
            <a:pPr lvl="0"/>
            <a:r>
              <a:rPr lang="en-US" b="1" dirty="0"/>
              <a:t>Structural</a:t>
            </a:r>
            <a:r>
              <a:rPr lang="en-US" dirty="0"/>
              <a:t> bear markets are those created by imbalances and financial bubbles, very often followed by a price shock such as deflation.  This happened in 1929 and again in 2008 when the financial system was in trouble.</a:t>
            </a:r>
            <a:endParaRPr lang="en-US" sz="600" dirty="0"/>
          </a:p>
          <a:p>
            <a:pPr lvl="0"/>
            <a:endParaRPr lang="en-US" dirty="0"/>
          </a:p>
          <a:p>
            <a:pPr lvl="0"/>
            <a:r>
              <a:rPr lang="en-US" b="1" dirty="0"/>
              <a:t>Cyclical</a:t>
            </a:r>
            <a:r>
              <a:rPr lang="en-US" dirty="0"/>
              <a:t> bear markets are ones that are typically a function of the economic cycle, marked by rising interest rates, impending recessions and falls in profits. </a:t>
            </a:r>
            <a:r>
              <a:rPr lang="en-US" sz="600" dirty="0"/>
              <a:t> </a:t>
            </a:r>
          </a:p>
          <a:p>
            <a:pPr lvl="0"/>
            <a:endParaRPr lang="en-US" dirty="0"/>
          </a:p>
          <a:p>
            <a:pPr lvl="0"/>
            <a:r>
              <a:rPr lang="en-US" b="1" dirty="0"/>
              <a:t>Event-driven</a:t>
            </a:r>
            <a:r>
              <a:rPr lang="en-US" dirty="0"/>
              <a:t> bear markets are created by events such as; war, an oil price shock, an emerging-market crisis, or like most recently, a sudden viral pandemic (Covid-19). </a:t>
            </a:r>
            <a:endParaRPr lang="en-US" sz="600" dirty="0"/>
          </a:p>
          <a:p>
            <a:pPr lvl="0"/>
            <a:endParaRPr lang="en-US" dirty="0"/>
          </a:p>
          <a:p>
            <a:r>
              <a:rPr lang="en-US" dirty="0"/>
              <a:t>We are currently in an “event-driven” bear market. These are the bear markets that are hardest, if not impossible, to forecast or navigate. Covid-19 created a first of its kind bear market, one that was caused by a virus. We have had event-driven bear markets, but none were created by a viral pandemic.</a:t>
            </a:r>
          </a:p>
        </p:txBody>
      </p:sp>
      <p:sp>
        <p:nvSpPr>
          <p:cNvPr id="4" name="Slide Number Placeholder 3"/>
          <p:cNvSpPr>
            <a:spLocks noGrp="1"/>
          </p:cNvSpPr>
          <p:nvPr>
            <p:ph type="sldNum" sz="quarter" idx="5"/>
          </p:nvPr>
        </p:nvSpPr>
        <p:spPr/>
        <p:txBody>
          <a:bodyPr/>
          <a:lstStyle/>
          <a:p>
            <a:fld id="{9D2DE1BA-B776-4E85-BDA6-0481E5B438F0}" type="slidenum">
              <a:rPr lang="en-US" smtClean="0"/>
              <a:pPr/>
              <a:t>10</a:t>
            </a:fld>
            <a:endParaRPr lang="en-US" dirty="0"/>
          </a:p>
        </p:txBody>
      </p:sp>
    </p:spTree>
    <p:extLst>
      <p:ext uri="{BB962C8B-B14F-4D97-AF65-F5344CB8AC3E}">
        <p14:creationId xmlns:p14="http://schemas.microsoft.com/office/powerpoint/2010/main" val="2874926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After lowering the federal funds rate by a half-point or 50 basis points to a range of 1.0% to 1.25% in between its regularly scheduled meetings, as a response to the risks the COVID-19 coronavirus outbreak was creating, the Federal Reserve cut its benchmark interest rate in mid-March by a full 1% to 0%-0.25%.  When the Fed first started reducing interest rates, many experts noted that the central bank was “catching up” to where markets had headed.  Now, it seems as if they are responding to both the economy and the fact that the 10-year Treasury had fallen to all-time lows. </a:t>
            </a:r>
          </a:p>
          <a:p>
            <a:endParaRPr lang="en-US" dirty="0"/>
          </a:p>
          <a:p>
            <a:r>
              <a:rPr lang="en-US" dirty="0"/>
              <a:t>The all-time low for the Fed Funds Rate is effectively zero. The Fed has only lowered their rate to a range of 0% to 0.25% twice: once during the financial crisis of 2008 and now again in March of 2020.</a:t>
            </a: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11</a:t>
            </a:fld>
            <a:endParaRPr lang="en-US" dirty="0"/>
          </a:p>
        </p:txBody>
      </p:sp>
    </p:spTree>
    <p:extLst>
      <p:ext uri="{BB962C8B-B14F-4D97-AF65-F5344CB8AC3E}">
        <p14:creationId xmlns:p14="http://schemas.microsoft.com/office/powerpoint/2010/main" val="194792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1997246"/>
          </a:xfrm>
        </p:spPr>
        <p:txBody>
          <a:bodyPr/>
          <a:lstStyle/>
          <a:p>
            <a:r>
              <a:rPr lang="en-US" dirty="0"/>
              <a:t>The U.S. government is responding by trying to prevent the threat of a recession and help businesses.  </a:t>
            </a:r>
          </a:p>
          <a:p>
            <a:endParaRPr lang="en-US" dirty="0"/>
          </a:p>
          <a:p>
            <a:r>
              <a:rPr lang="en-US" dirty="0"/>
              <a:t>They have passed several bills including the $2.2 trillion-dollar Coronavirus Aid, Relief, and Economic Security </a:t>
            </a:r>
            <a:r>
              <a:rPr lang="en-US" b="1" dirty="0"/>
              <a:t>(CARES)</a:t>
            </a:r>
            <a:r>
              <a:rPr lang="en-US" dirty="0"/>
              <a:t> Act.  </a:t>
            </a:r>
          </a:p>
          <a:p>
            <a:endParaRPr lang="en-US" dirty="0"/>
          </a:p>
          <a:p>
            <a:r>
              <a:rPr lang="en-US" dirty="0"/>
              <a:t>This emergency relief package is the largest economic relief package in U.S. history.</a:t>
            </a: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12</a:t>
            </a:fld>
            <a:endParaRPr lang="en-US" dirty="0"/>
          </a:p>
        </p:txBody>
      </p:sp>
    </p:spTree>
    <p:extLst>
      <p:ext uri="{BB962C8B-B14F-4D97-AF65-F5344CB8AC3E}">
        <p14:creationId xmlns:p14="http://schemas.microsoft.com/office/powerpoint/2010/main" val="105668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1622108"/>
          </a:xfrm>
        </p:spPr>
        <p:txBody>
          <a:bodyPr/>
          <a:lstStyle/>
          <a:p>
            <a:pPr defTabSz="881390"/>
            <a:r>
              <a:rPr lang="en-US" dirty="0"/>
              <a:t>As if things were not bad enough, the oil price war between Saudi Arabia and Russia, which emerged suddenly and dramatically on March 7, decimated the energy industry.   </a:t>
            </a:r>
          </a:p>
          <a:p>
            <a:pPr defTabSz="881390"/>
            <a:endParaRPr lang="en-US" dirty="0"/>
          </a:p>
          <a:p>
            <a:pPr defTabSz="881390"/>
            <a:r>
              <a:rPr lang="en-US" dirty="0"/>
              <a:t>Oil prices saw the worst month and quarter in oil price history, down over 50%.  With energy companies and oil still being a contributing factor to the overall economy, oil prices added to the equity market’s problems.</a:t>
            </a:r>
          </a:p>
        </p:txBody>
      </p:sp>
      <p:sp>
        <p:nvSpPr>
          <p:cNvPr id="4" name="Slide Number Placeholder 3"/>
          <p:cNvSpPr>
            <a:spLocks noGrp="1"/>
          </p:cNvSpPr>
          <p:nvPr>
            <p:ph type="sldNum" sz="quarter" idx="5"/>
          </p:nvPr>
        </p:nvSpPr>
        <p:spPr/>
        <p:txBody>
          <a:bodyPr/>
          <a:lstStyle/>
          <a:p>
            <a:fld id="{9D2DE1BA-B776-4E85-BDA6-0481E5B438F0}" type="slidenum">
              <a:rPr lang="en-US" smtClean="0"/>
              <a:pPr/>
              <a:t>13</a:t>
            </a:fld>
            <a:endParaRPr lang="en-US" dirty="0"/>
          </a:p>
        </p:txBody>
      </p:sp>
    </p:spTree>
    <p:extLst>
      <p:ext uri="{BB962C8B-B14F-4D97-AF65-F5344CB8AC3E}">
        <p14:creationId xmlns:p14="http://schemas.microsoft.com/office/powerpoint/2010/main" val="1968207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500">
              <a:defRPr/>
            </a:pPr>
            <a:r>
              <a:rPr lang="en-US" dirty="0">
                <a:cs typeface="Arial" pitchFamily="34" charset="0"/>
              </a:rPr>
              <a:t>A bad decision could be harmful.</a:t>
            </a:r>
          </a:p>
          <a:p>
            <a:pPr defTabSz="931500">
              <a:defRPr/>
            </a:pPr>
            <a:endParaRPr lang="en-US" dirty="0">
              <a:cs typeface="Arial" pitchFamily="34" charset="0"/>
            </a:endParaRPr>
          </a:p>
          <a:p>
            <a:pPr defTabSz="931500">
              <a:defRPr/>
            </a:pPr>
            <a:r>
              <a:rPr lang="en-US" dirty="0"/>
              <a:t>As this chart shares, the six biggest point declines and the six biggest point increases in the Dow Jones Industrial Average (DJIA) all came in the last five weeks of this quarter.  </a:t>
            </a:r>
          </a:p>
          <a:p>
            <a:pPr defTabSz="931500">
              <a:defRPr/>
            </a:pPr>
            <a:endParaRPr lang="en-US" dirty="0"/>
          </a:p>
          <a:p>
            <a:pPr defTabSz="931500">
              <a:defRPr/>
            </a:pPr>
            <a:r>
              <a:rPr lang="en-US" dirty="0"/>
              <a:t>On March 12, the DJIA fell 2,352 points which was over 9%.  Had you sold that day you missed the next day’s (March 13th) rise of 1,985, also a move of over 9%. </a:t>
            </a:r>
          </a:p>
          <a:p>
            <a:pPr defTabSz="931500">
              <a:defRPr/>
            </a:pPr>
            <a:endParaRPr lang="en-US" dirty="0"/>
          </a:p>
          <a:p>
            <a:pPr defTabSz="931500">
              <a:defRPr/>
            </a:pPr>
            <a:r>
              <a:rPr lang="en-US" dirty="0"/>
              <a:t>This level of volatility is unprecedented and therefore even the savviest of investors needs to </a:t>
            </a:r>
            <a:r>
              <a:rPr lang="en-US" b="1" dirty="0"/>
              <a:t>PROCEED WITH CAUTION!  </a:t>
            </a:r>
            <a:endParaRPr lang="en-US" dirty="0"/>
          </a:p>
          <a:p>
            <a:pPr defTabSz="931500">
              <a:defRPr/>
            </a:pPr>
            <a:endParaRPr lang="en-US" dirty="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14</a:t>
            </a:fld>
            <a:endParaRPr lang="en-US" dirty="0"/>
          </a:p>
        </p:txBody>
      </p:sp>
    </p:spTree>
    <p:extLst>
      <p:ext uri="{BB962C8B-B14F-4D97-AF65-F5344CB8AC3E}">
        <p14:creationId xmlns:p14="http://schemas.microsoft.com/office/powerpoint/2010/main" val="4119410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2419277"/>
          </a:xfrm>
        </p:spPr>
        <p:txBody>
          <a:bodyPr/>
          <a:lstStyle/>
          <a:p>
            <a:pPr defTabSz="931500">
              <a:defRPr/>
            </a:pPr>
            <a:r>
              <a:rPr lang="en-US" dirty="0"/>
              <a:t>The volatility and turbulence of this current economic and political environment has caused even some of the most seasoned investors to become skittish. In March, legendary investor Warren Buffett said that he hadn’t seen anything like the coronavirus pandemic. </a:t>
            </a:r>
          </a:p>
          <a:p>
            <a:pPr defTabSz="931500">
              <a:defRPr/>
            </a:pPr>
            <a:endParaRPr lang="en-US" dirty="0"/>
          </a:p>
          <a:p>
            <a:pPr defTabSz="931500">
              <a:defRPr/>
            </a:pPr>
            <a:r>
              <a:rPr lang="en-US" dirty="0"/>
              <a:t>Bespoke explained in a post noting that the average stocks in his top holdings on March 24</a:t>
            </a:r>
            <a:r>
              <a:rPr lang="en-US" baseline="30000" dirty="0"/>
              <a:t>th</a:t>
            </a:r>
            <a:r>
              <a:rPr lang="en-US" dirty="0"/>
              <a:t> were down 37% from their February highs. Perhaps the most important thing to think about is that like everybody else, his portfolio obviously hasn’t been immune to all this volatility.</a:t>
            </a:r>
            <a:r>
              <a:rPr lang="en-US" b="1" i="1" dirty="0"/>
              <a:t> </a:t>
            </a:r>
          </a:p>
          <a:p>
            <a:pPr defTabSz="931500">
              <a:defRPr/>
            </a:pPr>
            <a:endParaRPr lang="en-US" b="1" i="1" dirty="0"/>
          </a:p>
          <a:p>
            <a:r>
              <a:rPr lang="en-US" dirty="0"/>
              <a:t>This is a good time to recall one of his most famous quotes, “the stock market is a device for transferring money from the impatient to the patient.”</a:t>
            </a:r>
          </a:p>
        </p:txBody>
      </p:sp>
      <p:sp>
        <p:nvSpPr>
          <p:cNvPr id="4" name="Slide Number Placeholder 3"/>
          <p:cNvSpPr>
            <a:spLocks noGrp="1"/>
          </p:cNvSpPr>
          <p:nvPr>
            <p:ph type="sldNum" sz="quarter" idx="10"/>
          </p:nvPr>
        </p:nvSpPr>
        <p:spPr/>
        <p:txBody>
          <a:bodyPr/>
          <a:lstStyle/>
          <a:p>
            <a:fld id="{9D2DE1BA-B776-4E85-BDA6-0481E5B438F0}" type="slidenum">
              <a:rPr lang="en-US" smtClean="0"/>
              <a:pPr/>
              <a:t>15</a:t>
            </a:fld>
            <a:endParaRPr lang="en-US" dirty="0"/>
          </a:p>
        </p:txBody>
      </p:sp>
    </p:spTree>
    <p:extLst>
      <p:ext uri="{BB962C8B-B14F-4D97-AF65-F5344CB8AC3E}">
        <p14:creationId xmlns:p14="http://schemas.microsoft.com/office/powerpoint/2010/main" val="473414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500">
              <a:defRPr/>
            </a:pPr>
            <a:r>
              <a:rPr lang="en-US" dirty="0">
                <a:cs typeface="Arial" pitchFamily="34" charset="0"/>
              </a:rPr>
              <a:t>How should an investor approach the rest of 2020?</a:t>
            </a:r>
          </a:p>
          <a:p>
            <a:pPr defTabSz="931500">
              <a:defRPr/>
            </a:pPr>
            <a:endParaRPr lang="en-US" dirty="0">
              <a:cs typeface="Arial" pitchFamily="34" charset="0"/>
            </a:endParaRPr>
          </a:p>
          <a:p>
            <a:pPr defTabSz="931500">
              <a:defRPr/>
            </a:pPr>
            <a:r>
              <a:rPr lang="en-US" dirty="0">
                <a:cs typeface="Arial" pitchFamily="34" charset="0"/>
              </a:rPr>
              <a:t>We advocate being prepared and not scared.</a:t>
            </a: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16</a:t>
            </a:fld>
            <a:endParaRPr lang="en-US" dirty="0"/>
          </a:p>
        </p:txBody>
      </p:sp>
    </p:spTree>
    <p:extLst>
      <p:ext uri="{BB962C8B-B14F-4D97-AF65-F5344CB8AC3E}">
        <p14:creationId xmlns:p14="http://schemas.microsoft.com/office/powerpoint/2010/main" val="317363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500">
              <a:defRPr/>
            </a:pPr>
            <a:r>
              <a:rPr lang="en-US" dirty="0">
                <a:cs typeface="Arial" pitchFamily="34" charset="0"/>
              </a:rPr>
              <a:t>How should an investor move forward?</a:t>
            </a:r>
          </a:p>
          <a:p>
            <a:pPr defTabSz="931500">
              <a:defRPr/>
            </a:pPr>
            <a:endParaRPr lang="en-US" dirty="0">
              <a:cs typeface="Arial" pitchFamily="34" charset="0"/>
            </a:endParaRPr>
          </a:p>
          <a:p>
            <a:pPr defTabSz="931500">
              <a:defRPr/>
            </a:pPr>
            <a:r>
              <a:rPr lang="en-US" dirty="0">
                <a:cs typeface="Arial" pitchFamily="34" charset="0"/>
              </a:rPr>
              <a:t>One of our responsibilities is to look at all situations and guide our clients with ideas.  Even a treacherous downfall has opportunities.</a:t>
            </a:r>
          </a:p>
          <a:p>
            <a:pPr defTabSz="931500">
              <a:defRPr/>
            </a:pPr>
            <a:endParaRPr lang="en-US" dirty="0">
              <a:cs typeface="Arial" pitchFamily="34" charset="0"/>
            </a:endParaRPr>
          </a:p>
          <a:p>
            <a:pPr defTabSz="931500">
              <a:defRPr/>
            </a:pPr>
            <a:r>
              <a:rPr lang="en-US" dirty="0">
                <a:cs typeface="Arial" pitchFamily="34" charset="0"/>
              </a:rPr>
              <a:t>Let’s quickly review some of them.</a:t>
            </a: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17</a:t>
            </a:fld>
            <a:endParaRPr lang="en-US" dirty="0"/>
          </a:p>
        </p:txBody>
      </p:sp>
    </p:spTree>
    <p:extLst>
      <p:ext uri="{BB962C8B-B14F-4D97-AF65-F5344CB8AC3E}">
        <p14:creationId xmlns:p14="http://schemas.microsoft.com/office/powerpoint/2010/main" val="198846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Thinking long term is still the way to look at equity investments. </a:t>
            </a:r>
          </a:p>
          <a:p>
            <a:endParaRPr lang="en-US" dirty="0"/>
          </a:p>
          <a:p>
            <a:r>
              <a:rPr lang="en-US" dirty="0"/>
              <a:t>Typically, the most successful investors think and act for the long-term. </a:t>
            </a:r>
          </a:p>
          <a:p>
            <a:endParaRPr lang="en-US" dirty="0"/>
          </a:p>
          <a:p>
            <a:r>
              <a:rPr lang="en-US" dirty="0"/>
              <a:t>It’s near impossible to predict exact market movements, however, you can prepare.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2DE1BA-B776-4E85-BDA6-0481E5B438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5751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500">
              <a:defRPr/>
            </a:pPr>
            <a:r>
              <a:rPr lang="en-US" b="0" dirty="0">
                <a:cs typeface="Arial" pitchFamily="34" charset="0"/>
              </a:rPr>
              <a:t>While no one likes losses, from a tax standpoint they can be helpful.</a:t>
            </a:r>
          </a:p>
          <a:p>
            <a:pPr defTabSz="931500">
              <a:defRPr/>
            </a:pPr>
            <a:endParaRPr lang="en-US" b="0" dirty="0">
              <a:cs typeface="Arial" pitchFamily="34" charset="0"/>
            </a:endParaRPr>
          </a:p>
          <a:p>
            <a:pPr defTabSz="931500">
              <a:defRPr/>
            </a:pPr>
            <a:r>
              <a:rPr lang="en-US" sz="1200" b="0" i="0" kern="1200" dirty="0">
                <a:solidFill>
                  <a:schemeClr val="tx1"/>
                </a:solidFill>
                <a:effectLst/>
                <a:latin typeface="+mn-lt"/>
                <a:ea typeface="+mn-ea"/>
                <a:cs typeface="+mn-cs"/>
              </a:rPr>
              <a:t>A tax swap is a strategy that involves selling an investment that has losses and replacing it with a similar, but not identical, investment.</a:t>
            </a:r>
          </a:p>
          <a:p>
            <a:pPr defTabSz="931500">
              <a:defRPr/>
            </a:pPr>
            <a:endParaRPr lang="en-US" sz="1200" b="0" i="0" kern="1200" dirty="0">
              <a:solidFill>
                <a:schemeClr val="tx1"/>
              </a:solidFill>
              <a:effectLst/>
              <a:latin typeface="+mn-lt"/>
              <a:ea typeface="+mn-ea"/>
              <a:cs typeface="+mn-cs"/>
            </a:endParaRPr>
          </a:p>
          <a:p>
            <a:pPr defTabSz="931500">
              <a:defRPr/>
            </a:pPr>
            <a:r>
              <a:rPr lang="en-US" b="0" dirty="0">
                <a:cs typeface="Arial" pitchFamily="34" charset="0"/>
              </a:rPr>
              <a:t>This tax loss can then be used to offset gains or it could be “BANKED” to offset future gains.</a:t>
            </a:r>
          </a:p>
          <a:p>
            <a:pPr defTabSz="931500">
              <a:defRPr/>
            </a:pPr>
            <a:endParaRPr lang="en-US" dirty="0">
              <a:cs typeface="Arial" pitchFamily="34" charset="0"/>
            </a:endParaRPr>
          </a:p>
          <a:p>
            <a:pPr defTabSz="931500">
              <a:defRPr/>
            </a:pPr>
            <a:r>
              <a:rPr lang="en-US" dirty="0">
                <a:cs typeface="Arial" pitchFamily="34" charset="0"/>
              </a:rPr>
              <a:t>There are some rules to understand, like the wash-sale rule so if this is a strategy you want to discuss, then please call my office.</a:t>
            </a: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19</a:t>
            </a:fld>
            <a:endParaRPr lang="en-US" dirty="0"/>
          </a:p>
        </p:txBody>
      </p:sp>
    </p:spTree>
    <p:extLst>
      <p:ext uri="{BB962C8B-B14F-4D97-AF65-F5344CB8AC3E}">
        <p14:creationId xmlns:p14="http://schemas.microsoft.com/office/powerpoint/2010/main" val="3694769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1762785"/>
          </a:xfrm>
        </p:spPr>
        <p:txBody>
          <a:bodyPr/>
          <a:lstStyle/>
          <a:p>
            <a:pPr eaLnBrk="1" hangingPunct="1"/>
            <a:r>
              <a:rPr lang="en-US" dirty="0">
                <a:cs typeface="Arial" pitchFamily="34" charset="0"/>
              </a:rPr>
              <a:t>Today’s agenda is straightforward.</a:t>
            </a:r>
          </a:p>
          <a:p>
            <a:pPr eaLnBrk="1" hangingPunct="1"/>
            <a:endParaRPr lang="en-US" dirty="0">
              <a:cs typeface="Arial" pitchFamily="34" charset="0"/>
            </a:endParaRPr>
          </a:p>
          <a:p>
            <a:pPr eaLnBrk="1" hangingPunct="1"/>
            <a:r>
              <a:rPr lang="en-US" dirty="0">
                <a:cs typeface="Arial" pitchFamily="34" charset="0"/>
              </a:rPr>
              <a:t>First, I will share a brief investor update.</a:t>
            </a:r>
          </a:p>
          <a:p>
            <a:pPr eaLnBrk="1" hangingPunct="1"/>
            <a:endParaRPr lang="en-US" dirty="0">
              <a:cs typeface="Arial" pitchFamily="34" charset="0"/>
            </a:endParaRPr>
          </a:p>
          <a:p>
            <a:pPr eaLnBrk="1" hangingPunct="1"/>
            <a:r>
              <a:rPr lang="en-US" dirty="0">
                <a:cs typeface="Arial" pitchFamily="34" charset="0"/>
              </a:rPr>
              <a:t>Then I will discuss some planning ideas and strategies you can consider. </a:t>
            </a:r>
          </a:p>
          <a:p>
            <a:pPr eaLnBrk="1" hangingPunct="1"/>
            <a:endParaRPr lang="en-US" dirty="0">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2</a:t>
            </a:fld>
            <a:endParaRPr lang="en-US" dirty="0"/>
          </a:p>
        </p:txBody>
      </p:sp>
    </p:spTree>
    <p:extLst>
      <p:ext uri="{BB962C8B-B14F-4D97-AF65-F5344CB8AC3E}">
        <p14:creationId xmlns:p14="http://schemas.microsoft.com/office/powerpoint/2010/main" val="1201847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1950354"/>
          </a:xfrm>
        </p:spPr>
        <p:txBody>
          <a:bodyPr/>
          <a:lstStyle/>
          <a:p>
            <a:r>
              <a:rPr lang="en-US" dirty="0"/>
              <a:t>Maintaining a properly designed and well-diversified portfolio is important.  </a:t>
            </a:r>
          </a:p>
          <a:p>
            <a:endParaRPr lang="en-US" dirty="0"/>
          </a:p>
          <a:p>
            <a:r>
              <a:rPr lang="en-US" dirty="0"/>
              <a:t>Now is a good time to look at your portfolio and consider any rebalancing that may need to be performed. For many investors who had a 60/40% stock to bond portfolio a few months ago, this percentage may have changed in the past few weeks.</a:t>
            </a:r>
          </a:p>
          <a:p>
            <a:endParaRPr lang="en-US" dirty="0"/>
          </a:p>
          <a:p>
            <a:r>
              <a:rPr lang="en-US" dirty="0"/>
              <a:t>For some investors, this could include selling things that have risen and buying things that have fallen.</a:t>
            </a:r>
          </a:p>
          <a:p>
            <a:endParaRPr lang="en-US" dirty="0"/>
          </a:p>
          <a:p>
            <a:r>
              <a:rPr lang="en-US" dirty="0"/>
              <a:t>This can sometimes be a good opportunity to invest at “lower prices.”</a:t>
            </a:r>
          </a:p>
        </p:txBody>
      </p:sp>
      <p:sp>
        <p:nvSpPr>
          <p:cNvPr id="4" name="Slide Number Placeholder 3"/>
          <p:cNvSpPr>
            <a:spLocks noGrp="1"/>
          </p:cNvSpPr>
          <p:nvPr>
            <p:ph type="sldNum" sz="quarter" idx="10"/>
          </p:nvPr>
        </p:nvSpPr>
        <p:spPr/>
        <p:txBody>
          <a:bodyPr/>
          <a:lstStyle/>
          <a:p>
            <a:fld id="{9D2DE1BA-B776-4E85-BDA6-0481E5B438F0}" type="slidenum">
              <a:rPr lang="en-US" smtClean="0"/>
              <a:pPr/>
              <a:t>20</a:t>
            </a:fld>
            <a:endParaRPr lang="en-US" dirty="0"/>
          </a:p>
        </p:txBody>
      </p:sp>
    </p:spTree>
    <p:extLst>
      <p:ext uri="{BB962C8B-B14F-4D97-AF65-F5344CB8AC3E}">
        <p14:creationId xmlns:p14="http://schemas.microsoft.com/office/powerpoint/2010/main" val="2805510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required minimum distributions (RMDs) for 2020 on some retirement accounts has been waived. </a:t>
            </a:r>
          </a:p>
          <a:p>
            <a:endParaRPr lang="en-US" dirty="0"/>
          </a:p>
          <a:p>
            <a:r>
              <a:rPr lang="en-US" dirty="0"/>
              <a:t>Some investors may not need to take distributions from their retirement  accounts at this time. If you are comfortable with suspending distributions and looking for a potentially better time to take them, please call my office and we can see if this strategy works for your personal situation. </a:t>
            </a: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21</a:t>
            </a:fld>
            <a:endParaRPr lang="en-US" dirty="0"/>
          </a:p>
        </p:txBody>
      </p:sp>
    </p:spTree>
    <p:extLst>
      <p:ext uri="{BB962C8B-B14F-4D97-AF65-F5344CB8AC3E}">
        <p14:creationId xmlns:p14="http://schemas.microsoft.com/office/powerpoint/2010/main" val="818023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500">
              <a:defRPr/>
            </a:pPr>
            <a:r>
              <a:rPr lang="en-US" dirty="0">
                <a:cs typeface="Arial" pitchFamily="34" charset="0"/>
              </a:rPr>
              <a:t>Though they can be complicated, </a:t>
            </a:r>
            <a:r>
              <a:rPr lang="en-US" sz="1200" kern="1200" dirty="0">
                <a:solidFill>
                  <a:schemeClr val="tx1"/>
                </a:solidFill>
                <a:effectLst/>
                <a:latin typeface="+mn-lt"/>
                <a:ea typeface="+mn-ea"/>
                <a:cs typeface="+mn-cs"/>
              </a:rPr>
              <a:t>there are many reasons to consider Roth IRA conversions.</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22</a:t>
            </a:fld>
            <a:endParaRPr lang="en-US" dirty="0"/>
          </a:p>
        </p:txBody>
      </p:sp>
    </p:spTree>
    <p:extLst>
      <p:ext uri="{BB962C8B-B14F-4D97-AF65-F5344CB8AC3E}">
        <p14:creationId xmlns:p14="http://schemas.microsoft.com/office/powerpoint/2010/main" val="1755588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500">
              <a:defRPr/>
            </a:pPr>
            <a:r>
              <a:rPr lang="en-US" dirty="0">
                <a:cs typeface="Arial" pitchFamily="34" charset="0"/>
              </a:rPr>
              <a:t>These include: </a:t>
            </a:r>
          </a:p>
          <a:p>
            <a:pPr defTabSz="931500">
              <a:defRPr/>
            </a:pPr>
            <a:endParaRPr lang="en-US" dirty="0">
              <a:cs typeface="Arial" pitchFamily="34" charset="0"/>
            </a:endParaRPr>
          </a:p>
          <a:p>
            <a:pPr defTabSz="931500">
              <a:defRPr/>
            </a:pPr>
            <a:r>
              <a:rPr lang="en-US" sz="1200" kern="1200" dirty="0">
                <a:solidFill>
                  <a:schemeClr val="tx1"/>
                </a:solidFill>
                <a:effectLst/>
                <a:latin typeface="+mn-lt"/>
                <a:ea typeface="+mn-ea"/>
                <a:cs typeface="+mn-cs"/>
              </a:rPr>
              <a:t>Depending on who wins the presidential election this year, or how much the government injects into their stimulus, there is a chance that for some investors, tax brackets may rise. </a:t>
            </a:r>
          </a:p>
          <a:p>
            <a:pPr defTabSz="931500">
              <a:defRPr/>
            </a:pPr>
            <a:endParaRPr lang="en-US" sz="1200" kern="1200" dirty="0">
              <a:solidFill>
                <a:schemeClr val="tx1"/>
              </a:solidFill>
              <a:effectLst/>
              <a:latin typeface="+mn-lt"/>
              <a:ea typeface="+mn-ea"/>
              <a:cs typeface="+mn-cs"/>
            </a:endParaRPr>
          </a:p>
          <a:p>
            <a:pPr defTabSz="931500">
              <a:defRPr/>
            </a:pPr>
            <a:r>
              <a:rPr lang="en-US" sz="1200" kern="1200" dirty="0">
                <a:solidFill>
                  <a:schemeClr val="tx1"/>
                </a:solidFill>
                <a:effectLst/>
                <a:latin typeface="+mn-lt"/>
                <a:ea typeface="+mn-ea"/>
                <a:cs typeface="+mn-cs"/>
              </a:rPr>
              <a:t>Also, for many retirement accounts with equities, account values are down. This can create opportunities, especially for those investors currently in the 12%, 22% and 24% tax brackets. </a:t>
            </a:r>
          </a:p>
          <a:p>
            <a:pPr defTabSz="931500">
              <a:defRPr/>
            </a:pPr>
            <a:endParaRPr lang="en-US" sz="1200" kern="1200" dirty="0">
              <a:solidFill>
                <a:schemeClr val="tx1"/>
              </a:solidFill>
              <a:effectLst/>
              <a:latin typeface="+mn-lt"/>
              <a:ea typeface="+mn-ea"/>
              <a:cs typeface="+mn-cs"/>
            </a:endParaRPr>
          </a:p>
          <a:p>
            <a:pPr defTabSz="931500">
              <a:defRPr/>
            </a:pPr>
            <a:r>
              <a:rPr lang="en-US" sz="1200" kern="1200" dirty="0">
                <a:solidFill>
                  <a:schemeClr val="tx1"/>
                </a:solidFill>
                <a:effectLst/>
                <a:latin typeface="+mn-lt"/>
                <a:ea typeface="+mn-ea"/>
                <a:cs typeface="+mn-cs"/>
              </a:rPr>
              <a:t>Another reason to think about the pros and cons of Roth conversions is the new SECURE Act’s changes to Inherited IRAs.</a:t>
            </a:r>
            <a:endParaRPr lang="en-US" dirty="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23</a:t>
            </a:fld>
            <a:endParaRPr lang="en-US" dirty="0"/>
          </a:p>
        </p:txBody>
      </p:sp>
    </p:spTree>
    <p:extLst>
      <p:ext uri="{BB962C8B-B14F-4D97-AF65-F5344CB8AC3E}">
        <p14:creationId xmlns:p14="http://schemas.microsoft.com/office/powerpoint/2010/main" val="2696222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As a reminder, on December 20, 2019, a major piece of legislation known as the SECURE ACT was signed into law.</a:t>
            </a:r>
          </a:p>
          <a:p>
            <a:endParaRPr lang="en-US" dirty="0"/>
          </a:p>
          <a:p>
            <a:r>
              <a:rPr lang="en-US" dirty="0"/>
              <a:t>This new act brings massive changes for those of us with retirement savings.</a:t>
            </a:r>
          </a:p>
        </p:txBody>
      </p:sp>
      <p:sp>
        <p:nvSpPr>
          <p:cNvPr id="4" name="Slide Number Placeholder 3"/>
          <p:cNvSpPr>
            <a:spLocks noGrp="1"/>
          </p:cNvSpPr>
          <p:nvPr>
            <p:ph type="sldNum" sz="quarter" idx="5"/>
          </p:nvPr>
        </p:nvSpPr>
        <p:spPr/>
        <p:txBody>
          <a:bodyPr/>
          <a:lstStyle/>
          <a:p>
            <a:fld id="{9D2DE1BA-B776-4E85-BDA6-0481E5B438F0}" type="slidenum">
              <a:rPr lang="en-US" smtClean="0"/>
              <a:pPr/>
              <a:t>24</a:t>
            </a:fld>
            <a:endParaRPr lang="en-US" dirty="0"/>
          </a:p>
        </p:txBody>
      </p:sp>
    </p:spTree>
    <p:extLst>
      <p:ext uri="{BB962C8B-B14F-4D97-AF65-F5344CB8AC3E}">
        <p14:creationId xmlns:p14="http://schemas.microsoft.com/office/powerpoint/2010/main" val="529020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While I am not reviewing the Secure Act today, it has a new 10-year Rule that now says that most inheritors can no longer stretch out their inherited IRAs.  They now need to plan to take out the funds within 10 years of date of death.</a:t>
            </a:r>
          </a:p>
          <a:p>
            <a:endParaRPr lang="en-US" dirty="0"/>
          </a:p>
          <a:p>
            <a:r>
              <a:rPr lang="en-US" dirty="0"/>
              <a:t>That means we should review your retirement plan sometime this year and look into the family tax management of you and your beneficiaries.</a:t>
            </a:r>
          </a:p>
        </p:txBody>
      </p:sp>
      <p:sp>
        <p:nvSpPr>
          <p:cNvPr id="4" name="Slide Number Placeholder 3"/>
          <p:cNvSpPr>
            <a:spLocks noGrp="1"/>
          </p:cNvSpPr>
          <p:nvPr>
            <p:ph type="sldNum" sz="quarter" idx="5"/>
          </p:nvPr>
        </p:nvSpPr>
        <p:spPr/>
        <p:txBody>
          <a:bodyPr/>
          <a:lstStyle/>
          <a:p>
            <a:fld id="{9D2DE1BA-B776-4E85-BDA6-0481E5B438F0}" type="slidenum">
              <a:rPr lang="en-US" smtClean="0"/>
              <a:pPr/>
              <a:t>25</a:t>
            </a:fld>
            <a:endParaRPr lang="en-US" dirty="0"/>
          </a:p>
        </p:txBody>
      </p:sp>
    </p:spTree>
    <p:extLst>
      <p:ext uri="{BB962C8B-B14F-4D97-AF65-F5344CB8AC3E}">
        <p14:creationId xmlns:p14="http://schemas.microsoft.com/office/powerpoint/2010/main" val="930094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deadline for filing 2019 income tax returns has been officially changed to July 15, 2020.  The deadline for making 2019 IRA and HSA contributions has thus also moved to July 15, 2020. </a:t>
            </a:r>
          </a:p>
          <a:p>
            <a:endParaRPr lang="en-US" dirty="0"/>
          </a:p>
          <a:p>
            <a:r>
              <a:rPr lang="en-US" dirty="0"/>
              <a:t>Deadlines for contributions to workplace savings plans have not changed. Please check with your state for any changes to state filing deadlines.</a:t>
            </a:r>
          </a:p>
        </p:txBody>
      </p:sp>
      <p:sp>
        <p:nvSpPr>
          <p:cNvPr id="4" name="Slide Number Placeholder 3"/>
          <p:cNvSpPr>
            <a:spLocks noGrp="1"/>
          </p:cNvSpPr>
          <p:nvPr>
            <p:ph type="sldNum" sz="quarter" idx="10"/>
          </p:nvPr>
        </p:nvSpPr>
        <p:spPr/>
        <p:txBody>
          <a:bodyPr/>
          <a:lstStyle/>
          <a:p>
            <a:fld id="{9D2DE1BA-B776-4E85-BDA6-0481E5B438F0}"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506081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500">
              <a:defRPr/>
            </a:pPr>
            <a:r>
              <a:rPr lang="en-US" dirty="0"/>
              <a:t>Equity market v</a:t>
            </a:r>
            <a:r>
              <a:rPr lang="en-US" sz="1200" b="0" i="0" kern="1200" dirty="0">
                <a:solidFill>
                  <a:schemeClr val="tx1"/>
                </a:solidFill>
                <a:effectLst/>
                <a:latin typeface="+mn-lt"/>
                <a:ea typeface="+mn-ea"/>
                <a:cs typeface="+mn-cs"/>
              </a:rPr>
              <a:t>olatility is back and it can be scary.</a:t>
            </a:r>
          </a:p>
          <a:p>
            <a:pPr defTabSz="931500">
              <a:defRPr/>
            </a:pPr>
            <a:endParaRPr lang="en-US" dirty="0"/>
          </a:p>
          <a:p>
            <a:pPr defTabSz="931500">
              <a:defRPr/>
            </a:pPr>
            <a:r>
              <a:rPr lang="en-US" sz="1200" b="0" i="0" kern="1200" dirty="0">
                <a:solidFill>
                  <a:schemeClr val="tx1"/>
                </a:solidFill>
                <a:effectLst/>
                <a:latin typeface="+mn-lt"/>
                <a:ea typeface="+mn-ea"/>
                <a:cs typeface="+mn-cs"/>
              </a:rPr>
              <a:t>That’s why we always say proceed with caution!</a:t>
            </a:r>
          </a:p>
          <a:p>
            <a:pPr defTabSz="931500">
              <a:defRPr/>
            </a:pPr>
            <a:endParaRPr lang="en-US" dirty="0"/>
          </a:p>
          <a:p>
            <a:pPr defTabSz="931500">
              <a:defRPr/>
            </a:pP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27</a:t>
            </a:fld>
            <a:endParaRPr lang="en-US" dirty="0"/>
          </a:p>
        </p:txBody>
      </p:sp>
    </p:spTree>
    <p:extLst>
      <p:ext uri="{BB962C8B-B14F-4D97-AF65-F5344CB8AC3E}">
        <p14:creationId xmlns:p14="http://schemas.microsoft.com/office/powerpoint/2010/main" val="1687349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r>
              <a:rPr lang="en-US" i="0" dirty="0"/>
              <a:t>Fear sells and everywhere you look, the media magnification of the current financial crisis is putting a major emotional strain on most viewers.</a:t>
            </a:r>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i="0" dirty="0"/>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r>
              <a:rPr lang="en-US" i="0" dirty="0"/>
              <a:t>During these times, it is prudent to resist the temptation to watch news reports and obsessively watch your portfolio performance. Sometimes, the more information you have, the more likely you could make a decision that deviates from your long-term strategy. Adhering to a long-term investment plan often requires taking the news with a grain of salt and putting the impromptu advice of others on the back burner.</a:t>
            </a:r>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i="0" dirty="0"/>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r>
              <a:rPr lang="en-US" i="0" dirty="0"/>
              <a:t>Remember, panic and bad decisions can cause more harm for investors than a virus or downturn.</a:t>
            </a:r>
          </a:p>
        </p:txBody>
      </p:sp>
      <p:sp>
        <p:nvSpPr>
          <p:cNvPr id="4" name="Slide Number Placeholder 3"/>
          <p:cNvSpPr>
            <a:spLocks noGrp="1"/>
          </p:cNvSpPr>
          <p:nvPr>
            <p:ph type="sldNum" sz="quarter" idx="5"/>
          </p:nvPr>
        </p:nvSpPr>
        <p:spPr/>
        <p:txBody>
          <a:bodyPr/>
          <a:lstStyle/>
          <a:p>
            <a:fld id="{9D2DE1BA-B776-4E85-BDA6-0481E5B438F0}" type="slidenum">
              <a:rPr lang="en-US" smtClean="0"/>
              <a:pPr/>
              <a:t>28</a:t>
            </a:fld>
            <a:endParaRPr lang="en-US" dirty="0"/>
          </a:p>
        </p:txBody>
      </p:sp>
    </p:spTree>
    <p:extLst>
      <p:ext uri="{BB962C8B-B14F-4D97-AF65-F5344CB8AC3E}">
        <p14:creationId xmlns:p14="http://schemas.microsoft.com/office/powerpoint/2010/main" val="734985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lvl="2" indent="0" algn="l" defTabSz="931500" rtl="0" eaLnBrk="1" latinLnBrk="0" hangingPunct="1">
              <a:spcBef>
                <a:spcPts val="600"/>
              </a:spcBef>
              <a:spcAft>
                <a:spcPts val="600"/>
              </a:spcAft>
              <a:buClr>
                <a:srgbClr val="008080"/>
              </a:buClr>
              <a:buFont typeface="Wingdings" panose="05000000000000000000" pitchFamily="2" charset="2"/>
              <a:buNone/>
              <a:defRPr/>
            </a:pPr>
            <a:r>
              <a:rPr lang="en-US" sz="1200" b="0" i="0" kern="1200" dirty="0">
                <a:solidFill>
                  <a:schemeClr val="tx1"/>
                </a:solidFill>
                <a:effectLst/>
                <a:latin typeface="+mn-lt"/>
                <a:ea typeface="+mn-ea"/>
                <a:cs typeface="+mn-cs"/>
              </a:rPr>
              <a:t>As a recap, what are some key takeaways for investors?</a:t>
            </a:r>
          </a:p>
          <a:p>
            <a:pPr marL="0" lvl="2" indent="0" algn="l" defTabSz="931500" rtl="0" eaLnBrk="1" latinLnBrk="0" hangingPunct="1">
              <a:spcBef>
                <a:spcPts val="600"/>
              </a:spcBef>
              <a:spcAft>
                <a:spcPts val="600"/>
              </a:spcAft>
              <a:buClr>
                <a:srgbClr val="008080"/>
              </a:buClr>
              <a:buFont typeface="Wingdings" panose="05000000000000000000" pitchFamily="2" charset="2"/>
              <a:buNone/>
              <a:defRPr/>
            </a:pPr>
            <a:endParaRPr lang="en-US" sz="1200" b="0" i="0" kern="1200" dirty="0">
              <a:solidFill>
                <a:schemeClr val="tx1"/>
              </a:solidFill>
              <a:effectLst/>
              <a:latin typeface="+mn-lt"/>
              <a:ea typeface="+mn-ea"/>
              <a:cs typeface="+mn-cs"/>
            </a:endParaRPr>
          </a:p>
          <a:p>
            <a:pPr marL="0" lvl="2" indent="-182880" algn="l" defTabSz="931500" rtl="0" eaLnBrk="1" latinLnBrk="0" hangingPunct="1">
              <a:spcBef>
                <a:spcPts val="600"/>
              </a:spcBef>
              <a:spcAft>
                <a:spcPts val="600"/>
              </a:spcAft>
              <a:buClr>
                <a:srgbClr val="008080"/>
              </a:buClr>
              <a:buFont typeface="Wingdings" panose="05000000000000000000" pitchFamily="2" charset="2"/>
              <a:buChar char="§"/>
              <a:defRPr/>
            </a:pPr>
            <a:r>
              <a:rPr lang="en-US" sz="1200" b="0" i="0" kern="1200" dirty="0">
                <a:solidFill>
                  <a:schemeClr val="tx1"/>
                </a:solidFill>
                <a:effectLst/>
                <a:latin typeface="+mn-lt"/>
                <a:ea typeface="+mn-ea"/>
                <a:cs typeface="+mn-cs"/>
              </a:rPr>
              <a:t> 2019 produced strong returns for equity investors.</a:t>
            </a:r>
          </a:p>
          <a:p>
            <a:pPr marL="0" lvl="2" indent="-182880" algn="l" defTabSz="931500" rtl="0" eaLnBrk="1" latinLnBrk="0" hangingPunct="1">
              <a:spcBef>
                <a:spcPts val="600"/>
              </a:spcBef>
              <a:spcAft>
                <a:spcPts val="600"/>
              </a:spcAft>
              <a:buClr>
                <a:srgbClr val="008080"/>
              </a:buClr>
              <a:buFont typeface="Wingdings" panose="05000000000000000000" pitchFamily="2" charset="2"/>
              <a:buChar char="§"/>
              <a:defRPr/>
            </a:pPr>
            <a:r>
              <a:rPr lang="en-US" sz="1200" b="0" i="0" kern="1200" dirty="0">
                <a:solidFill>
                  <a:schemeClr val="tx1"/>
                </a:solidFill>
                <a:effectLst/>
                <a:latin typeface="+mn-lt"/>
                <a:ea typeface="+mn-ea"/>
                <a:cs typeface="+mn-cs"/>
              </a:rPr>
              <a:t> Extreme volatility has reemerged!</a:t>
            </a:r>
          </a:p>
          <a:p>
            <a:pPr marL="0" lvl="2" indent="-182880" algn="l" defTabSz="931500" rtl="0" eaLnBrk="1" latinLnBrk="0" hangingPunct="1">
              <a:spcBef>
                <a:spcPts val="600"/>
              </a:spcBef>
              <a:spcAft>
                <a:spcPts val="600"/>
              </a:spcAft>
              <a:buClr>
                <a:srgbClr val="008080"/>
              </a:buClr>
              <a:buFont typeface="Wingdings" panose="05000000000000000000" pitchFamily="2" charset="2"/>
              <a:buChar char="§"/>
              <a:defRPr/>
            </a:pPr>
            <a:r>
              <a:rPr lang="en-US" sz="1200" b="0" i="0" kern="1200" dirty="0">
                <a:solidFill>
                  <a:schemeClr val="tx1"/>
                </a:solidFill>
                <a:effectLst/>
                <a:latin typeface="+mn-lt"/>
                <a:ea typeface="+mn-ea"/>
                <a:cs typeface="+mn-cs"/>
              </a:rPr>
              <a:t> Your health is our first priority.</a:t>
            </a:r>
          </a:p>
          <a:p>
            <a:pPr marL="0" lvl="2" indent="-182880" algn="l" defTabSz="931500" rtl="0" eaLnBrk="1" latinLnBrk="0" hangingPunct="1">
              <a:spcBef>
                <a:spcPts val="600"/>
              </a:spcBef>
              <a:spcAft>
                <a:spcPts val="600"/>
              </a:spcAft>
              <a:buClr>
                <a:srgbClr val="008080"/>
              </a:buClr>
              <a:buFont typeface="Wingdings" panose="05000000000000000000" pitchFamily="2" charset="2"/>
              <a:buChar char="§"/>
              <a:defRPr/>
            </a:pPr>
            <a:r>
              <a:rPr lang="en-US" sz="1200" b="0" i="0" kern="1200" dirty="0">
                <a:solidFill>
                  <a:schemeClr val="tx1"/>
                </a:solidFill>
                <a:effectLst/>
                <a:latin typeface="+mn-lt"/>
                <a:ea typeface="+mn-ea"/>
                <a:cs typeface="+mn-cs"/>
              </a:rPr>
              <a:t> Continue to focus on your personal goals and call us with any concerns.</a:t>
            </a:r>
          </a:p>
        </p:txBody>
      </p:sp>
      <p:sp>
        <p:nvSpPr>
          <p:cNvPr id="4" name="Slide Number Placeholder 3"/>
          <p:cNvSpPr>
            <a:spLocks noGrp="1"/>
          </p:cNvSpPr>
          <p:nvPr>
            <p:ph type="sldNum" sz="quarter" idx="5"/>
          </p:nvPr>
        </p:nvSpPr>
        <p:spPr/>
        <p:txBody>
          <a:bodyPr/>
          <a:lstStyle/>
          <a:p>
            <a:fld id="{9D2DE1BA-B776-4E85-BDA6-0481E5B438F0}" type="slidenum">
              <a:rPr lang="en-US" smtClean="0"/>
              <a:pPr/>
              <a:t>29</a:t>
            </a:fld>
            <a:endParaRPr lang="en-US" dirty="0"/>
          </a:p>
        </p:txBody>
      </p:sp>
    </p:spTree>
    <p:extLst>
      <p:ext uri="{BB962C8B-B14F-4D97-AF65-F5344CB8AC3E}">
        <p14:creationId xmlns:p14="http://schemas.microsoft.com/office/powerpoint/2010/main" val="341596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2114477"/>
          </a:xfrm>
        </p:spPr>
        <p:txBody>
          <a:bodyPr/>
          <a:lstStyle/>
          <a:p>
            <a:pPr eaLnBrk="1" hangingPunct="1"/>
            <a:r>
              <a:rPr lang="en-US" dirty="0">
                <a:cs typeface="Arial" pitchFamily="34" charset="0"/>
              </a:rPr>
              <a:t>Before I get to the presentation, I would like to take a minute to remind you to stay safe and please try to also stay positive.</a:t>
            </a:r>
          </a:p>
          <a:p>
            <a:pPr eaLnBrk="1" hangingPunct="1"/>
            <a:endParaRPr lang="en-US" dirty="0">
              <a:cs typeface="Arial" pitchFamily="34" charset="0"/>
            </a:endParaRPr>
          </a:p>
          <a:p>
            <a:pPr eaLnBrk="1" hangingPunct="1"/>
            <a:r>
              <a:rPr lang="en-US" dirty="0">
                <a:cs typeface="Arial" pitchFamily="34" charset="0"/>
              </a:rPr>
              <a:t>We are all experiencing challenging and unprecedented times, but as Ralph Waldo Emerson said many years ago, “The first wealth is health.”</a:t>
            </a:r>
            <a:endParaRPr lang="en-US" dirty="0"/>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3</a:t>
            </a:fld>
            <a:endParaRPr lang="en-US" dirty="0"/>
          </a:p>
        </p:txBody>
      </p:sp>
    </p:spTree>
    <p:extLst>
      <p:ext uri="{BB962C8B-B14F-4D97-AF65-F5344CB8AC3E}">
        <p14:creationId xmlns:p14="http://schemas.microsoft.com/office/powerpoint/2010/main" val="1915781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r>
              <a:rPr lang="en-US" dirty="0">
                <a:latin typeface="Arial" pitchFamily="34" charset="0"/>
                <a:cs typeface="Arial" pitchFamily="34" charset="0"/>
              </a:rPr>
              <a:t>SLIDE </a:t>
            </a:r>
            <a:fld id="{9FD86EB0-B932-46A4-B5B8-0A908959640C}" type="slidenum">
              <a:rPr lang="en-US" smtClean="0">
                <a:latin typeface="Arial" pitchFamily="34" charset="0"/>
                <a:cs typeface="Arial" pitchFamily="34" charset="0"/>
              </a:rPr>
              <a:pPr/>
              <a:t>30</a:t>
            </a:fld>
            <a:endParaRPr lang="en-US" dirty="0">
              <a:latin typeface="Arial" pitchFamily="34" charset="0"/>
              <a:cs typeface="Arial" pitchFamily="34" charset="0"/>
            </a:endParaRPr>
          </a:p>
        </p:txBody>
      </p:sp>
      <p:sp>
        <p:nvSpPr>
          <p:cNvPr id="119811" name="Rectangle 2"/>
          <p:cNvSpPr>
            <a:spLocks noGrp="1" noRot="1" noChangeAspect="1" noChangeArrowheads="1" noTextEdit="1"/>
          </p:cNvSpPr>
          <p:nvPr>
            <p:ph type="sldImg"/>
          </p:nvPr>
        </p:nvSpPr>
        <p:spPr>
          <a:xfrm>
            <a:off x="904875" y="319088"/>
            <a:ext cx="5753100" cy="3236912"/>
          </a:xfrm>
          <a:ln/>
        </p:spPr>
      </p:sp>
      <p:sp>
        <p:nvSpPr>
          <p:cNvPr id="119812" name="Rectangle 3"/>
          <p:cNvSpPr>
            <a:spLocks noGrp="1" noChangeArrowheads="1"/>
          </p:cNvSpPr>
          <p:nvPr>
            <p:ph type="body" idx="1"/>
          </p:nvPr>
        </p:nvSpPr>
        <p:spPr>
          <a:xfrm>
            <a:off x="651927" y="3664038"/>
            <a:ext cx="5703905" cy="5042355"/>
          </a:xfrm>
          <a:noFill/>
          <a:ln w="9525"/>
        </p:spPr>
        <p:txBody>
          <a:bodyPr/>
          <a:lstStyle/>
          <a:p>
            <a:pPr algn="l" eaLnBrk="1" hangingPunct="1"/>
            <a:r>
              <a:rPr lang="en-US" dirty="0">
                <a:cs typeface="Arial" pitchFamily="34" charset="0"/>
              </a:rPr>
              <a:t>So – what can you expect from us?</a:t>
            </a:r>
          </a:p>
          <a:p>
            <a:pPr algn="l" eaLnBrk="1" hangingPunct="1"/>
            <a:endParaRPr lang="en-US" dirty="0">
              <a:cs typeface="Arial" pitchFamily="34" charset="0"/>
            </a:endParaRPr>
          </a:p>
          <a:p>
            <a:pPr algn="l" eaLnBrk="1" hangingPunct="1"/>
            <a:r>
              <a:rPr lang="en-US" dirty="0">
                <a:cs typeface="Arial" pitchFamily="34" charset="0"/>
              </a:rPr>
              <a:t>You can expect regular communication, more frequent discussions, and you can expect that we are continuously reviewing economic, tax, estate and investment issues for our clients.</a:t>
            </a:r>
          </a:p>
        </p:txBody>
      </p:sp>
    </p:spTree>
    <p:extLst>
      <p:ext uri="{BB962C8B-B14F-4D97-AF65-F5344CB8AC3E}">
        <p14:creationId xmlns:p14="http://schemas.microsoft.com/office/powerpoint/2010/main" val="904344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eaLnBrk="1" hangingPunct="1"/>
            <a:r>
              <a:rPr lang="en-US" dirty="0">
                <a:cs typeface="Arial" pitchFamily="34" charset="0"/>
              </a:rPr>
              <a:t>Thank you for your time today.</a:t>
            </a:r>
          </a:p>
          <a:p>
            <a:pPr algn="just" eaLnBrk="1" hangingPunct="1"/>
            <a:endParaRPr lang="en-US" dirty="0">
              <a:cs typeface="Arial" pitchFamily="34" charset="0"/>
            </a:endParaRPr>
          </a:p>
          <a:p>
            <a:pPr algn="just" eaLnBrk="1" hangingPunct="1"/>
            <a:r>
              <a:rPr lang="en-US" dirty="0">
                <a:cs typeface="Arial" pitchFamily="34" charset="0"/>
              </a:rPr>
              <a:t>Remember, your health and well-being is our highest priority. </a:t>
            </a:r>
          </a:p>
          <a:p>
            <a:pPr algn="just" eaLnBrk="1" hangingPunct="1"/>
            <a:endParaRPr lang="en-US" dirty="0">
              <a:cs typeface="Arial" pitchFamily="34" charset="0"/>
            </a:endParaRPr>
          </a:p>
          <a:p>
            <a:pPr algn="just" eaLnBrk="1" hangingPunct="1"/>
            <a:r>
              <a:rPr lang="en-US" dirty="0">
                <a:cs typeface="Arial" pitchFamily="34" charset="0"/>
              </a:rPr>
              <a:t>We appreciate the opportunity to assist you with your financial needs.</a:t>
            </a:r>
          </a:p>
          <a:p>
            <a:pPr algn="just" eaLnBrk="1" hangingPunct="1"/>
            <a:endParaRPr lang="en-US" dirty="0">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31</a:t>
            </a:fld>
            <a:endParaRPr lang="en-US" dirty="0"/>
          </a:p>
        </p:txBody>
      </p:sp>
    </p:spTree>
    <p:extLst>
      <p:ext uri="{BB962C8B-B14F-4D97-AF65-F5344CB8AC3E}">
        <p14:creationId xmlns:p14="http://schemas.microsoft.com/office/powerpoint/2010/main" val="1556821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eaLnBrk="1" hangingPunct="1"/>
            <a:r>
              <a:rPr lang="en-US" dirty="0">
                <a:cs typeface="Arial" pitchFamily="34" charset="0"/>
              </a:rPr>
              <a:t>We would like to help others in 2020!</a:t>
            </a:r>
          </a:p>
          <a:p>
            <a:pPr algn="l" eaLnBrk="1" hangingPunct="1"/>
            <a:endParaRPr lang="en-US" dirty="0">
              <a:cs typeface="Arial" pitchFamily="34" charset="0"/>
            </a:endParaRPr>
          </a:p>
          <a:p>
            <a:pPr algn="l" eaLnBrk="1" hangingPunct="1"/>
            <a:r>
              <a:rPr lang="en-US" dirty="0">
                <a:cs typeface="Arial" pitchFamily="34" charset="0"/>
              </a:rPr>
              <a:t>In fact, we would be honored if you could share some names of friends to add to our mailing list so that they can benefit from our information</a:t>
            </a:r>
            <a:r>
              <a:rPr lang="en-US" sz="1100" dirty="0">
                <a:cs typeface="Arial" pitchFamily="34" charset="0"/>
              </a:rPr>
              <a:t>.</a:t>
            </a: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32</a:t>
            </a:fld>
            <a:endParaRPr lang="en-US" dirty="0"/>
          </a:p>
        </p:txBody>
      </p:sp>
    </p:spTree>
    <p:extLst>
      <p:ext uri="{BB962C8B-B14F-4D97-AF65-F5344CB8AC3E}">
        <p14:creationId xmlns:p14="http://schemas.microsoft.com/office/powerpoint/2010/main" val="1152039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33</a:t>
            </a:fld>
            <a:endParaRPr lang="en-US" dirty="0"/>
          </a:p>
        </p:txBody>
      </p:sp>
    </p:spTree>
    <p:extLst>
      <p:ext uri="{BB962C8B-B14F-4D97-AF65-F5344CB8AC3E}">
        <p14:creationId xmlns:p14="http://schemas.microsoft.com/office/powerpoint/2010/main" val="41767212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34</a:t>
            </a:fld>
            <a:endParaRPr lang="en-US" dirty="0"/>
          </a:p>
        </p:txBody>
      </p:sp>
    </p:spTree>
    <p:extLst>
      <p:ext uri="{BB962C8B-B14F-4D97-AF65-F5344CB8AC3E}">
        <p14:creationId xmlns:p14="http://schemas.microsoft.com/office/powerpoint/2010/main" val="3811502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eaLnBrk="1" hangingPunct="1"/>
            <a:r>
              <a:rPr lang="en-US" dirty="0">
                <a:cs typeface="Arial" pitchFamily="34" charset="0"/>
              </a:rPr>
              <a:t>Before I begin, I find it is always important to review that there are five key areas of financial planning.  </a:t>
            </a:r>
          </a:p>
          <a:p>
            <a:pPr algn="l" eaLnBrk="1" hangingPunct="1"/>
            <a:endParaRPr lang="en-US" dirty="0">
              <a:cs typeface="Arial" pitchFamily="34" charset="0"/>
            </a:endParaRPr>
          </a:p>
          <a:p>
            <a:pPr algn="l" eaLnBrk="1" hangingPunct="1"/>
            <a:r>
              <a:rPr lang="en-US" dirty="0">
                <a:cs typeface="Arial" pitchFamily="34" charset="0"/>
              </a:rPr>
              <a:t>They are: </a:t>
            </a:r>
          </a:p>
          <a:p>
            <a:pPr algn="l" eaLnBrk="1" hangingPunct="1"/>
            <a:endParaRPr lang="en-US" dirty="0">
              <a:cs typeface="Arial" pitchFamily="34" charset="0"/>
            </a:endParaRPr>
          </a:p>
          <a:p>
            <a:pPr algn="l" eaLnBrk="1" hangingPunct="1">
              <a:buFontTx/>
              <a:buChar char="•"/>
            </a:pPr>
            <a:r>
              <a:rPr lang="en-US" dirty="0">
                <a:cs typeface="Arial" pitchFamily="34" charset="0"/>
              </a:rPr>
              <a:t>Preservation Planning, </a:t>
            </a:r>
          </a:p>
          <a:p>
            <a:pPr algn="l" eaLnBrk="1" hangingPunct="1">
              <a:buFontTx/>
              <a:buChar char="•"/>
            </a:pPr>
            <a:r>
              <a:rPr lang="en-US" dirty="0">
                <a:cs typeface="Arial" pitchFamily="34" charset="0"/>
              </a:rPr>
              <a:t>Retirement Planning, </a:t>
            </a:r>
          </a:p>
          <a:p>
            <a:pPr algn="l" eaLnBrk="1" hangingPunct="1">
              <a:buFontTx/>
              <a:buChar char="•"/>
            </a:pPr>
            <a:r>
              <a:rPr lang="en-US" dirty="0">
                <a:cs typeface="Arial" pitchFamily="34" charset="0"/>
              </a:rPr>
              <a:t>Tax Planning,</a:t>
            </a:r>
          </a:p>
          <a:p>
            <a:pPr algn="l" eaLnBrk="1" hangingPunct="1">
              <a:buFontTx/>
              <a:buChar char="•"/>
            </a:pPr>
            <a:r>
              <a:rPr lang="en-US" dirty="0">
                <a:cs typeface="Arial" pitchFamily="34" charset="0"/>
              </a:rPr>
              <a:t>Estate Planning, and </a:t>
            </a:r>
          </a:p>
          <a:p>
            <a:pPr algn="l" eaLnBrk="1" hangingPunct="1">
              <a:buFontTx/>
              <a:buChar char="•"/>
            </a:pPr>
            <a:r>
              <a:rPr lang="en-US" dirty="0">
                <a:cs typeface="Arial" pitchFamily="34" charset="0"/>
              </a:rPr>
              <a:t>Investment Planning</a:t>
            </a:r>
          </a:p>
          <a:p>
            <a:pPr algn="l" eaLnBrk="1" hangingPunct="1">
              <a:buFontTx/>
              <a:buChar char="•"/>
            </a:pPr>
            <a:endParaRPr lang="en-US" dirty="0">
              <a:cs typeface="Arial" pitchFamily="34" charset="0"/>
            </a:endParaRPr>
          </a:p>
          <a:p>
            <a:r>
              <a:rPr lang="en-US" dirty="0">
                <a:cs typeface="Arial" pitchFamily="34" charset="0"/>
              </a:rPr>
              <a:t>Even though today’s presentation is about the equity markets, as a comprehensive wealth management firm, we try to always consider the impact of any recommendation we make on not just one, but all these areas for our clients.</a:t>
            </a:r>
          </a:p>
          <a:p>
            <a:pPr algn="l"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4</a:t>
            </a:fld>
            <a:endParaRPr lang="en-US" dirty="0"/>
          </a:p>
        </p:txBody>
      </p:sp>
    </p:spTree>
    <p:extLst>
      <p:ext uri="{BB962C8B-B14F-4D97-AF65-F5344CB8AC3E}">
        <p14:creationId xmlns:p14="http://schemas.microsoft.com/office/powerpoint/2010/main" val="1664904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1926908"/>
          </a:xfrm>
        </p:spPr>
        <p:txBody>
          <a:bodyPr/>
          <a:lstStyle/>
          <a:p>
            <a:r>
              <a:rPr lang="en-US" dirty="0"/>
              <a:t>What if I told you….</a:t>
            </a:r>
          </a:p>
          <a:p>
            <a:endParaRPr lang="en-US" dirty="0"/>
          </a:p>
          <a:p>
            <a:pPr marL="571500" lvl="0" indent="-571500">
              <a:lnSpc>
                <a:spcPct val="90000"/>
              </a:lnSpc>
              <a:spcBef>
                <a:spcPct val="0"/>
              </a:spcBef>
              <a:buFont typeface="Wingdings" panose="05000000000000000000" pitchFamily="2" charset="2"/>
              <a:buChar char="ü"/>
              <a:defRPr/>
            </a:pPr>
            <a:r>
              <a:rPr lang="en-US" dirty="0"/>
              <a:t>A Global recession was coming,</a:t>
            </a:r>
          </a:p>
          <a:p>
            <a:pPr marL="571500" lvl="0" indent="-571500">
              <a:lnSpc>
                <a:spcPct val="90000"/>
              </a:lnSpc>
              <a:spcBef>
                <a:spcPct val="0"/>
              </a:spcBef>
              <a:buFont typeface="Wingdings" panose="05000000000000000000" pitchFamily="2" charset="2"/>
              <a:buChar char="ü"/>
              <a:defRPr/>
            </a:pPr>
            <a:r>
              <a:rPr lang="en-US" dirty="0"/>
              <a:t>The US might start a recession,</a:t>
            </a:r>
          </a:p>
          <a:p>
            <a:pPr marL="571500" lvl="0" indent="-571500">
              <a:lnSpc>
                <a:spcPct val="90000"/>
              </a:lnSpc>
              <a:spcBef>
                <a:spcPct val="0"/>
              </a:spcBef>
              <a:buFont typeface="Wingdings" panose="05000000000000000000" pitchFamily="2" charset="2"/>
              <a:buChar char="ü"/>
              <a:defRPr/>
            </a:pPr>
            <a:r>
              <a:rPr lang="en-US" dirty="0"/>
              <a:t>There was going to be a trade war with China,</a:t>
            </a:r>
          </a:p>
          <a:p>
            <a:pPr marL="571500" lvl="0" indent="-571500">
              <a:lnSpc>
                <a:spcPct val="90000"/>
              </a:lnSpc>
              <a:spcBef>
                <a:spcPct val="0"/>
              </a:spcBef>
              <a:buFont typeface="Wingdings" panose="05000000000000000000" pitchFamily="2" charset="2"/>
              <a:buChar char="ü"/>
              <a:defRPr/>
            </a:pPr>
            <a:r>
              <a:rPr lang="en-US" dirty="0"/>
              <a:t>The President would get impeached, and</a:t>
            </a:r>
          </a:p>
          <a:p>
            <a:pPr marL="571500" lvl="0" indent="-571500">
              <a:lnSpc>
                <a:spcPct val="90000"/>
              </a:lnSpc>
              <a:spcBef>
                <a:spcPct val="0"/>
              </a:spcBef>
              <a:buFont typeface="Wingdings" panose="05000000000000000000" pitchFamily="2" charset="2"/>
              <a:buChar char="ü"/>
              <a:defRPr/>
            </a:pPr>
            <a:r>
              <a:rPr lang="en-US" dirty="0"/>
              <a:t>The Middle East would fire rockets at US military bases.</a:t>
            </a:r>
          </a:p>
          <a:p>
            <a:pPr marL="571500" lvl="0" indent="-571500">
              <a:lnSpc>
                <a:spcPct val="90000"/>
              </a:lnSpc>
              <a:spcBef>
                <a:spcPct val="0"/>
              </a:spcBef>
              <a:buFont typeface="Wingdings" panose="05000000000000000000" pitchFamily="2" charset="2"/>
              <a:buChar char="ü"/>
              <a:defRPr/>
            </a:pPr>
            <a:endParaRPr lang="en-US" dirty="0"/>
          </a:p>
          <a:p>
            <a:pPr lvl="0">
              <a:lnSpc>
                <a:spcPct val="90000"/>
              </a:lnSpc>
              <a:spcBef>
                <a:spcPct val="0"/>
              </a:spcBef>
              <a:defRPr/>
            </a:pPr>
            <a:r>
              <a:rPr lang="en-US" dirty="0"/>
              <a:t>Would you have expected the stock market to go up?</a:t>
            </a:r>
          </a:p>
          <a:p>
            <a:endParaRPr lang="en-US" dirty="0"/>
          </a:p>
          <a:p>
            <a:endParaRPr lang="en-US" dirty="0"/>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5</a:t>
            </a:fld>
            <a:endParaRPr lang="en-US" dirty="0"/>
          </a:p>
        </p:txBody>
      </p:sp>
    </p:spTree>
    <p:extLst>
      <p:ext uri="{BB962C8B-B14F-4D97-AF65-F5344CB8AC3E}">
        <p14:creationId xmlns:p14="http://schemas.microsoft.com/office/powerpoint/2010/main" val="189458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a:xfrm>
            <a:off x="701040" y="4473892"/>
            <a:ext cx="5608320" cy="719431"/>
          </a:xfrm>
        </p:spPr>
        <p:txBody>
          <a:bodyPr/>
          <a:lstStyle/>
          <a:p>
            <a:r>
              <a:rPr lang="en-US" dirty="0"/>
              <a:t>Well, that happened! And despite all of those concerns, 2019 was a healthy year for investors and 2020 started on a strong note. </a:t>
            </a:r>
          </a:p>
          <a:p>
            <a:endParaRPr lang="en-US" dirty="0"/>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6</a:t>
            </a:fld>
            <a:endParaRPr lang="en-US" dirty="0"/>
          </a:p>
        </p:txBody>
      </p:sp>
    </p:spTree>
    <p:extLst>
      <p:ext uri="{BB962C8B-B14F-4D97-AF65-F5344CB8AC3E}">
        <p14:creationId xmlns:p14="http://schemas.microsoft.com/office/powerpoint/2010/main" val="1018222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Then in mid-February after making a new all-time high, things changed quickly. A </a:t>
            </a:r>
            <a:r>
              <a:rPr lang="en-US" sz="1200" kern="1200" dirty="0">
                <a:solidFill>
                  <a:schemeClr val="tx1"/>
                </a:solidFill>
                <a:effectLst/>
                <a:latin typeface="+mn-lt"/>
                <a:ea typeface="+mn-ea"/>
                <a:cs typeface="+mn-cs"/>
              </a:rPr>
              <a:t>silent but deadly virus quickly decimated an 11-year bull market.</a:t>
            </a:r>
          </a:p>
          <a:p>
            <a:endParaRPr lang="en-US" dirty="0"/>
          </a:p>
          <a:p>
            <a:r>
              <a:rPr lang="en-US" sz="1200" kern="1200" dirty="0">
                <a:solidFill>
                  <a:schemeClr val="tx1"/>
                </a:solidFill>
                <a:effectLst/>
                <a:latin typeface="+mn-lt"/>
                <a:ea typeface="+mn-ea"/>
                <a:cs typeface="+mn-cs"/>
              </a:rPr>
              <a:t>After the strong year that was not foreseen in 2019, i</a:t>
            </a:r>
            <a:r>
              <a:rPr lang="en-US" dirty="0"/>
              <a:t>n less than three weeks, the S&amp;P 500 fell from a 52-week </a:t>
            </a:r>
            <a:r>
              <a:rPr lang="en-US" i="1" dirty="0"/>
              <a:t>high </a:t>
            </a:r>
            <a:r>
              <a:rPr lang="en-US" dirty="0"/>
              <a:t>to a 52-week </a:t>
            </a:r>
            <a:r>
              <a:rPr lang="en-US" i="1" dirty="0"/>
              <a:t>low</a:t>
            </a:r>
            <a:r>
              <a:rPr lang="en-US" dirty="0"/>
              <a:t>.   </a:t>
            </a:r>
          </a:p>
          <a:p>
            <a:endParaRPr lang="en-US" dirty="0"/>
          </a:p>
          <a:p>
            <a:r>
              <a:rPr lang="en-US" dirty="0"/>
              <a:t>This quick waterfall of the equity markets has set many records. Although most experts predicted a reasonable year for 2020, we are now in an unexpected period where it seems as if the economic outlook is evolving daily. </a:t>
            </a:r>
          </a:p>
          <a:p>
            <a:endParaRPr lang="en-US" dirty="0"/>
          </a:p>
          <a:p>
            <a:endParaRPr lang="en-US" dirty="0"/>
          </a:p>
          <a:p>
            <a:pPr marL="165237" indent="-165237" defTabSz="660946">
              <a:lnSpc>
                <a:spcPct val="75000"/>
              </a:lnSpc>
              <a:spcBef>
                <a:spcPts val="723"/>
              </a:spcBef>
              <a:spcAft>
                <a:spcPct val="35000"/>
              </a:spcAft>
              <a:buClr>
                <a:schemeClr val="accent2">
                  <a:lumMod val="75000"/>
                </a:schemeClr>
              </a:buClr>
              <a:buFont typeface="Arial" panose="020B0604020202020204" pitchFamily="34" charset="0"/>
              <a:buChar char="•"/>
              <a:defRPr/>
            </a:pPr>
            <a:endParaRPr lang="en-US" i="1" dirty="0"/>
          </a:p>
          <a:p>
            <a:pPr defTabSz="660946">
              <a:lnSpc>
                <a:spcPct val="75000"/>
              </a:lnSpc>
              <a:spcBef>
                <a:spcPts val="723"/>
              </a:spcBef>
              <a:spcAft>
                <a:spcPct val="35000"/>
              </a:spcAft>
              <a:buClr>
                <a:schemeClr val="accent2">
                  <a:lumMod val="75000"/>
                </a:schemeClr>
              </a:buClr>
              <a:defRPr/>
            </a:pPr>
            <a:r>
              <a:rPr lang="en-US" i="1" dirty="0"/>
              <a:t>Chart source: bigcharts.com</a:t>
            </a:r>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i="1" dirty="0"/>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7</a:t>
            </a:fld>
            <a:endParaRPr lang="en-US" dirty="0"/>
          </a:p>
        </p:txBody>
      </p:sp>
    </p:spTree>
    <p:extLst>
      <p:ext uri="{BB962C8B-B14F-4D97-AF65-F5344CB8AC3E}">
        <p14:creationId xmlns:p14="http://schemas.microsoft.com/office/powerpoint/2010/main" val="3582455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r>
              <a:rPr lang="en-US" dirty="0"/>
              <a:t>Knowledge is power.  I believe an educated client is our best client, so let’s examine some data.</a:t>
            </a: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8</a:t>
            </a:fld>
            <a:endParaRPr lang="en-US" dirty="0"/>
          </a:p>
        </p:txBody>
      </p:sp>
    </p:spTree>
    <p:extLst>
      <p:ext uri="{BB962C8B-B14F-4D97-AF65-F5344CB8AC3E}">
        <p14:creationId xmlns:p14="http://schemas.microsoft.com/office/powerpoint/2010/main" val="312729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r>
              <a:rPr lang="en-US" i="0" dirty="0"/>
              <a:t>After an 11-year bull market, we quickly entered a bear market.</a:t>
            </a:r>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i="0" dirty="0"/>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r>
              <a:rPr lang="en-US" i="0" dirty="0"/>
              <a:t>A bear market is defined as when the market falls at least 20% or more from its 52-week high. </a:t>
            </a:r>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i="0" dirty="0"/>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r>
              <a:rPr lang="en-US" i="0" dirty="0"/>
              <a:t>A bear markets most basic principle is that bear markets are a part of the investing experience! </a:t>
            </a:r>
          </a:p>
          <a:p>
            <a:pPr rtl="0"/>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Since entering the bear market, as of early April, a bounce back of equity markets may have ended this bear market, but we are still in very volatile times and are down from all-time highs.</a:t>
            </a: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9</a:t>
            </a:fld>
            <a:endParaRPr lang="en-US" dirty="0"/>
          </a:p>
        </p:txBody>
      </p:sp>
    </p:spTree>
    <p:extLst>
      <p:ext uri="{BB962C8B-B14F-4D97-AF65-F5344CB8AC3E}">
        <p14:creationId xmlns:p14="http://schemas.microsoft.com/office/powerpoint/2010/main" val="2344716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ctrTitle"/>
          </p:nvPr>
        </p:nvSpPr>
        <p:spPr>
          <a:xfrm>
            <a:off x="758093" y="2609217"/>
            <a:ext cx="8573888"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797581" y="4693920"/>
            <a:ext cx="8534400" cy="9144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330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6708" y="0"/>
            <a:ext cx="3045293" cy="6858000"/>
          </a:xfrm>
          <a:prstGeom prst="rect">
            <a:avLst/>
          </a:prstGeom>
        </p:spPr>
      </p:pic>
      <p:sp>
        <p:nvSpPr>
          <p:cNvPr id="2" name="Title 1"/>
          <p:cNvSpPr>
            <a:spLocks noGrp="1"/>
          </p:cNvSpPr>
          <p:nvPr>
            <p:ph type="title"/>
          </p:nvPr>
        </p:nvSpPr>
        <p:spPr>
          <a:xfrm>
            <a:off x="611372" y="194443"/>
            <a:ext cx="7924800" cy="786449"/>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dirty="0"/>
              <a:t>Click to edit Master title style</a:t>
            </a:r>
          </a:p>
        </p:txBody>
      </p:sp>
      <p:cxnSp>
        <p:nvCxnSpPr>
          <p:cNvPr id="10" name="Straight Connector 9"/>
          <p:cNvCxnSpPr/>
          <p:nvPr userDrawn="1"/>
        </p:nvCxnSpPr>
        <p:spPr>
          <a:xfrm>
            <a:off x="609600" y="6370596"/>
            <a:ext cx="7924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609604" y="1828805"/>
            <a:ext cx="7919177" cy="4086455"/>
          </a:xfrm>
        </p:spPr>
        <p:txBody>
          <a:bodyPr>
            <a:normAutofit/>
          </a:bodyPr>
          <a:lstStyle>
            <a:lvl1pPr marL="0" indent="0">
              <a:buNone/>
              <a:defRPr sz="900" b="0" i="0">
                <a:latin typeface="Roboto Light" charset="0"/>
                <a:ea typeface="Roboto Light" charset="0"/>
                <a:cs typeface="Roboto Light" charset="0"/>
              </a:defRPr>
            </a:lvl1pPr>
          </a:lstStyle>
          <a:p>
            <a:r>
              <a:rPr lang="en-US" dirty="0"/>
              <a:t>Click icon to add table</a:t>
            </a:r>
          </a:p>
        </p:txBody>
      </p:sp>
      <p:sp>
        <p:nvSpPr>
          <p:cNvPr id="13" name="Text Placeholder 12"/>
          <p:cNvSpPr>
            <a:spLocks noGrp="1"/>
          </p:cNvSpPr>
          <p:nvPr>
            <p:ph type="body" sz="quarter" idx="15"/>
          </p:nvPr>
        </p:nvSpPr>
        <p:spPr>
          <a:xfrm>
            <a:off x="9421284" y="1810884"/>
            <a:ext cx="2316480" cy="4389967"/>
          </a:xfrm>
        </p:spPr>
        <p:txBody>
          <a:bodyPr lIns="0" tIns="0" rIns="0" bIns="0">
            <a:noAutofit/>
          </a:bodyPr>
          <a:lstStyle>
            <a:lvl1pPr marL="0" indent="0">
              <a:lnSpc>
                <a:spcPts val="1275"/>
              </a:lnSpc>
              <a:spcBef>
                <a:spcPts val="0"/>
              </a:spcBef>
              <a:spcAft>
                <a:spcPts val="675"/>
              </a:spcAft>
              <a:buNone/>
              <a:defRPr sz="1050" b="0" i="0">
                <a:solidFill>
                  <a:schemeClr val="bg1"/>
                </a:solidFill>
                <a:latin typeface="Roboto Light" charset="0"/>
                <a:ea typeface="Roboto Light" charset="0"/>
                <a:cs typeface="Roboto Light" charset="0"/>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4" name="Footer Placeholder 4"/>
          <p:cNvSpPr>
            <a:spLocks noGrp="1"/>
          </p:cNvSpPr>
          <p:nvPr>
            <p:ph type="ftr" sz="quarter" idx="11"/>
          </p:nvPr>
        </p:nvSpPr>
        <p:spPr>
          <a:xfrm>
            <a:off x="894762" y="6403821"/>
            <a:ext cx="7639641"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5"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95871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a:xfrm>
            <a:off x="607486" y="1889764"/>
            <a:ext cx="9148233" cy="2048567"/>
          </a:xfrm>
        </p:spPr>
        <p:txBody>
          <a:bodyPr lIns="0" tIns="0" rIns="0" bIns="0" anchor="t" anchorCtr="0">
            <a:noAutofit/>
          </a:bodyPr>
          <a:lstStyle>
            <a:lvl1pPr marL="67866" indent="-59531" algn="l">
              <a:lnSpc>
                <a:spcPts val="2250"/>
              </a:lnSpc>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7730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Divider">
    <p:bg>
      <p:bgPr>
        <a:gradFill>
          <a:gsLst>
            <a:gs pos="0">
              <a:schemeClr val="accent5">
                <a:lumMod val="5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title"/>
          </p:nvPr>
        </p:nvSpPr>
        <p:spPr>
          <a:xfrm>
            <a:off x="607486" y="1886531"/>
            <a:ext cx="9148233" cy="2060061"/>
          </a:xfrm>
        </p:spPr>
        <p:txBody>
          <a:bodyPr lIns="0" tIns="0" rIns="0" bIns="0" anchor="t" anchorCtr="0">
            <a:noAutofit/>
          </a:bodyPr>
          <a:lstStyle>
            <a:lvl1pPr marL="67866" indent="-67866" algn="l">
              <a:lnSpc>
                <a:spcPts val="2250"/>
              </a:lnSpc>
              <a:defRPr sz="165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1">
                <a:solidFill>
                  <a:schemeClr val="bg1"/>
                </a:solidFill>
              </a:defRPr>
            </a:lvl1pPr>
            <a:lvl2pPr marL="0" indent="0">
              <a:spcBef>
                <a:spcPts val="0"/>
              </a:spcBef>
              <a:buNone/>
              <a:defRPr sz="900" b="0">
                <a:solidFill>
                  <a:schemeClr val="bg1"/>
                </a:solidFill>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98118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sp>
        <p:nvSpPr>
          <p:cNvPr id="2" name="Title 1"/>
          <p:cNvSpPr>
            <a:spLocks noGrp="1"/>
          </p:cNvSpPr>
          <p:nvPr>
            <p:ph type="title"/>
          </p:nvPr>
        </p:nvSpPr>
        <p:spPr>
          <a:xfrm>
            <a:off x="607486" y="1889764"/>
            <a:ext cx="9148233" cy="2048567"/>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71104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07486" y="1889764"/>
            <a:ext cx="9148233" cy="2048567"/>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75995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2" name="Title 1"/>
          <p:cNvSpPr>
            <a:spLocks noGrp="1"/>
          </p:cNvSpPr>
          <p:nvPr>
            <p:ph type="title"/>
          </p:nvPr>
        </p:nvSpPr>
        <p:spPr>
          <a:xfrm>
            <a:off x="607486" y="1889763"/>
            <a:ext cx="9148233" cy="2177317"/>
          </a:xfrm>
        </p:spPr>
        <p:txBody>
          <a:bodyPr lIns="0" tIns="0" rIns="0" bIns="0" anchor="t" anchorCtr="0">
            <a:noAutofit/>
          </a:bodyPr>
          <a:lstStyle>
            <a:lvl1pPr marL="64294" indent="-64294"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96231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07486" y="1889760"/>
            <a:ext cx="9148233" cy="2178824"/>
          </a:xfrm>
        </p:spPr>
        <p:txBody>
          <a:bodyPr lIns="0" tIns="0" rIns="0" bIns="0" anchor="t" anchorCtr="0">
            <a:noAutofit/>
          </a:bodyPr>
          <a:lstStyle>
            <a:lvl1pPr marL="64294" indent="-64294"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48792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sp>
        <p:nvSpPr>
          <p:cNvPr id="2" name="Title 1"/>
          <p:cNvSpPr>
            <a:spLocks noGrp="1"/>
          </p:cNvSpPr>
          <p:nvPr>
            <p:ph type="title"/>
          </p:nvPr>
        </p:nvSpPr>
        <p:spPr>
          <a:xfrm>
            <a:off x="607486" y="1889764"/>
            <a:ext cx="9148233" cy="2182449"/>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24802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title"/>
          </p:nvPr>
        </p:nvSpPr>
        <p:spPr>
          <a:xfrm>
            <a:off x="607485" y="1889764"/>
            <a:ext cx="9139635" cy="2178823"/>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28301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6" y="194439"/>
            <a:ext cx="6100385" cy="786136"/>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6" name="Text Placeholder 5"/>
          <p:cNvSpPr>
            <a:spLocks noGrp="1"/>
          </p:cNvSpPr>
          <p:nvPr>
            <p:ph type="body" sz="quarter" idx="13"/>
          </p:nvPr>
        </p:nvSpPr>
        <p:spPr>
          <a:xfrm>
            <a:off x="611376" y="1110517"/>
            <a:ext cx="6100385" cy="760621"/>
          </a:xfrm>
        </p:spPr>
        <p:txBody>
          <a:bodyPr lIns="0" tIns="0" rIns="0" bIns="0">
            <a:noAutofit/>
          </a:bodyPr>
          <a:lstStyle>
            <a:lvl1pPr marL="0" indent="0">
              <a:lnSpc>
                <a:spcPts val="1500"/>
              </a:lnSpc>
              <a:spcBef>
                <a:spcPts val="0"/>
              </a:spcBef>
              <a:spcAft>
                <a:spcPts val="900"/>
              </a:spcAft>
              <a:buClr>
                <a:schemeClr val="tx2"/>
              </a:buClr>
              <a:buNone/>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defRPr sz="1050">
                <a:solidFill>
                  <a:schemeClr val="bg2"/>
                </a:solidFill>
              </a:defRPr>
            </a:lvl2pPr>
            <a:lvl3pPr marL="480060" indent="-144018">
              <a:lnSpc>
                <a:spcPts val="1500"/>
              </a:lnSpc>
              <a:spcBef>
                <a:spcPts val="0"/>
              </a:spcBef>
              <a:spcAft>
                <a:spcPts val="900"/>
              </a:spcAft>
              <a:defRPr sz="1050">
                <a:solidFill>
                  <a:schemeClr val="bg2"/>
                </a:solidFill>
              </a:defRPr>
            </a:lvl3pPr>
            <a:lvl4pPr marL="651510" indent="-144018">
              <a:lnSpc>
                <a:spcPts val="1500"/>
              </a:lnSpc>
              <a:spcBef>
                <a:spcPts val="0"/>
              </a:spcBef>
              <a:spcAft>
                <a:spcPts val="900"/>
              </a:spcAft>
              <a:defRPr sz="1050">
                <a:solidFill>
                  <a:schemeClr val="bg2"/>
                </a:solidFill>
              </a:defRPr>
            </a:lvl4pPr>
            <a:lvl5pPr marL="822960" indent="-144018">
              <a:lnSpc>
                <a:spcPts val="1500"/>
              </a:lnSpc>
              <a:spcBef>
                <a:spcPts val="0"/>
              </a:spcBef>
              <a:spcAft>
                <a:spcPts val="900"/>
              </a:spcAft>
              <a:defRPr sz="1050">
                <a:solidFill>
                  <a:schemeClr val="bg2"/>
                </a:solidFill>
              </a:defRPr>
            </a:lvl5pPr>
          </a:lstStyle>
          <a:p>
            <a:pPr lvl="0"/>
            <a:r>
              <a:rPr lang="en-US"/>
              <a:t>Click to edit Master text styles</a:t>
            </a:r>
          </a:p>
        </p:txBody>
      </p:sp>
      <p:cxnSp>
        <p:nvCxnSpPr>
          <p:cNvPr id="10" name="Straight Connector 9"/>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611373" y="2131608"/>
            <a:ext cx="6100579" cy="3780243"/>
          </a:xfrm>
        </p:spPr>
        <p:txBody>
          <a:bodyPr lIns="0" tIns="0" rIns="0" bIns="0" numCol="2" spcCol="374904">
            <a:noAutofit/>
          </a:bodyPr>
          <a:lstStyle>
            <a:lvl1pPr marL="0" indent="0">
              <a:lnSpc>
                <a:spcPts val="900"/>
              </a:lnSpc>
              <a:spcBef>
                <a:spcPts val="0"/>
              </a:spcBef>
              <a:spcAft>
                <a:spcPts val="675"/>
              </a:spcAft>
              <a:buNone/>
              <a:defRPr sz="675" b="0" i="0">
                <a:solidFill>
                  <a:schemeClr val="tx2"/>
                </a:solidFill>
                <a:latin typeface="Roboto Light" charset="0"/>
                <a:ea typeface="Roboto Light" charset="0"/>
                <a:cs typeface="Roboto Light" charset="0"/>
              </a:defRPr>
            </a:lvl1pPr>
            <a:lvl2pPr marL="342900" indent="0">
              <a:lnSpc>
                <a:spcPts val="900"/>
              </a:lnSpc>
              <a:spcBef>
                <a:spcPts val="0"/>
              </a:spcBef>
              <a:spcAft>
                <a:spcPts val="675"/>
              </a:spcAft>
              <a:buNone/>
              <a:defRPr sz="675"/>
            </a:lvl2pPr>
            <a:lvl3pPr marL="685800" indent="0">
              <a:lnSpc>
                <a:spcPts val="900"/>
              </a:lnSpc>
              <a:spcBef>
                <a:spcPts val="0"/>
              </a:spcBef>
              <a:spcAft>
                <a:spcPts val="675"/>
              </a:spcAft>
              <a:buNone/>
              <a:defRPr sz="675"/>
            </a:lvl3pPr>
            <a:lvl4pPr marL="1028700" indent="0">
              <a:lnSpc>
                <a:spcPts val="900"/>
              </a:lnSpc>
              <a:spcBef>
                <a:spcPts val="0"/>
              </a:spcBef>
              <a:spcAft>
                <a:spcPts val="675"/>
              </a:spcAft>
              <a:buNone/>
              <a:defRPr sz="675"/>
            </a:lvl4pPr>
            <a:lvl5pPr marL="1371600" indent="0">
              <a:lnSpc>
                <a:spcPts val="900"/>
              </a:lnSpc>
              <a:spcBef>
                <a:spcPts val="0"/>
              </a:spcBef>
              <a:spcAft>
                <a:spcPts val="675"/>
              </a:spcAft>
              <a:buNone/>
              <a:defRPr sz="675"/>
            </a:lvl5pPr>
          </a:lstStyle>
          <a:p>
            <a:pPr lvl="0"/>
            <a:r>
              <a:rPr lang="en-US"/>
              <a:t>Click to edit Master text styles</a:t>
            </a:r>
          </a:p>
        </p:txBody>
      </p:sp>
      <p:sp>
        <p:nvSpPr>
          <p:cNvPr id="11" name="Picture Placeholder 10"/>
          <p:cNvSpPr>
            <a:spLocks noGrp="1"/>
          </p:cNvSpPr>
          <p:nvPr>
            <p:ph type="pic" sz="quarter" idx="15"/>
          </p:nvPr>
        </p:nvSpPr>
        <p:spPr>
          <a:xfrm>
            <a:off x="7477761" y="2131487"/>
            <a:ext cx="4104640" cy="3780367"/>
          </a:xfrm>
        </p:spPr>
        <p:txBody>
          <a:bodyPr>
            <a:normAutofit/>
          </a:bodyPr>
          <a:lstStyle>
            <a:lvl1pPr marL="0" indent="0">
              <a:buNone/>
              <a:defRPr sz="900" b="0" i="0">
                <a:latin typeface="Roboto Light" charset="0"/>
                <a:ea typeface="Roboto Light" charset="0"/>
                <a:cs typeface="Roboto Light" charset="0"/>
              </a:defRPr>
            </a:lvl1pPr>
          </a:lstStyle>
          <a:p>
            <a:r>
              <a:rPr lang="en-US" dirty="0"/>
              <a:t>Drag picture to placeholder or click icon to add</a:t>
            </a:r>
          </a:p>
        </p:txBody>
      </p:sp>
      <p:sp>
        <p:nvSpPr>
          <p:cNvPr id="13" name="Footer Placeholder 4"/>
          <p:cNvSpPr>
            <a:spLocks noGrp="1"/>
          </p:cNvSpPr>
          <p:nvPr>
            <p:ph type="ftr" sz="quarter" idx="11"/>
          </p:nvPr>
        </p:nvSpPr>
        <p:spPr>
          <a:xfrm>
            <a:off x="894760" y="6403821"/>
            <a:ext cx="10687643"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4212853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descr="Background5-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ctrTitle"/>
          </p:nvPr>
        </p:nvSpPr>
        <p:spPr>
          <a:xfrm>
            <a:off x="758093" y="2609217"/>
            <a:ext cx="8573888"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0" name="Subtitle 2"/>
          <p:cNvSpPr txBox="1">
            <a:spLocks/>
          </p:cNvSpPr>
          <p:nvPr userDrawn="1"/>
        </p:nvSpPr>
        <p:spPr>
          <a:xfrm>
            <a:off x="867913" y="5608320"/>
            <a:ext cx="8464071"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latin typeface="Roboto" charset="0"/>
                <a:ea typeface="Roboto" charset="0"/>
                <a:cs typeface="Roboto" charset="0"/>
              </a:rPr>
              <a:t>CPE/CPD = 4hours</a:t>
            </a:r>
          </a:p>
        </p:txBody>
      </p:sp>
    </p:spTree>
    <p:extLst>
      <p:ext uri="{BB962C8B-B14F-4D97-AF65-F5344CB8AC3E}">
        <p14:creationId xmlns:p14="http://schemas.microsoft.com/office/powerpoint/2010/main" val="1553600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3" y="186341"/>
            <a:ext cx="10361427" cy="788471"/>
          </a:xfrm>
        </p:spPr>
        <p:txBody>
          <a:bodyPr lIns="0" tIns="0" rIns="0" bIns="0" anchor="b" anchorCtr="0">
            <a:noAutofit/>
          </a:bodyPr>
          <a:lstStyle>
            <a:lvl1pPr algn="l">
              <a:defRPr sz="165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611374" y="1110516"/>
            <a:ext cx="10361428" cy="4466167"/>
          </a:xfrm>
        </p:spPr>
        <p:txBody>
          <a:bodyPr lIns="0" tIns="0" rIns="0" bIns="0">
            <a:noAutofit/>
          </a:bodyPr>
          <a:lstStyle>
            <a:lvl1pPr marL="144018" indent="-144018">
              <a:lnSpc>
                <a:spcPts val="1650"/>
              </a:lnSpc>
              <a:spcBef>
                <a:spcPts val="0"/>
              </a:spcBef>
              <a:spcAft>
                <a:spcPts val="900"/>
              </a:spcAft>
              <a:buClrTx/>
              <a:defRPr sz="1200">
                <a:solidFill>
                  <a:schemeClr val="bg2"/>
                </a:solidFill>
              </a:defRPr>
            </a:lvl1pPr>
            <a:lvl2pPr marL="308610" indent="-144018">
              <a:lnSpc>
                <a:spcPts val="1650"/>
              </a:lnSpc>
              <a:spcBef>
                <a:spcPts val="0"/>
              </a:spcBef>
              <a:spcAft>
                <a:spcPts val="900"/>
              </a:spcAft>
              <a:buFont typeface="Lucida Grande"/>
              <a:buChar char="–"/>
              <a:defRPr sz="1200">
                <a:solidFill>
                  <a:schemeClr val="bg2"/>
                </a:solidFill>
              </a:defRPr>
            </a:lvl2pPr>
            <a:lvl3pPr marL="480060" indent="-144018">
              <a:lnSpc>
                <a:spcPts val="1650"/>
              </a:lnSpc>
              <a:spcBef>
                <a:spcPts val="0"/>
              </a:spcBef>
              <a:spcAft>
                <a:spcPts val="900"/>
              </a:spcAft>
              <a:buFont typeface="Lucida Grande"/>
              <a:buChar char="–"/>
              <a:defRPr sz="1200">
                <a:solidFill>
                  <a:schemeClr val="bg2"/>
                </a:solidFill>
              </a:defRPr>
            </a:lvl3pPr>
            <a:lvl4pPr marL="651510" indent="-144018">
              <a:lnSpc>
                <a:spcPts val="1650"/>
              </a:lnSpc>
              <a:spcBef>
                <a:spcPts val="0"/>
              </a:spcBef>
              <a:spcAft>
                <a:spcPts val="900"/>
              </a:spcAft>
              <a:buFont typeface="Lucida Grande"/>
              <a:buChar char="–"/>
              <a:defRPr sz="1200">
                <a:solidFill>
                  <a:schemeClr val="bg2"/>
                </a:solidFill>
              </a:defRPr>
            </a:lvl4pPr>
            <a:lvl5pPr marL="822960" indent="-144018">
              <a:lnSpc>
                <a:spcPts val="1650"/>
              </a:lnSpc>
              <a:spcBef>
                <a:spcPts val="0"/>
              </a:spcBef>
              <a:spcAft>
                <a:spcPts val="900"/>
              </a:spcAft>
              <a:buFont typeface="Lucida Grande"/>
              <a:buChar char="–"/>
              <a:defRPr sz="12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462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4" y="194443"/>
            <a:ext cx="10971028" cy="786449"/>
          </a:xfrm>
        </p:spPr>
        <p:txBody>
          <a:bodyPr lIns="0" tIns="0" rIns="0" bIns="0" anchor="b" anchorCtr="0">
            <a:noAutofit/>
          </a:bodyPr>
          <a:lstStyle>
            <a:lvl1pPr algn="l">
              <a:defRPr sz="3000" b="0" i="0">
                <a:solidFill>
                  <a:schemeClr val="tx2"/>
                </a:solidFill>
                <a:latin typeface="Roboto Light" charset="0"/>
                <a:ea typeface="Roboto Light" charset="0"/>
                <a:cs typeface="Roboto Light" charset="0"/>
              </a:defRPr>
            </a:lvl1pPr>
          </a:lstStyle>
          <a:p>
            <a:r>
              <a:rPr lang="en-US" dirty="0"/>
              <a:t>Click to edit Master title style</a:t>
            </a:r>
          </a:p>
        </p:txBody>
      </p:sp>
      <p:sp>
        <p:nvSpPr>
          <p:cNvPr id="6" name="Text Placeholder 5"/>
          <p:cNvSpPr>
            <a:spLocks noGrp="1"/>
          </p:cNvSpPr>
          <p:nvPr>
            <p:ph type="body" sz="quarter" idx="13"/>
          </p:nvPr>
        </p:nvSpPr>
        <p:spPr>
          <a:xfrm>
            <a:off x="611374" y="1110272"/>
            <a:ext cx="10971028" cy="4466167"/>
          </a:xfrm>
        </p:spPr>
        <p:txBody>
          <a:bodyPr lIns="0" tIns="0" rIns="0" bIns="0" numCol="2" spcCol="374904">
            <a:noAutofit/>
          </a:bodyPr>
          <a:lstStyle>
            <a:lvl1pPr marL="144018" indent="-144018">
              <a:lnSpc>
                <a:spcPts val="1500"/>
              </a:lnSpc>
              <a:spcBef>
                <a:spcPts val="0"/>
              </a:spcBef>
              <a:spcAft>
                <a:spcPts val="675"/>
              </a:spcAft>
              <a:buClrTx/>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2pPr>
            <a:lvl3pPr marL="48006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3pPr>
            <a:lvl4pPr marL="65151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4pPr>
            <a:lvl5pPr marL="82296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11"/>
          </p:nvPr>
        </p:nvSpPr>
        <p:spPr>
          <a:xfrm>
            <a:off x="894760" y="6403821"/>
            <a:ext cx="10687643"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2"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351109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5" name="Picture 4"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11376" y="532781"/>
            <a:ext cx="486656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7" name="Text Placeholder 6"/>
          <p:cNvSpPr>
            <a:spLocks noGrp="1"/>
          </p:cNvSpPr>
          <p:nvPr>
            <p:ph type="body" sz="quarter" idx="10"/>
          </p:nvPr>
        </p:nvSpPr>
        <p:spPr>
          <a:xfrm>
            <a:off x="607486" y="2507538"/>
            <a:ext cx="9818492"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1034813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4" name="Title 1"/>
          <p:cNvSpPr>
            <a:spLocks noGrp="1"/>
          </p:cNvSpPr>
          <p:nvPr>
            <p:ph type="title"/>
          </p:nvPr>
        </p:nvSpPr>
        <p:spPr>
          <a:xfrm>
            <a:off x="611376" y="532781"/>
            <a:ext cx="486656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5" name="Text Placeholder 6"/>
          <p:cNvSpPr>
            <a:spLocks noGrp="1"/>
          </p:cNvSpPr>
          <p:nvPr>
            <p:ph type="body" sz="quarter" idx="10"/>
          </p:nvPr>
        </p:nvSpPr>
        <p:spPr>
          <a:xfrm>
            <a:off x="607486" y="2507538"/>
            <a:ext cx="9818492"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4046639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5" name="Title 1"/>
          <p:cNvSpPr>
            <a:spLocks noGrp="1"/>
          </p:cNvSpPr>
          <p:nvPr>
            <p:ph type="title"/>
          </p:nvPr>
        </p:nvSpPr>
        <p:spPr>
          <a:xfrm>
            <a:off x="611376" y="532781"/>
            <a:ext cx="486656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6" name="Text Placeholder 6"/>
          <p:cNvSpPr>
            <a:spLocks noGrp="1"/>
          </p:cNvSpPr>
          <p:nvPr>
            <p:ph type="body" sz="quarter" idx="10"/>
          </p:nvPr>
        </p:nvSpPr>
        <p:spPr>
          <a:xfrm>
            <a:off x="607486" y="2507538"/>
            <a:ext cx="9818492"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198527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Divider">
    <p:spTree>
      <p:nvGrpSpPr>
        <p:cNvPr id="1" name=""/>
        <p:cNvGrpSpPr/>
        <p:nvPr/>
      </p:nvGrpSpPr>
      <p:grpSpPr>
        <a:xfrm>
          <a:off x="0" y="0"/>
          <a:ext cx="0" cy="0"/>
          <a:chOff x="0" y="0"/>
          <a:chExt cx="0" cy="0"/>
        </a:xfrm>
      </p:grpSpPr>
      <p:sp>
        <p:nvSpPr>
          <p:cNvPr id="3" name="Title 1"/>
          <p:cNvSpPr>
            <a:spLocks noGrp="1"/>
          </p:cNvSpPr>
          <p:nvPr>
            <p:ph type="title"/>
          </p:nvPr>
        </p:nvSpPr>
        <p:spPr>
          <a:xfrm>
            <a:off x="611376" y="532781"/>
            <a:ext cx="486656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4" name="Text Placeholder 6"/>
          <p:cNvSpPr>
            <a:spLocks noGrp="1"/>
          </p:cNvSpPr>
          <p:nvPr>
            <p:ph type="body" sz="quarter" idx="10"/>
          </p:nvPr>
        </p:nvSpPr>
        <p:spPr>
          <a:xfrm>
            <a:off x="607486" y="2507538"/>
            <a:ext cx="9818492"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3309136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extBox 1"/>
          <p:cNvSpPr txBox="1"/>
          <p:nvPr userDrawn="1"/>
        </p:nvSpPr>
        <p:spPr>
          <a:xfrm>
            <a:off x="607487" y="4498678"/>
            <a:ext cx="7719871" cy="1518364"/>
          </a:xfrm>
          <a:prstGeom prst="rect">
            <a:avLst/>
          </a:prstGeom>
          <a:noFill/>
        </p:spPr>
        <p:txBody>
          <a:bodyPr wrap="square" lIns="0" tIns="0" bIns="0" rtlCol="0">
            <a:noAutofit/>
          </a:bodyPr>
          <a:lstStyle/>
          <a:p>
            <a:pPr defTabSz="685800"/>
            <a:r>
              <a:rPr lang="en-US" sz="5100" dirty="0">
                <a:solidFill>
                  <a:srgbClr val="FFFFFF"/>
                </a:solidFill>
                <a:latin typeface="Roboto Light" charset="0"/>
                <a:ea typeface="Roboto Light" charset="0"/>
                <a:cs typeface="Roboto Light" charset="0"/>
              </a:rPr>
              <a:t>Thank you</a:t>
            </a:r>
          </a:p>
        </p:txBody>
      </p:sp>
      <p:sp>
        <p:nvSpPr>
          <p:cNvPr id="6" name="Rectangle 5"/>
          <p:cNvSpPr/>
          <p:nvPr userDrawn="1"/>
        </p:nvSpPr>
        <p:spPr>
          <a:xfrm>
            <a:off x="599016" y="6399384"/>
            <a:ext cx="7569200" cy="196208"/>
          </a:xfrm>
          <a:prstGeom prst="rect">
            <a:avLst/>
          </a:prstGeom>
        </p:spPr>
        <p:txBody>
          <a:bodyPr wrap="square">
            <a:spAutoFit/>
          </a:bodyPr>
          <a:lstStyle/>
          <a:p>
            <a:pPr>
              <a:defRPr/>
            </a:pPr>
            <a:r>
              <a:rPr lang="en-US" sz="675" dirty="0">
                <a:solidFill>
                  <a:prstClr val="white"/>
                </a:solidFill>
              </a:rPr>
              <a:t>© 2017 Association of International Certified Professional Accountants. All rights reserved.</a:t>
            </a:r>
          </a:p>
        </p:txBody>
      </p:sp>
    </p:spTree>
    <p:extLst>
      <p:ext uri="{BB962C8B-B14F-4D97-AF65-F5344CB8AC3E}">
        <p14:creationId xmlns:p14="http://schemas.microsoft.com/office/powerpoint/2010/main" val="695222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Divider">
    <p:spTree>
      <p:nvGrpSpPr>
        <p:cNvPr id="1" name=""/>
        <p:cNvGrpSpPr/>
        <p:nvPr/>
      </p:nvGrpSpPr>
      <p:grpSpPr>
        <a:xfrm>
          <a:off x="0" y="0"/>
          <a:ext cx="0" cy="0"/>
          <a:chOff x="0" y="0"/>
          <a:chExt cx="0" cy="0"/>
        </a:xfrm>
      </p:grpSpPr>
      <p:sp>
        <p:nvSpPr>
          <p:cNvPr id="2" name="TextBox 1"/>
          <p:cNvSpPr txBox="1"/>
          <p:nvPr userDrawn="1"/>
        </p:nvSpPr>
        <p:spPr>
          <a:xfrm>
            <a:off x="607487" y="4498678"/>
            <a:ext cx="7719871" cy="1518364"/>
          </a:xfrm>
          <a:prstGeom prst="rect">
            <a:avLst/>
          </a:prstGeom>
          <a:noFill/>
        </p:spPr>
        <p:txBody>
          <a:bodyPr wrap="square" lIns="0" tIns="0" bIns="0" rtlCol="0">
            <a:noAutofit/>
          </a:bodyPr>
          <a:lstStyle/>
          <a:p>
            <a:pPr defTabSz="685800"/>
            <a:r>
              <a:rPr lang="en-US" sz="5100" dirty="0">
                <a:solidFill>
                  <a:srgbClr val="FFFFFF"/>
                </a:solidFill>
                <a:latin typeface="Roboto Light" charset="0"/>
                <a:ea typeface="Roboto Light" charset="0"/>
                <a:cs typeface="Roboto Light" charset="0"/>
              </a:rPr>
              <a:t>Thank you</a:t>
            </a:r>
          </a:p>
        </p:txBody>
      </p:sp>
      <p:sp>
        <p:nvSpPr>
          <p:cNvPr id="4" name="Rectangle 3"/>
          <p:cNvSpPr/>
          <p:nvPr userDrawn="1"/>
        </p:nvSpPr>
        <p:spPr>
          <a:xfrm>
            <a:off x="599016" y="6399384"/>
            <a:ext cx="7569200" cy="196208"/>
          </a:xfrm>
          <a:prstGeom prst="rect">
            <a:avLst/>
          </a:prstGeom>
        </p:spPr>
        <p:txBody>
          <a:bodyPr wrap="square">
            <a:spAutoFit/>
          </a:bodyPr>
          <a:lstStyle/>
          <a:p>
            <a:pPr>
              <a:defRPr/>
            </a:pPr>
            <a:r>
              <a:rPr lang="en-US" sz="675" dirty="0">
                <a:solidFill>
                  <a:prstClr val="white"/>
                </a:solidFill>
              </a:rPr>
              <a:t>© 2017 Association of International Certified Professional Accountants. All rights reserved.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347" y="710384"/>
            <a:ext cx="1838300" cy="810920"/>
          </a:xfrm>
          <a:prstGeom prst="rect">
            <a:avLst/>
          </a:prstGeom>
        </p:spPr>
      </p:pic>
    </p:spTree>
    <p:extLst>
      <p:ext uri="{BB962C8B-B14F-4D97-AF65-F5344CB8AC3E}">
        <p14:creationId xmlns:p14="http://schemas.microsoft.com/office/powerpoint/2010/main" val="188141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7338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27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7" name="Picture 6"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ctrTitle"/>
          </p:nvPr>
        </p:nvSpPr>
        <p:spPr>
          <a:xfrm>
            <a:off x="758093" y="2609217"/>
            <a:ext cx="8573888"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Subtitle 2"/>
          <p:cNvSpPr txBox="1">
            <a:spLocks/>
          </p:cNvSpPr>
          <p:nvPr userDrawn="1"/>
        </p:nvSpPr>
        <p:spPr>
          <a:xfrm>
            <a:off x="867913" y="5608320"/>
            <a:ext cx="8464071"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latin typeface="Roboto" charset="0"/>
                <a:ea typeface="Roboto" charset="0"/>
                <a:cs typeface="Roboto" charset="0"/>
              </a:rPr>
              <a:t>CPE/CPD = 4hours</a:t>
            </a:r>
          </a:p>
        </p:txBody>
      </p:sp>
    </p:spTree>
    <p:extLst>
      <p:ext uri="{BB962C8B-B14F-4D97-AF65-F5344CB8AC3E}">
        <p14:creationId xmlns:p14="http://schemas.microsoft.com/office/powerpoint/2010/main" val="12977838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4" descr="AICPA Web_wh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2368" y="6604000"/>
            <a:ext cx="88053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164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2347" y="710384"/>
            <a:ext cx="1838300" cy="810920"/>
          </a:xfrm>
          <a:prstGeom prst="rect">
            <a:avLst/>
          </a:prstGeom>
        </p:spPr>
      </p:pic>
      <p:sp>
        <p:nvSpPr>
          <p:cNvPr id="2" name="Title 1"/>
          <p:cNvSpPr>
            <a:spLocks noGrp="1"/>
          </p:cNvSpPr>
          <p:nvPr>
            <p:ph type="ctrTitle"/>
          </p:nvPr>
        </p:nvSpPr>
        <p:spPr>
          <a:xfrm>
            <a:off x="758093" y="2609217"/>
            <a:ext cx="8573888"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797581" y="4693920"/>
            <a:ext cx="8534400" cy="9144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28213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descr="Background5-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ctrTitle"/>
          </p:nvPr>
        </p:nvSpPr>
        <p:spPr>
          <a:xfrm>
            <a:off x="758093" y="2609217"/>
            <a:ext cx="8573888"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0" name="Subtitle 2"/>
          <p:cNvSpPr txBox="1">
            <a:spLocks/>
          </p:cNvSpPr>
          <p:nvPr userDrawn="1"/>
        </p:nvSpPr>
        <p:spPr>
          <a:xfrm>
            <a:off x="867913" y="5608320"/>
            <a:ext cx="8464071"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latin typeface="Roboto" charset="0"/>
                <a:ea typeface="Roboto" charset="0"/>
                <a:cs typeface="Roboto" charset="0"/>
              </a:rPr>
              <a:t>CPE/CPD = 4hours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2347" y="710384"/>
            <a:ext cx="1838300" cy="810920"/>
          </a:xfrm>
          <a:prstGeom prst="rect">
            <a:avLst/>
          </a:prstGeom>
        </p:spPr>
      </p:pic>
    </p:spTree>
    <p:extLst>
      <p:ext uri="{BB962C8B-B14F-4D97-AF65-F5344CB8AC3E}">
        <p14:creationId xmlns:p14="http://schemas.microsoft.com/office/powerpoint/2010/main" val="3172459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7" name="Picture 6"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ctrTitle"/>
          </p:nvPr>
        </p:nvSpPr>
        <p:spPr>
          <a:xfrm>
            <a:off x="758093" y="2609217"/>
            <a:ext cx="8573888"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Subtitle 2"/>
          <p:cNvSpPr txBox="1">
            <a:spLocks/>
          </p:cNvSpPr>
          <p:nvPr userDrawn="1"/>
        </p:nvSpPr>
        <p:spPr>
          <a:xfrm>
            <a:off x="867913" y="5608320"/>
            <a:ext cx="8464071"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latin typeface="Roboto" charset="0"/>
                <a:ea typeface="Roboto" charset="0"/>
                <a:cs typeface="Roboto" charset="0"/>
              </a:rPr>
              <a:t>CPE/CPD = 4hours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2347" y="710384"/>
            <a:ext cx="1838300" cy="810920"/>
          </a:xfrm>
          <a:prstGeom prst="rect">
            <a:avLst/>
          </a:prstGeom>
        </p:spPr>
      </p:pic>
    </p:spTree>
    <p:extLst>
      <p:ext uri="{BB962C8B-B14F-4D97-AF65-F5344CB8AC3E}">
        <p14:creationId xmlns:p14="http://schemas.microsoft.com/office/powerpoint/2010/main" val="1132837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ctrTitle"/>
          </p:nvPr>
        </p:nvSpPr>
        <p:spPr>
          <a:xfrm>
            <a:off x="758093" y="2609217"/>
            <a:ext cx="8573888"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a:t>Click to edit Master title style</a:t>
            </a:r>
            <a:endParaRPr lang="en-US" dirty="0"/>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Subtitle 2"/>
          <p:cNvSpPr txBox="1">
            <a:spLocks/>
          </p:cNvSpPr>
          <p:nvPr userDrawn="1"/>
        </p:nvSpPr>
        <p:spPr>
          <a:xfrm>
            <a:off x="867913" y="5608320"/>
            <a:ext cx="8464071"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solidFill>
                  <a:srgbClr val="7030A0"/>
                </a:solidFill>
                <a:latin typeface="Roboto" charset="0"/>
                <a:ea typeface="Roboto" charset="0"/>
                <a:cs typeface="Roboto" charset="0"/>
              </a:rPr>
              <a:t>CPE/CPD = 4hours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2347" y="710384"/>
            <a:ext cx="1838300" cy="810920"/>
          </a:xfrm>
          <a:prstGeom prst="rect">
            <a:avLst/>
          </a:prstGeom>
        </p:spPr>
      </p:pic>
    </p:spTree>
    <p:extLst>
      <p:ext uri="{BB962C8B-B14F-4D97-AF65-F5344CB8AC3E}">
        <p14:creationId xmlns:p14="http://schemas.microsoft.com/office/powerpoint/2010/main" val="123910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6" y="532781"/>
            <a:ext cx="4866561" cy="585216"/>
          </a:xfrm>
        </p:spPr>
        <p:txBody>
          <a:bodyPr lIns="0" tIns="0" rIns="0" bIns="0" anchor="t">
            <a:noAutofit/>
          </a:bodyPr>
          <a:lstStyle>
            <a:lvl1pPr algn="l">
              <a:defRPr sz="1650" b="0" i="0">
                <a:solidFill>
                  <a:schemeClr val="tx2"/>
                </a:solidFill>
                <a:latin typeface="Roboto Light" charset="0"/>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611372" y="1600204"/>
            <a:ext cx="4868333" cy="4525963"/>
          </a:xfrm>
        </p:spPr>
        <p:txBody>
          <a:bodyPr lIns="0" tIns="0" rIns="0">
            <a:noAutofit/>
          </a:bodyPr>
          <a:lstStyle>
            <a:lvl1pPr marL="0" indent="0">
              <a:lnSpc>
                <a:spcPts val="1650"/>
              </a:lnSpc>
              <a:spcBef>
                <a:spcPts val="0"/>
              </a:spcBef>
              <a:spcAft>
                <a:spcPts val="675"/>
              </a:spcAft>
              <a:buNone/>
              <a:defRPr sz="1200" b="0" i="0">
                <a:solidFill>
                  <a:schemeClr val="bg2"/>
                </a:solidFill>
                <a:latin typeface="Roboto Light" charset="0"/>
                <a:ea typeface="Roboto Light" charset="0"/>
                <a:cs typeface="Roboto Light" charset="0"/>
              </a:defRPr>
            </a:lvl1pPr>
            <a:lvl2pPr marL="144018" indent="-144018">
              <a:lnSpc>
                <a:spcPts val="1650"/>
              </a:lnSpc>
              <a:spcBef>
                <a:spcPts val="0"/>
              </a:spcBef>
              <a:spcAft>
                <a:spcPts val="675"/>
              </a:spcAft>
              <a:buFont typeface="Arial"/>
              <a:buChar char="•"/>
              <a:defRPr sz="1200" b="0" i="0">
                <a:solidFill>
                  <a:schemeClr val="bg2"/>
                </a:solidFill>
                <a:latin typeface="Roboto Light" charset="0"/>
                <a:ea typeface="Roboto Light" charset="0"/>
                <a:cs typeface="Roboto Light" charset="0"/>
              </a:defRPr>
            </a:lvl2pPr>
            <a:lvl3pPr marL="30861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3pPr>
            <a:lvl4pPr marL="48006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4pPr>
            <a:lvl5pPr marL="61722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894762" y="6403821"/>
            <a:ext cx="459164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cxnSp>
        <p:nvCxnSpPr>
          <p:cNvPr id="14" name="Straight Connector 13"/>
          <p:cNvCxnSpPr/>
          <p:nvPr userDrawn="1"/>
        </p:nvCxnSpPr>
        <p:spPr>
          <a:xfrm>
            <a:off x="609600" y="6370596"/>
            <a:ext cx="4876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10-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01413" y="0"/>
            <a:ext cx="6090587" cy="6858000"/>
          </a:xfrm>
          <a:prstGeom prst="rect">
            <a:avLst/>
          </a:prstGeom>
        </p:spPr>
      </p:pic>
      <p:sp>
        <p:nvSpPr>
          <p:cNvPr id="7"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714004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532781"/>
            <a:ext cx="6390791" cy="585216"/>
          </a:xfrm>
        </p:spPr>
        <p:txBody>
          <a:bodyPr lIns="0" tIns="0" rIns="0" bIns="0" anchor="t">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3" name="Content Placeholder 2"/>
          <p:cNvSpPr>
            <a:spLocks noGrp="1"/>
          </p:cNvSpPr>
          <p:nvPr>
            <p:ph idx="1"/>
          </p:nvPr>
        </p:nvSpPr>
        <p:spPr>
          <a:xfrm>
            <a:off x="611373" y="1600204"/>
            <a:ext cx="6392563" cy="4525963"/>
          </a:xfrm>
        </p:spPr>
        <p:txBody>
          <a:bodyPr lIns="0" tIns="0" rIns="0">
            <a:noAutofit/>
          </a:bodyPr>
          <a:lstStyle>
            <a:lvl1pPr marL="0" indent="0">
              <a:lnSpc>
                <a:spcPts val="1650"/>
              </a:lnSpc>
              <a:spcBef>
                <a:spcPts val="0"/>
              </a:spcBef>
              <a:spcAft>
                <a:spcPts val="675"/>
              </a:spcAft>
              <a:buNone/>
              <a:defRPr sz="1200" b="0" i="0">
                <a:solidFill>
                  <a:schemeClr val="bg2"/>
                </a:solidFill>
                <a:latin typeface="Roboto Light" charset="0"/>
                <a:ea typeface="Roboto Light" charset="0"/>
                <a:cs typeface="Roboto Light" charset="0"/>
              </a:defRPr>
            </a:lvl1pPr>
            <a:lvl2pPr marL="144018" indent="-144018">
              <a:lnSpc>
                <a:spcPts val="1650"/>
              </a:lnSpc>
              <a:spcBef>
                <a:spcPts val="0"/>
              </a:spcBef>
              <a:spcAft>
                <a:spcPts val="675"/>
              </a:spcAft>
              <a:buFont typeface="Arial"/>
              <a:buChar char="•"/>
              <a:defRPr sz="1200" b="0" i="0">
                <a:solidFill>
                  <a:schemeClr val="bg2"/>
                </a:solidFill>
                <a:latin typeface="Roboto Light" charset="0"/>
                <a:ea typeface="Roboto Light" charset="0"/>
                <a:cs typeface="Roboto Light" charset="0"/>
              </a:defRPr>
            </a:lvl2pPr>
            <a:lvl3pPr marL="30861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3pPr>
            <a:lvl4pPr marL="48006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4pPr>
            <a:lvl5pPr marL="61722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609600" y="6370596"/>
            <a:ext cx="640368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Background11-01-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5669" y="0"/>
            <a:ext cx="4056331" cy="6858000"/>
          </a:xfrm>
          <a:prstGeom prst="rect">
            <a:avLst/>
          </a:prstGeom>
        </p:spPr>
      </p:pic>
      <p:sp>
        <p:nvSpPr>
          <p:cNvPr id="12" name="Footer Placeholder 4"/>
          <p:cNvSpPr>
            <a:spLocks noGrp="1"/>
          </p:cNvSpPr>
          <p:nvPr>
            <p:ph type="ftr" sz="quarter" idx="11"/>
          </p:nvPr>
        </p:nvSpPr>
        <p:spPr>
          <a:xfrm>
            <a:off x="894762" y="6403821"/>
            <a:ext cx="6107404"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16790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194439"/>
            <a:ext cx="7924800" cy="786136"/>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cxnSp>
        <p:nvCxnSpPr>
          <p:cNvPr id="10" name="Straight Connector 9"/>
          <p:cNvCxnSpPr/>
          <p:nvPr userDrawn="1"/>
        </p:nvCxnSpPr>
        <p:spPr>
          <a:xfrm>
            <a:off x="609600" y="6370596"/>
            <a:ext cx="7924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611372" y="1110516"/>
            <a:ext cx="7924800" cy="4466167"/>
          </a:xfrm>
        </p:spPr>
        <p:txBody>
          <a:bodyPr lIns="0" tIns="0" rIns="0" bIns="0">
            <a:noAutofit/>
          </a:bodyPr>
          <a:lstStyle>
            <a:lvl1pPr marL="144018" indent="-144018">
              <a:lnSpc>
                <a:spcPts val="1500"/>
              </a:lnSpc>
              <a:spcBef>
                <a:spcPts val="0"/>
              </a:spcBef>
              <a:spcAft>
                <a:spcPts val="900"/>
              </a:spcAft>
              <a:buClrTx/>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2pPr>
            <a:lvl3pPr marL="48006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3pPr>
            <a:lvl4pPr marL="65151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4pPr>
            <a:lvl5pPr marL="82296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Background4-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63311" y="0"/>
            <a:ext cx="3045293" cy="6858000"/>
          </a:xfrm>
          <a:prstGeom prst="rect">
            <a:avLst/>
          </a:prstGeom>
        </p:spPr>
      </p:pic>
      <p:sp>
        <p:nvSpPr>
          <p:cNvPr id="9" name="Text Placeholder 12"/>
          <p:cNvSpPr>
            <a:spLocks noGrp="1"/>
          </p:cNvSpPr>
          <p:nvPr>
            <p:ph type="body" sz="quarter" idx="15"/>
          </p:nvPr>
        </p:nvSpPr>
        <p:spPr>
          <a:xfrm>
            <a:off x="9512599" y="1116728"/>
            <a:ext cx="2316480" cy="4389967"/>
          </a:xfrm>
        </p:spPr>
        <p:txBody>
          <a:bodyPr lIns="0" tIns="0" rIns="0" bIns="0">
            <a:noAutofit/>
          </a:bodyPr>
          <a:lstStyle>
            <a:lvl1pPr marL="0" indent="0">
              <a:lnSpc>
                <a:spcPts val="1500"/>
              </a:lnSpc>
              <a:spcBef>
                <a:spcPts val="0"/>
              </a:spcBef>
              <a:spcAft>
                <a:spcPts val="675"/>
              </a:spcAft>
              <a:buNone/>
              <a:defRPr sz="105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4" name="Footer Placeholder 4"/>
          <p:cNvSpPr>
            <a:spLocks noGrp="1"/>
          </p:cNvSpPr>
          <p:nvPr>
            <p:ph type="ftr" sz="quarter" idx="11"/>
          </p:nvPr>
        </p:nvSpPr>
        <p:spPr>
          <a:xfrm>
            <a:off x="894762" y="6403821"/>
            <a:ext cx="763964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5"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41284875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3" y="194442"/>
            <a:ext cx="8105907" cy="786453"/>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cxnSp>
        <p:nvCxnSpPr>
          <p:cNvPr id="10" name="Straight Connector 9"/>
          <p:cNvCxnSpPr/>
          <p:nvPr userDrawn="1"/>
        </p:nvCxnSpPr>
        <p:spPr>
          <a:xfrm>
            <a:off x="609600" y="6370596"/>
            <a:ext cx="810768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611374" y="1110516"/>
            <a:ext cx="8105908" cy="4466167"/>
          </a:xfrm>
        </p:spPr>
        <p:txBody>
          <a:bodyPr lIns="0" tIns="0" rIns="0" bIns="0">
            <a:noAutofit/>
          </a:bodyPr>
          <a:lstStyle>
            <a:lvl1pPr marL="144018" indent="-144018">
              <a:lnSpc>
                <a:spcPts val="1650"/>
              </a:lnSpc>
              <a:spcBef>
                <a:spcPts val="0"/>
              </a:spcBef>
              <a:spcAft>
                <a:spcPts val="900"/>
              </a:spcAft>
              <a:buClrTx/>
              <a:defRPr sz="1200" b="0" i="0">
                <a:solidFill>
                  <a:schemeClr val="bg2"/>
                </a:solidFill>
                <a:latin typeface="Roboto Light" charset="0"/>
                <a:ea typeface="Roboto Light" charset="0"/>
                <a:cs typeface="Roboto Light" charset="0"/>
              </a:defRPr>
            </a:lvl1pPr>
            <a:lvl2pPr marL="30861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2pPr>
            <a:lvl3pPr marL="48006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3pPr>
            <a:lvl4pPr marL="65151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4pPr>
            <a:lvl5pPr marL="82296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Background9-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6708" y="-12192"/>
            <a:ext cx="3057485" cy="6885456"/>
          </a:xfrm>
          <a:prstGeom prst="rect">
            <a:avLst/>
          </a:prstGeom>
        </p:spPr>
      </p:pic>
      <p:sp>
        <p:nvSpPr>
          <p:cNvPr id="11" name="Footer Placeholder 4"/>
          <p:cNvSpPr>
            <a:spLocks noGrp="1"/>
          </p:cNvSpPr>
          <p:nvPr>
            <p:ph type="ftr" sz="quarter" idx="11"/>
          </p:nvPr>
        </p:nvSpPr>
        <p:spPr>
          <a:xfrm>
            <a:off x="894762" y="6403821"/>
            <a:ext cx="763964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087238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Background8-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6708" y="0"/>
            <a:ext cx="3045293" cy="6858000"/>
          </a:xfrm>
          <a:prstGeom prst="rect">
            <a:avLst/>
          </a:prstGeom>
        </p:spPr>
      </p:pic>
      <p:sp>
        <p:nvSpPr>
          <p:cNvPr id="2" name="Title 1"/>
          <p:cNvSpPr>
            <a:spLocks noGrp="1"/>
          </p:cNvSpPr>
          <p:nvPr>
            <p:ph type="title"/>
          </p:nvPr>
        </p:nvSpPr>
        <p:spPr>
          <a:xfrm>
            <a:off x="611372" y="194442"/>
            <a:ext cx="7924800" cy="786451"/>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6" name="Text Placeholder 5"/>
          <p:cNvSpPr>
            <a:spLocks noGrp="1"/>
          </p:cNvSpPr>
          <p:nvPr>
            <p:ph type="body" sz="quarter" idx="13"/>
          </p:nvPr>
        </p:nvSpPr>
        <p:spPr>
          <a:xfrm>
            <a:off x="611372" y="1147127"/>
            <a:ext cx="7924800" cy="353992"/>
          </a:xfrm>
        </p:spPr>
        <p:txBody>
          <a:bodyPr lIns="0" tIns="0" rIns="0" bIns="0">
            <a:noAutofit/>
          </a:bodyPr>
          <a:lstStyle>
            <a:lvl1pPr marL="0" indent="0">
              <a:lnSpc>
                <a:spcPts val="1125"/>
              </a:lnSpc>
              <a:spcBef>
                <a:spcPts val="0"/>
              </a:spcBef>
              <a:spcAft>
                <a:spcPts val="0"/>
              </a:spcAft>
              <a:buClr>
                <a:schemeClr val="tx2"/>
              </a:buClr>
              <a:buNone/>
              <a:defRPr sz="825"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defRPr sz="1050">
                <a:solidFill>
                  <a:schemeClr val="bg2"/>
                </a:solidFill>
              </a:defRPr>
            </a:lvl2pPr>
            <a:lvl3pPr marL="480060" indent="-144018">
              <a:lnSpc>
                <a:spcPts val="1500"/>
              </a:lnSpc>
              <a:spcBef>
                <a:spcPts val="0"/>
              </a:spcBef>
              <a:spcAft>
                <a:spcPts val="900"/>
              </a:spcAft>
              <a:defRPr sz="1050">
                <a:solidFill>
                  <a:schemeClr val="bg2"/>
                </a:solidFill>
              </a:defRPr>
            </a:lvl3pPr>
            <a:lvl4pPr marL="651510" indent="-144018">
              <a:lnSpc>
                <a:spcPts val="1500"/>
              </a:lnSpc>
              <a:spcBef>
                <a:spcPts val="0"/>
              </a:spcBef>
              <a:spcAft>
                <a:spcPts val="900"/>
              </a:spcAft>
              <a:defRPr sz="1050">
                <a:solidFill>
                  <a:schemeClr val="bg2"/>
                </a:solidFill>
              </a:defRPr>
            </a:lvl4pPr>
            <a:lvl5pPr marL="822960" indent="-144018">
              <a:lnSpc>
                <a:spcPts val="1500"/>
              </a:lnSpc>
              <a:spcBef>
                <a:spcPts val="0"/>
              </a:spcBef>
              <a:spcAft>
                <a:spcPts val="900"/>
              </a:spcAft>
              <a:defRPr sz="1050">
                <a:solidFill>
                  <a:schemeClr val="bg2"/>
                </a:solidFill>
              </a:defRPr>
            </a:lvl5pPr>
          </a:lstStyle>
          <a:p>
            <a:pPr lvl="0"/>
            <a:r>
              <a:rPr lang="en-US"/>
              <a:t>Click to edit Master text styles</a:t>
            </a:r>
          </a:p>
        </p:txBody>
      </p:sp>
      <p:cxnSp>
        <p:nvCxnSpPr>
          <p:cNvPr id="10" name="Straight Connector 9"/>
          <p:cNvCxnSpPr/>
          <p:nvPr userDrawn="1"/>
        </p:nvCxnSpPr>
        <p:spPr>
          <a:xfrm>
            <a:off x="609600" y="6370596"/>
            <a:ext cx="7924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609604" y="1828805"/>
            <a:ext cx="7919177" cy="4086455"/>
          </a:xfrm>
        </p:spPr>
        <p:txBody>
          <a:bodyPr>
            <a:normAutofit/>
          </a:bodyPr>
          <a:lstStyle>
            <a:lvl1pPr marL="0" indent="0">
              <a:buNone/>
              <a:defRPr sz="900" b="0" i="0">
                <a:latin typeface="Roboto Light" charset="0"/>
                <a:ea typeface="Roboto Light" charset="0"/>
                <a:cs typeface="Roboto Light" charset="0"/>
              </a:defRPr>
            </a:lvl1pPr>
          </a:lstStyle>
          <a:p>
            <a:r>
              <a:rPr lang="en-US" dirty="0"/>
              <a:t>Click icon to add table</a:t>
            </a:r>
          </a:p>
        </p:txBody>
      </p:sp>
      <p:sp>
        <p:nvSpPr>
          <p:cNvPr id="13" name="Text Placeholder 12"/>
          <p:cNvSpPr>
            <a:spLocks noGrp="1"/>
          </p:cNvSpPr>
          <p:nvPr>
            <p:ph type="body" sz="quarter" idx="15"/>
          </p:nvPr>
        </p:nvSpPr>
        <p:spPr>
          <a:xfrm>
            <a:off x="9421284" y="1828803"/>
            <a:ext cx="2316480" cy="4389967"/>
          </a:xfrm>
        </p:spPr>
        <p:txBody>
          <a:bodyPr lIns="0" tIns="0" rIns="0" bIns="0">
            <a:noAutofit/>
          </a:bodyPr>
          <a:lstStyle>
            <a:lvl1pPr marL="0" indent="0">
              <a:lnSpc>
                <a:spcPts val="900"/>
              </a:lnSpc>
              <a:spcBef>
                <a:spcPts val="0"/>
              </a:spcBef>
              <a:spcAft>
                <a:spcPts val="675"/>
              </a:spcAft>
              <a:buNone/>
              <a:defRPr sz="750" b="0" i="0">
                <a:solidFill>
                  <a:schemeClr val="bg1"/>
                </a:solidFill>
                <a:latin typeface="Roboto Light" charset="0"/>
                <a:ea typeface="Roboto Light" charset="0"/>
                <a:cs typeface="Roboto Light" charset="0"/>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2" name="Footer Placeholder 4"/>
          <p:cNvSpPr>
            <a:spLocks noGrp="1"/>
          </p:cNvSpPr>
          <p:nvPr>
            <p:ph type="ftr" sz="quarter" idx="11"/>
          </p:nvPr>
        </p:nvSpPr>
        <p:spPr>
          <a:xfrm>
            <a:off x="894762" y="6403821"/>
            <a:ext cx="763964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55378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ctrTitle"/>
          </p:nvPr>
        </p:nvSpPr>
        <p:spPr>
          <a:xfrm>
            <a:off x="758093" y="2609217"/>
            <a:ext cx="8573888"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a:t>Click to edit Master title style</a:t>
            </a:r>
            <a:endParaRPr lang="en-US" dirty="0"/>
          </a:p>
        </p:txBody>
      </p:sp>
      <p:sp>
        <p:nvSpPr>
          <p:cNvPr id="3" name="Subtitle 2"/>
          <p:cNvSpPr>
            <a:spLocks noGrp="1"/>
          </p:cNvSpPr>
          <p:nvPr>
            <p:ph type="subTitle" idx="1"/>
          </p:nvPr>
        </p:nvSpPr>
        <p:spPr>
          <a:xfrm>
            <a:off x="797581" y="4693920"/>
            <a:ext cx="85344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Subtitle 2"/>
          <p:cNvSpPr txBox="1">
            <a:spLocks/>
          </p:cNvSpPr>
          <p:nvPr userDrawn="1"/>
        </p:nvSpPr>
        <p:spPr>
          <a:xfrm>
            <a:off x="867913" y="5608320"/>
            <a:ext cx="8464071"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solidFill>
                  <a:srgbClr val="7030A0"/>
                </a:solidFill>
                <a:latin typeface="Roboto" charset="0"/>
                <a:ea typeface="Roboto" charset="0"/>
                <a:cs typeface="Roboto" charset="0"/>
              </a:rPr>
              <a:t>CPE/CPD = 4hours</a:t>
            </a:r>
          </a:p>
        </p:txBody>
      </p:sp>
    </p:spTree>
    <p:extLst>
      <p:ext uri="{BB962C8B-B14F-4D97-AF65-F5344CB8AC3E}">
        <p14:creationId xmlns:p14="http://schemas.microsoft.com/office/powerpoint/2010/main" val="1157385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6708" y="0"/>
            <a:ext cx="3045293" cy="6858000"/>
          </a:xfrm>
          <a:prstGeom prst="rect">
            <a:avLst/>
          </a:prstGeom>
        </p:spPr>
      </p:pic>
      <p:sp>
        <p:nvSpPr>
          <p:cNvPr id="2" name="Title 1"/>
          <p:cNvSpPr>
            <a:spLocks noGrp="1"/>
          </p:cNvSpPr>
          <p:nvPr>
            <p:ph type="title"/>
          </p:nvPr>
        </p:nvSpPr>
        <p:spPr>
          <a:xfrm>
            <a:off x="611372" y="194443"/>
            <a:ext cx="7924800" cy="786449"/>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dirty="0"/>
              <a:t>Click to edit Master title style</a:t>
            </a:r>
          </a:p>
        </p:txBody>
      </p:sp>
      <p:cxnSp>
        <p:nvCxnSpPr>
          <p:cNvPr id="10" name="Straight Connector 9"/>
          <p:cNvCxnSpPr/>
          <p:nvPr userDrawn="1"/>
        </p:nvCxnSpPr>
        <p:spPr>
          <a:xfrm>
            <a:off x="609600" y="6370596"/>
            <a:ext cx="7924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609604" y="1828805"/>
            <a:ext cx="7919177" cy="4086455"/>
          </a:xfrm>
        </p:spPr>
        <p:txBody>
          <a:bodyPr>
            <a:normAutofit/>
          </a:bodyPr>
          <a:lstStyle>
            <a:lvl1pPr marL="0" indent="0">
              <a:buNone/>
              <a:defRPr sz="900" b="0" i="0">
                <a:latin typeface="Roboto Light" charset="0"/>
                <a:ea typeface="Roboto Light" charset="0"/>
                <a:cs typeface="Roboto Light" charset="0"/>
              </a:defRPr>
            </a:lvl1pPr>
          </a:lstStyle>
          <a:p>
            <a:r>
              <a:rPr lang="en-US" dirty="0"/>
              <a:t>Click icon to add table</a:t>
            </a:r>
          </a:p>
        </p:txBody>
      </p:sp>
      <p:sp>
        <p:nvSpPr>
          <p:cNvPr id="13" name="Text Placeholder 12"/>
          <p:cNvSpPr>
            <a:spLocks noGrp="1"/>
          </p:cNvSpPr>
          <p:nvPr>
            <p:ph type="body" sz="quarter" idx="15"/>
          </p:nvPr>
        </p:nvSpPr>
        <p:spPr>
          <a:xfrm>
            <a:off x="9421284" y="1810884"/>
            <a:ext cx="2316480" cy="4389967"/>
          </a:xfrm>
        </p:spPr>
        <p:txBody>
          <a:bodyPr lIns="0" tIns="0" rIns="0" bIns="0">
            <a:noAutofit/>
          </a:bodyPr>
          <a:lstStyle>
            <a:lvl1pPr marL="0" indent="0">
              <a:lnSpc>
                <a:spcPts val="1275"/>
              </a:lnSpc>
              <a:spcBef>
                <a:spcPts val="0"/>
              </a:spcBef>
              <a:spcAft>
                <a:spcPts val="675"/>
              </a:spcAft>
              <a:buNone/>
              <a:defRPr sz="1050" b="0" i="0">
                <a:solidFill>
                  <a:schemeClr val="bg1"/>
                </a:solidFill>
                <a:latin typeface="Roboto Light" charset="0"/>
                <a:ea typeface="Roboto Light" charset="0"/>
                <a:cs typeface="Roboto Light" charset="0"/>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4" name="Footer Placeholder 4"/>
          <p:cNvSpPr>
            <a:spLocks noGrp="1"/>
          </p:cNvSpPr>
          <p:nvPr>
            <p:ph type="ftr" sz="quarter" idx="11"/>
          </p:nvPr>
        </p:nvSpPr>
        <p:spPr>
          <a:xfrm>
            <a:off x="894762" y="6403821"/>
            <a:ext cx="763964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5"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072500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a:xfrm>
            <a:off x="607486" y="1889764"/>
            <a:ext cx="9148233" cy="2048567"/>
          </a:xfrm>
        </p:spPr>
        <p:txBody>
          <a:bodyPr lIns="0" tIns="0" rIns="0" bIns="0" anchor="t" anchorCtr="0">
            <a:noAutofit/>
          </a:bodyPr>
          <a:lstStyle>
            <a:lvl1pPr marL="67866" indent="-59531" algn="l">
              <a:lnSpc>
                <a:spcPts val="2250"/>
              </a:lnSpc>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58667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title"/>
          </p:nvPr>
        </p:nvSpPr>
        <p:spPr>
          <a:xfrm>
            <a:off x="607486" y="1886531"/>
            <a:ext cx="9148233" cy="2060061"/>
          </a:xfrm>
        </p:spPr>
        <p:txBody>
          <a:bodyPr lIns="0" tIns="0" rIns="0" bIns="0" anchor="t" anchorCtr="0">
            <a:noAutofit/>
          </a:bodyPr>
          <a:lstStyle>
            <a:lvl1pPr marL="67866" indent="-67866" algn="l">
              <a:lnSpc>
                <a:spcPts val="2250"/>
              </a:lnSpc>
              <a:defRPr sz="165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1">
                <a:solidFill>
                  <a:schemeClr val="bg1"/>
                </a:solidFill>
              </a:defRPr>
            </a:lvl1pPr>
            <a:lvl2pPr marL="0" indent="0">
              <a:spcBef>
                <a:spcPts val="0"/>
              </a:spcBef>
              <a:buNone/>
              <a:defRPr sz="900" b="0">
                <a:solidFill>
                  <a:schemeClr val="bg1"/>
                </a:solidFill>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90264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sp>
        <p:nvSpPr>
          <p:cNvPr id="2" name="Title 1"/>
          <p:cNvSpPr>
            <a:spLocks noGrp="1"/>
          </p:cNvSpPr>
          <p:nvPr>
            <p:ph type="title"/>
          </p:nvPr>
        </p:nvSpPr>
        <p:spPr>
          <a:xfrm>
            <a:off x="607486" y="1889764"/>
            <a:ext cx="9148233" cy="2048567"/>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78459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07486" y="1889764"/>
            <a:ext cx="9148233" cy="2048567"/>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269112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2" name="Title 1"/>
          <p:cNvSpPr>
            <a:spLocks noGrp="1"/>
          </p:cNvSpPr>
          <p:nvPr>
            <p:ph type="title"/>
          </p:nvPr>
        </p:nvSpPr>
        <p:spPr>
          <a:xfrm>
            <a:off x="607486" y="1889763"/>
            <a:ext cx="9148233" cy="2177317"/>
          </a:xfrm>
        </p:spPr>
        <p:txBody>
          <a:bodyPr lIns="0" tIns="0" rIns="0" bIns="0" anchor="t" anchorCtr="0">
            <a:noAutofit/>
          </a:bodyPr>
          <a:lstStyle>
            <a:lvl1pPr marL="64294" indent="-64294"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86325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07486" y="1889760"/>
            <a:ext cx="9148233" cy="2178824"/>
          </a:xfrm>
        </p:spPr>
        <p:txBody>
          <a:bodyPr lIns="0" tIns="0" rIns="0" bIns="0" anchor="t" anchorCtr="0">
            <a:noAutofit/>
          </a:bodyPr>
          <a:lstStyle>
            <a:lvl1pPr marL="64294" indent="-64294"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74760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sp>
        <p:nvSpPr>
          <p:cNvPr id="2" name="Title 1"/>
          <p:cNvSpPr>
            <a:spLocks noGrp="1"/>
          </p:cNvSpPr>
          <p:nvPr>
            <p:ph type="title"/>
          </p:nvPr>
        </p:nvSpPr>
        <p:spPr>
          <a:xfrm>
            <a:off x="607486" y="1889764"/>
            <a:ext cx="9148233" cy="2182449"/>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81738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itle 1"/>
          <p:cNvSpPr>
            <a:spLocks noGrp="1"/>
          </p:cNvSpPr>
          <p:nvPr>
            <p:ph type="title"/>
          </p:nvPr>
        </p:nvSpPr>
        <p:spPr>
          <a:xfrm>
            <a:off x="607485" y="1889764"/>
            <a:ext cx="9139635" cy="2178823"/>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607484" y="4876801"/>
            <a:ext cx="8308053"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618011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6" y="194439"/>
            <a:ext cx="6100385" cy="786136"/>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6" name="Text Placeholder 5"/>
          <p:cNvSpPr>
            <a:spLocks noGrp="1"/>
          </p:cNvSpPr>
          <p:nvPr>
            <p:ph type="body" sz="quarter" idx="13"/>
          </p:nvPr>
        </p:nvSpPr>
        <p:spPr>
          <a:xfrm>
            <a:off x="611376" y="1110517"/>
            <a:ext cx="6100385" cy="760621"/>
          </a:xfrm>
        </p:spPr>
        <p:txBody>
          <a:bodyPr lIns="0" tIns="0" rIns="0" bIns="0">
            <a:noAutofit/>
          </a:bodyPr>
          <a:lstStyle>
            <a:lvl1pPr marL="0" indent="0">
              <a:lnSpc>
                <a:spcPts val="1500"/>
              </a:lnSpc>
              <a:spcBef>
                <a:spcPts val="0"/>
              </a:spcBef>
              <a:spcAft>
                <a:spcPts val="900"/>
              </a:spcAft>
              <a:buClr>
                <a:schemeClr val="tx2"/>
              </a:buClr>
              <a:buNone/>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defRPr sz="1050">
                <a:solidFill>
                  <a:schemeClr val="bg2"/>
                </a:solidFill>
              </a:defRPr>
            </a:lvl2pPr>
            <a:lvl3pPr marL="480060" indent="-144018">
              <a:lnSpc>
                <a:spcPts val="1500"/>
              </a:lnSpc>
              <a:spcBef>
                <a:spcPts val="0"/>
              </a:spcBef>
              <a:spcAft>
                <a:spcPts val="900"/>
              </a:spcAft>
              <a:defRPr sz="1050">
                <a:solidFill>
                  <a:schemeClr val="bg2"/>
                </a:solidFill>
              </a:defRPr>
            </a:lvl3pPr>
            <a:lvl4pPr marL="651510" indent="-144018">
              <a:lnSpc>
                <a:spcPts val="1500"/>
              </a:lnSpc>
              <a:spcBef>
                <a:spcPts val="0"/>
              </a:spcBef>
              <a:spcAft>
                <a:spcPts val="900"/>
              </a:spcAft>
              <a:defRPr sz="1050">
                <a:solidFill>
                  <a:schemeClr val="bg2"/>
                </a:solidFill>
              </a:defRPr>
            </a:lvl4pPr>
            <a:lvl5pPr marL="822960" indent="-144018">
              <a:lnSpc>
                <a:spcPts val="1500"/>
              </a:lnSpc>
              <a:spcBef>
                <a:spcPts val="0"/>
              </a:spcBef>
              <a:spcAft>
                <a:spcPts val="900"/>
              </a:spcAft>
              <a:defRPr sz="1050">
                <a:solidFill>
                  <a:schemeClr val="bg2"/>
                </a:solidFill>
              </a:defRPr>
            </a:lvl5pPr>
          </a:lstStyle>
          <a:p>
            <a:pPr lvl="0"/>
            <a:r>
              <a:rPr lang="en-US"/>
              <a:t>Click to edit Master text styles</a:t>
            </a:r>
          </a:p>
        </p:txBody>
      </p:sp>
      <p:cxnSp>
        <p:nvCxnSpPr>
          <p:cNvPr id="10" name="Straight Connector 9"/>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611373" y="2131608"/>
            <a:ext cx="6100579" cy="3780243"/>
          </a:xfrm>
        </p:spPr>
        <p:txBody>
          <a:bodyPr lIns="0" tIns="0" rIns="0" bIns="0" numCol="2" spcCol="374904">
            <a:noAutofit/>
          </a:bodyPr>
          <a:lstStyle>
            <a:lvl1pPr marL="0" indent="0">
              <a:lnSpc>
                <a:spcPts val="900"/>
              </a:lnSpc>
              <a:spcBef>
                <a:spcPts val="0"/>
              </a:spcBef>
              <a:spcAft>
                <a:spcPts val="675"/>
              </a:spcAft>
              <a:buNone/>
              <a:defRPr sz="675" b="0" i="0">
                <a:solidFill>
                  <a:schemeClr val="tx2"/>
                </a:solidFill>
                <a:latin typeface="Roboto Light" charset="0"/>
                <a:ea typeface="Roboto Light" charset="0"/>
                <a:cs typeface="Roboto Light" charset="0"/>
              </a:defRPr>
            </a:lvl1pPr>
            <a:lvl2pPr marL="342900" indent="0">
              <a:lnSpc>
                <a:spcPts val="900"/>
              </a:lnSpc>
              <a:spcBef>
                <a:spcPts val="0"/>
              </a:spcBef>
              <a:spcAft>
                <a:spcPts val="675"/>
              </a:spcAft>
              <a:buNone/>
              <a:defRPr sz="675"/>
            </a:lvl2pPr>
            <a:lvl3pPr marL="685800" indent="0">
              <a:lnSpc>
                <a:spcPts val="900"/>
              </a:lnSpc>
              <a:spcBef>
                <a:spcPts val="0"/>
              </a:spcBef>
              <a:spcAft>
                <a:spcPts val="675"/>
              </a:spcAft>
              <a:buNone/>
              <a:defRPr sz="675"/>
            </a:lvl3pPr>
            <a:lvl4pPr marL="1028700" indent="0">
              <a:lnSpc>
                <a:spcPts val="900"/>
              </a:lnSpc>
              <a:spcBef>
                <a:spcPts val="0"/>
              </a:spcBef>
              <a:spcAft>
                <a:spcPts val="675"/>
              </a:spcAft>
              <a:buNone/>
              <a:defRPr sz="675"/>
            </a:lvl4pPr>
            <a:lvl5pPr marL="1371600" indent="0">
              <a:lnSpc>
                <a:spcPts val="900"/>
              </a:lnSpc>
              <a:spcBef>
                <a:spcPts val="0"/>
              </a:spcBef>
              <a:spcAft>
                <a:spcPts val="675"/>
              </a:spcAft>
              <a:buNone/>
              <a:defRPr sz="675"/>
            </a:lvl5pPr>
          </a:lstStyle>
          <a:p>
            <a:pPr lvl="0"/>
            <a:r>
              <a:rPr lang="en-US"/>
              <a:t>Click to edit Master text styles</a:t>
            </a:r>
          </a:p>
        </p:txBody>
      </p:sp>
      <p:sp>
        <p:nvSpPr>
          <p:cNvPr id="11" name="Picture Placeholder 10"/>
          <p:cNvSpPr>
            <a:spLocks noGrp="1"/>
          </p:cNvSpPr>
          <p:nvPr>
            <p:ph type="pic" sz="quarter" idx="15"/>
          </p:nvPr>
        </p:nvSpPr>
        <p:spPr>
          <a:xfrm>
            <a:off x="7477761" y="2131487"/>
            <a:ext cx="4104640" cy="3780367"/>
          </a:xfrm>
        </p:spPr>
        <p:txBody>
          <a:bodyPr>
            <a:normAutofit/>
          </a:bodyPr>
          <a:lstStyle>
            <a:lvl1pPr marL="0" indent="0">
              <a:buNone/>
              <a:defRPr sz="900" b="0" i="0">
                <a:latin typeface="Roboto Light" charset="0"/>
                <a:ea typeface="Roboto Light" charset="0"/>
                <a:cs typeface="Roboto Light" charset="0"/>
              </a:defRPr>
            </a:lvl1pPr>
          </a:lstStyle>
          <a:p>
            <a:r>
              <a:rPr lang="en-US" dirty="0"/>
              <a:t>Drag picture to placeholder or click icon to add</a:t>
            </a:r>
          </a:p>
        </p:txBody>
      </p:sp>
      <p:sp>
        <p:nvSpPr>
          <p:cNvPr id="13" name="Footer Placeholder 4"/>
          <p:cNvSpPr>
            <a:spLocks noGrp="1"/>
          </p:cNvSpPr>
          <p:nvPr>
            <p:ph type="ftr" sz="quarter" idx="11"/>
          </p:nvPr>
        </p:nvSpPr>
        <p:spPr>
          <a:xfrm>
            <a:off x="894760" y="6403821"/>
            <a:ext cx="10687643"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375572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6" y="532781"/>
            <a:ext cx="4866561" cy="585216"/>
          </a:xfrm>
        </p:spPr>
        <p:txBody>
          <a:bodyPr lIns="0" tIns="0" rIns="0" bIns="0" anchor="t">
            <a:noAutofit/>
          </a:bodyPr>
          <a:lstStyle>
            <a:lvl1pPr algn="l">
              <a:defRPr sz="1650" b="0" i="0">
                <a:solidFill>
                  <a:schemeClr val="tx2"/>
                </a:solidFill>
                <a:latin typeface="Roboto Light" charset="0"/>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611372" y="1600204"/>
            <a:ext cx="4868333" cy="4525963"/>
          </a:xfrm>
        </p:spPr>
        <p:txBody>
          <a:bodyPr lIns="0" tIns="0" rIns="0">
            <a:noAutofit/>
          </a:bodyPr>
          <a:lstStyle>
            <a:lvl1pPr marL="0" indent="0">
              <a:lnSpc>
                <a:spcPts val="1650"/>
              </a:lnSpc>
              <a:spcBef>
                <a:spcPts val="0"/>
              </a:spcBef>
              <a:spcAft>
                <a:spcPts val="675"/>
              </a:spcAft>
              <a:buNone/>
              <a:defRPr sz="1200" b="0" i="0">
                <a:solidFill>
                  <a:schemeClr val="bg2"/>
                </a:solidFill>
                <a:latin typeface="Roboto Light" charset="0"/>
                <a:ea typeface="Roboto Light" charset="0"/>
                <a:cs typeface="Roboto Light" charset="0"/>
              </a:defRPr>
            </a:lvl1pPr>
            <a:lvl2pPr marL="144018" indent="-144018">
              <a:lnSpc>
                <a:spcPts val="1650"/>
              </a:lnSpc>
              <a:spcBef>
                <a:spcPts val="0"/>
              </a:spcBef>
              <a:spcAft>
                <a:spcPts val="675"/>
              </a:spcAft>
              <a:buFont typeface="Arial"/>
              <a:buChar char="•"/>
              <a:defRPr sz="1200" b="0" i="0">
                <a:solidFill>
                  <a:schemeClr val="bg2"/>
                </a:solidFill>
                <a:latin typeface="Roboto Light" charset="0"/>
                <a:ea typeface="Roboto Light" charset="0"/>
                <a:cs typeface="Roboto Light" charset="0"/>
              </a:defRPr>
            </a:lvl2pPr>
            <a:lvl3pPr marL="30861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3pPr>
            <a:lvl4pPr marL="48006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4pPr>
            <a:lvl5pPr marL="61722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894762" y="6403821"/>
            <a:ext cx="4591641"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cxnSp>
        <p:nvCxnSpPr>
          <p:cNvPr id="14" name="Straight Connector 13"/>
          <p:cNvCxnSpPr/>
          <p:nvPr userDrawn="1"/>
        </p:nvCxnSpPr>
        <p:spPr>
          <a:xfrm>
            <a:off x="609600" y="6370596"/>
            <a:ext cx="4876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10-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01413" y="0"/>
            <a:ext cx="6090587" cy="6858000"/>
          </a:xfrm>
          <a:prstGeom prst="rect">
            <a:avLst/>
          </a:prstGeom>
        </p:spPr>
      </p:pic>
      <p:sp>
        <p:nvSpPr>
          <p:cNvPr id="7"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8862770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3" y="186341"/>
            <a:ext cx="10361427" cy="788471"/>
          </a:xfrm>
        </p:spPr>
        <p:txBody>
          <a:bodyPr lIns="0" tIns="0" rIns="0" bIns="0" anchor="b" anchorCtr="0">
            <a:noAutofit/>
          </a:bodyPr>
          <a:lstStyle>
            <a:lvl1pPr algn="l">
              <a:defRPr sz="165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611374" y="1110516"/>
            <a:ext cx="10361428" cy="4466167"/>
          </a:xfrm>
        </p:spPr>
        <p:txBody>
          <a:bodyPr lIns="0" tIns="0" rIns="0" bIns="0">
            <a:noAutofit/>
          </a:bodyPr>
          <a:lstStyle>
            <a:lvl1pPr marL="144018" indent="-144018">
              <a:lnSpc>
                <a:spcPts val="1650"/>
              </a:lnSpc>
              <a:spcBef>
                <a:spcPts val="0"/>
              </a:spcBef>
              <a:spcAft>
                <a:spcPts val="900"/>
              </a:spcAft>
              <a:buClrTx/>
              <a:defRPr sz="1200">
                <a:solidFill>
                  <a:schemeClr val="bg2"/>
                </a:solidFill>
              </a:defRPr>
            </a:lvl1pPr>
            <a:lvl2pPr marL="308610" indent="-144018">
              <a:lnSpc>
                <a:spcPts val="1650"/>
              </a:lnSpc>
              <a:spcBef>
                <a:spcPts val="0"/>
              </a:spcBef>
              <a:spcAft>
                <a:spcPts val="900"/>
              </a:spcAft>
              <a:buFont typeface="Lucida Grande"/>
              <a:buChar char="–"/>
              <a:defRPr sz="1200">
                <a:solidFill>
                  <a:schemeClr val="bg2"/>
                </a:solidFill>
              </a:defRPr>
            </a:lvl2pPr>
            <a:lvl3pPr marL="480060" indent="-144018">
              <a:lnSpc>
                <a:spcPts val="1650"/>
              </a:lnSpc>
              <a:spcBef>
                <a:spcPts val="0"/>
              </a:spcBef>
              <a:spcAft>
                <a:spcPts val="900"/>
              </a:spcAft>
              <a:buFont typeface="Lucida Grande"/>
              <a:buChar char="–"/>
              <a:defRPr sz="1200">
                <a:solidFill>
                  <a:schemeClr val="bg2"/>
                </a:solidFill>
              </a:defRPr>
            </a:lvl3pPr>
            <a:lvl4pPr marL="651510" indent="-144018">
              <a:lnSpc>
                <a:spcPts val="1650"/>
              </a:lnSpc>
              <a:spcBef>
                <a:spcPts val="0"/>
              </a:spcBef>
              <a:spcAft>
                <a:spcPts val="900"/>
              </a:spcAft>
              <a:buFont typeface="Lucida Grande"/>
              <a:buChar char="–"/>
              <a:defRPr sz="1200">
                <a:solidFill>
                  <a:schemeClr val="bg2"/>
                </a:solidFill>
              </a:defRPr>
            </a:lvl4pPr>
            <a:lvl5pPr marL="822960" indent="-144018">
              <a:lnSpc>
                <a:spcPts val="1650"/>
              </a:lnSpc>
              <a:spcBef>
                <a:spcPts val="0"/>
              </a:spcBef>
              <a:spcAft>
                <a:spcPts val="900"/>
              </a:spcAft>
              <a:buFont typeface="Lucida Grande"/>
              <a:buChar char="–"/>
              <a:defRPr sz="12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1883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4" y="194443"/>
            <a:ext cx="10971028" cy="786449"/>
          </a:xfrm>
        </p:spPr>
        <p:txBody>
          <a:bodyPr lIns="0" tIns="0" rIns="0" bIns="0" anchor="b" anchorCtr="0">
            <a:noAutofit/>
          </a:bodyPr>
          <a:lstStyle>
            <a:lvl1pPr algn="l">
              <a:defRPr sz="3000" b="0" i="0">
                <a:solidFill>
                  <a:schemeClr val="tx2"/>
                </a:solidFill>
                <a:latin typeface="Roboto Light" charset="0"/>
                <a:ea typeface="Roboto Light" charset="0"/>
                <a:cs typeface="Roboto Light" charset="0"/>
              </a:defRPr>
            </a:lvl1pPr>
          </a:lstStyle>
          <a:p>
            <a:r>
              <a:rPr lang="en-US" dirty="0"/>
              <a:t>Click to edit Master title style</a:t>
            </a:r>
          </a:p>
        </p:txBody>
      </p:sp>
      <p:sp>
        <p:nvSpPr>
          <p:cNvPr id="6" name="Text Placeholder 5"/>
          <p:cNvSpPr>
            <a:spLocks noGrp="1"/>
          </p:cNvSpPr>
          <p:nvPr>
            <p:ph type="body" sz="quarter" idx="13"/>
          </p:nvPr>
        </p:nvSpPr>
        <p:spPr>
          <a:xfrm>
            <a:off x="611374" y="1110272"/>
            <a:ext cx="10971028" cy="4466167"/>
          </a:xfrm>
        </p:spPr>
        <p:txBody>
          <a:bodyPr lIns="0" tIns="0" rIns="0" bIns="0" numCol="2" spcCol="374904">
            <a:noAutofit/>
          </a:bodyPr>
          <a:lstStyle>
            <a:lvl1pPr marL="144018" indent="-144018">
              <a:lnSpc>
                <a:spcPts val="1500"/>
              </a:lnSpc>
              <a:spcBef>
                <a:spcPts val="0"/>
              </a:spcBef>
              <a:spcAft>
                <a:spcPts val="675"/>
              </a:spcAft>
              <a:buClrTx/>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2pPr>
            <a:lvl3pPr marL="48006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3pPr>
            <a:lvl4pPr marL="65151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4pPr>
            <a:lvl5pPr marL="82296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609600" y="6370596"/>
            <a:ext cx="10972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11"/>
          </p:nvPr>
        </p:nvSpPr>
        <p:spPr>
          <a:xfrm>
            <a:off x="894760" y="6403821"/>
            <a:ext cx="10687643"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2"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88927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5" name="Picture 4"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64096"/>
          </a:xfrm>
          <a:prstGeom prst="rect">
            <a:avLst/>
          </a:prstGeom>
        </p:spPr>
      </p:pic>
      <p:sp>
        <p:nvSpPr>
          <p:cNvPr id="2" name="Title 1"/>
          <p:cNvSpPr>
            <a:spLocks noGrp="1"/>
          </p:cNvSpPr>
          <p:nvPr>
            <p:ph type="title"/>
          </p:nvPr>
        </p:nvSpPr>
        <p:spPr>
          <a:xfrm>
            <a:off x="611376" y="532781"/>
            <a:ext cx="486656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7" name="Text Placeholder 6"/>
          <p:cNvSpPr>
            <a:spLocks noGrp="1"/>
          </p:cNvSpPr>
          <p:nvPr>
            <p:ph type="body" sz="quarter" idx="10"/>
          </p:nvPr>
        </p:nvSpPr>
        <p:spPr>
          <a:xfrm>
            <a:off x="607486" y="2507538"/>
            <a:ext cx="9818492"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1446451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4" name="Title 1"/>
          <p:cNvSpPr>
            <a:spLocks noGrp="1"/>
          </p:cNvSpPr>
          <p:nvPr>
            <p:ph type="title"/>
          </p:nvPr>
        </p:nvSpPr>
        <p:spPr>
          <a:xfrm>
            <a:off x="611376" y="532781"/>
            <a:ext cx="486656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5" name="Text Placeholder 6"/>
          <p:cNvSpPr>
            <a:spLocks noGrp="1"/>
          </p:cNvSpPr>
          <p:nvPr>
            <p:ph type="body" sz="quarter" idx="10"/>
          </p:nvPr>
        </p:nvSpPr>
        <p:spPr>
          <a:xfrm>
            <a:off x="607486" y="2507538"/>
            <a:ext cx="9818492"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3165369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5" name="Title 1"/>
          <p:cNvSpPr>
            <a:spLocks noGrp="1"/>
          </p:cNvSpPr>
          <p:nvPr>
            <p:ph type="title"/>
          </p:nvPr>
        </p:nvSpPr>
        <p:spPr>
          <a:xfrm>
            <a:off x="611376" y="532781"/>
            <a:ext cx="486656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6" name="Text Placeholder 6"/>
          <p:cNvSpPr>
            <a:spLocks noGrp="1"/>
          </p:cNvSpPr>
          <p:nvPr>
            <p:ph type="body" sz="quarter" idx="10"/>
          </p:nvPr>
        </p:nvSpPr>
        <p:spPr>
          <a:xfrm>
            <a:off x="607486" y="2507538"/>
            <a:ext cx="9818492"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667506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Divider">
    <p:spTree>
      <p:nvGrpSpPr>
        <p:cNvPr id="1" name=""/>
        <p:cNvGrpSpPr/>
        <p:nvPr/>
      </p:nvGrpSpPr>
      <p:grpSpPr>
        <a:xfrm>
          <a:off x="0" y="0"/>
          <a:ext cx="0" cy="0"/>
          <a:chOff x="0" y="0"/>
          <a:chExt cx="0" cy="0"/>
        </a:xfrm>
      </p:grpSpPr>
      <p:sp>
        <p:nvSpPr>
          <p:cNvPr id="3" name="Title 1"/>
          <p:cNvSpPr>
            <a:spLocks noGrp="1"/>
          </p:cNvSpPr>
          <p:nvPr>
            <p:ph type="title"/>
          </p:nvPr>
        </p:nvSpPr>
        <p:spPr>
          <a:xfrm>
            <a:off x="611376" y="532781"/>
            <a:ext cx="486656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4" name="Text Placeholder 6"/>
          <p:cNvSpPr>
            <a:spLocks noGrp="1"/>
          </p:cNvSpPr>
          <p:nvPr>
            <p:ph type="body" sz="quarter" idx="10"/>
          </p:nvPr>
        </p:nvSpPr>
        <p:spPr>
          <a:xfrm>
            <a:off x="607486" y="2507538"/>
            <a:ext cx="9818492"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964167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2" name="TextBox 1"/>
          <p:cNvSpPr txBox="1"/>
          <p:nvPr userDrawn="1"/>
        </p:nvSpPr>
        <p:spPr>
          <a:xfrm>
            <a:off x="607487" y="4498678"/>
            <a:ext cx="7719871" cy="1518364"/>
          </a:xfrm>
          <a:prstGeom prst="rect">
            <a:avLst/>
          </a:prstGeom>
          <a:noFill/>
        </p:spPr>
        <p:txBody>
          <a:bodyPr wrap="square" lIns="0" tIns="0" bIns="0" rtlCol="0">
            <a:noAutofit/>
          </a:bodyPr>
          <a:lstStyle/>
          <a:p>
            <a:pPr defTabSz="685800"/>
            <a:r>
              <a:rPr lang="en-US" sz="5100" dirty="0">
                <a:solidFill>
                  <a:srgbClr val="FFFFFF"/>
                </a:solidFill>
                <a:latin typeface="Roboto Light" charset="0"/>
                <a:ea typeface="Roboto Light" charset="0"/>
                <a:cs typeface="Roboto Light" charset="0"/>
              </a:rPr>
              <a:t>Thank you</a:t>
            </a:r>
          </a:p>
        </p:txBody>
      </p:sp>
      <p:sp>
        <p:nvSpPr>
          <p:cNvPr id="6" name="Rectangle 5"/>
          <p:cNvSpPr/>
          <p:nvPr userDrawn="1"/>
        </p:nvSpPr>
        <p:spPr>
          <a:xfrm>
            <a:off x="599016" y="6399384"/>
            <a:ext cx="7569200" cy="196208"/>
          </a:xfrm>
          <a:prstGeom prst="rect">
            <a:avLst/>
          </a:prstGeom>
        </p:spPr>
        <p:txBody>
          <a:bodyPr wrap="square">
            <a:spAutoFit/>
          </a:bodyPr>
          <a:lstStyle/>
          <a:p>
            <a:pPr>
              <a:defRPr/>
            </a:pPr>
            <a:r>
              <a:rPr lang="en-US" sz="675" dirty="0">
                <a:solidFill>
                  <a:prstClr val="white"/>
                </a:solidFill>
              </a:rPr>
              <a:t>© 2017 Association of International Certified Professional Accountants. All rights reserved.</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2347" y="710384"/>
            <a:ext cx="1838300" cy="810920"/>
          </a:xfrm>
          <a:prstGeom prst="rect">
            <a:avLst/>
          </a:prstGeom>
        </p:spPr>
      </p:pic>
    </p:spTree>
    <p:extLst>
      <p:ext uri="{BB962C8B-B14F-4D97-AF65-F5344CB8AC3E}">
        <p14:creationId xmlns:p14="http://schemas.microsoft.com/office/powerpoint/2010/main" val="3275395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Divider">
    <p:spTree>
      <p:nvGrpSpPr>
        <p:cNvPr id="1" name=""/>
        <p:cNvGrpSpPr/>
        <p:nvPr/>
      </p:nvGrpSpPr>
      <p:grpSpPr>
        <a:xfrm>
          <a:off x="0" y="0"/>
          <a:ext cx="0" cy="0"/>
          <a:chOff x="0" y="0"/>
          <a:chExt cx="0" cy="0"/>
        </a:xfrm>
      </p:grpSpPr>
      <p:sp>
        <p:nvSpPr>
          <p:cNvPr id="2" name="TextBox 1"/>
          <p:cNvSpPr txBox="1"/>
          <p:nvPr userDrawn="1"/>
        </p:nvSpPr>
        <p:spPr>
          <a:xfrm>
            <a:off x="607487" y="4498678"/>
            <a:ext cx="7719871" cy="1518364"/>
          </a:xfrm>
          <a:prstGeom prst="rect">
            <a:avLst/>
          </a:prstGeom>
          <a:noFill/>
        </p:spPr>
        <p:txBody>
          <a:bodyPr wrap="square" lIns="0" tIns="0" bIns="0" rtlCol="0">
            <a:noAutofit/>
          </a:bodyPr>
          <a:lstStyle/>
          <a:p>
            <a:pPr defTabSz="685800"/>
            <a:r>
              <a:rPr lang="en-US" sz="5100" dirty="0">
                <a:solidFill>
                  <a:srgbClr val="FFFFFF"/>
                </a:solidFill>
                <a:latin typeface="Roboto Light" charset="0"/>
                <a:ea typeface="Roboto Light" charset="0"/>
                <a:cs typeface="Roboto Light" charset="0"/>
              </a:rPr>
              <a:t>Thank you</a:t>
            </a:r>
          </a:p>
        </p:txBody>
      </p:sp>
      <p:sp>
        <p:nvSpPr>
          <p:cNvPr id="4" name="Rectangle 3"/>
          <p:cNvSpPr/>
          <p:nvPr userDrawn="1"/>
        </p:nvSpPr>
        <p:spPr>
          <a:xfrm>
            <a:off x="599016" y="6399384"/>
            <a:ext cx="7569200" cy="196208"/>
          </a:xfrm>
          <a:prstGeom prst="rect">
            <a:avLst/>
          </a:prstGeom>
        </p:spPr>
        <p:txBody>
          <a:bodyPr wrap="square">
            <a:spAutoFit/>
          </a:bodyPr>
          <a:lstStyle/>
          <a:p>
            <a:pPr>
              <a:defRPr/>
            </a:pPr>
            <a:r>
              <a:rPr lang="en-US" sz="675" dirty="0">
                <a:solidFill>
                  <a:prstClr val="white"/>
                </a:solidFill>
              </a:rPr>
              <a:t>© 2017 Association of International Certified Professional Accountants. All rights reserved.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347" y="710384"/>
            <a:ext cx="1838300" cy="810920"/>
          </a:xfrm>
          <a:prstGeom prst="rect">
            <a:avLst/>
          </a:prstGeom>
        </p:spPr>
      </p:pic>
    </p:spTree>
    <p:extLst>
      <p:ext uri="{BB962C8B-B14F-4D97-AF65-F5344CB8AC3E}">
        <p14:creationId xmlns:p14="http://schemas.microsoft.com/office/powerpoint/2010/main" val="2764698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467123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673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532781"/>
            <a:ext cx="6390791" cy="585216"/>
          </a:xfrm>
        </p:spPr>
        <p:txBody>
          <a:bodyPr lIns="0" tIns="0" rIns="0" bIns="0" anchor="t">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3" name="Content Placeholder 2"/>
          <p:cNvSpPr>
            <a:spLocks noGrp="1"/>
          </p:cNvSpPr>
          <p:nvPr>
            <p:ph idx="1"/>
          </p:nvPr>
        </p:nvSpPr>
        <p:spPr>
          <a:xfrm>
            <a:off x="611373" y="1600204"/>
            <a:ext cx="6392563" cy="4525963"/>
          </a:xfrm>
        </p:spPr>
        <p:txBody>
          <a:bodyPr lIns="0" tIns="0" rIns="0">
            <a:noAutofit/>
          </a:bodyPr>
          <a:lstStyle>
            <a:lvl1pPr marL="0" indent="0">
              <a:lnSpc>
                <a:spcPts val="1650"/>
              </a:lnSpc>
              <a:spcBef>
                <a:spcPts val="0"/>
              </a:spcBef>
              <a:spcAft>
                <a:spcPts val="675"/>
              </a:spcAft>
              <a:buNone/>
              <a:defRPr sz="1200" b="0" i="0">
                <a:solidFill>
                  <a:schemeClr val="bg2"/>
                </a:solidFill>
                <a:latin typeface="Roboto Light" charset="0"/>
                <a:ea typeface="Roboto Light" charset="0"/>
                <a:cs typeface="Roboto Light" charset="0"/>
              </a:defRPr>
            </a:lvl1pPr>
            <a:lvl2pPr marL="144018" indent="-144018">
              <a:lnSpc>
                <a:spcPts val="1650"/>
              </a:lnSpc>
              <a:spcBef>
                <a:spcPts val="0"/>
              </a:spcBef>
              <a:spcAft>
                <a:spcPts val="675"/>
              </a:spcAft>
              <a:buFont typeface="Arial"/>
              <a:buChar char="•"/>
              <a:defRPr sz="1200" b="0" i="0">
                <a:solidFill>
                  <a:schemeClr val="bg2"/>
                </a:solidFill>
                <a:latin typeface="Roboto Light" charset="0"/>
                <a:ea typeface="Roboto Light" charset="0"/>
                <a:cs typeface="Roboto Light" charset="0"/>
              </a:defRPr>
            </a:lvl2pPr>
            <a:lvl3pPr marL="30861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3pPr>
            <a:lvl4pPr marL="48006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4pPr>
            <a:lvl5pPr marL="61722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609600" y="6370596"/>
            <a:ext cx="640368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Background11-01-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5669" y="0"/>
            <a:ext cx="4056331" cy="6858000"/>
          </a:xfrm>
          <a:prstGeom prst="rect">
            <a:avLst/>
          </a:prstGeom>
        </p:spPr>
      </p:pic>
      <p:sp>
        <p:nvSpPr>
          <p:cNvPr id="12" name="Footer Placeholder 4"/>
          <p:cNvSpPr>
            <a:spLocks noGrp="1"/>
          </p:cNvSpPr>
          <p:nvPr>
            <p:ph type="ftr" sz="quarter" idx="11"/>
          </p:nvPr>
        </p:nvSpPr>
        <p:spPr>
          <a:xfrm>
            <a:off x="894762" y="6403821"/>
            <a:ext cx="6107404"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969419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4" descr="AICPA Web_wh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2368" y="6604000"/>
            <a:ext cx="88053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617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85573" y="618581"/>
            <a:ext cx="5145617"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47015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266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45186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6482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439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274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391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32394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37890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2" y="194439"/>
            <a:ext cx="7924800" cy="786136"/>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12" name="Text Placeholder 5"/>
          <p:cNvSpPr>
            <a:spLocks noGrp="1"/>
          </p:cNvSpPr>
          <p:nvPr>
            <p:ph type="body" sz="quarter" idx="13"/>
          </p:nvPr>
        </p:nvSpPr>
        <p:spPr>
          <a:xfrm>
            <a:off x="611372" y="1110516"/>
            <a:ext cx="7924800" cy="4466167"/>
          </a:xfrm>
        </p:spPr>
        <p:txBody>
          <a:bodyPr lIns="0" tIns="0" rIns="0" bIns="0">
            <a:noAutofit/>
          </a:bodyPr>
          <a:lstStyle>
            <a:lvl1pPr marL="144018" indent="-144018">
              <a:lnSpc>
                <a:spcPts val="1500"/>
              </a:lnSpc>
              <a:spcBef>
                <a:spcPts val="0"/>
              </a:spcBef>
              <a:spcAft>
                <a:spcPts val="900"/>
              </a:spcAft>
              <a:buClrTx/>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2pPr>
            <a:lvl3pPr marL="48006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3pPr>
            <a:lvl4pPr marL="65151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4pPr>
            <a:lvl5pPr marL="82296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Background4-01.png"/>
          <p:cNvPicPr>
            <a:picLocks noChangeAspect="1"/>
          </p:cNvPicPr>
          <p:nvPr userDrawn="1"/>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63311" y="0"/>
            <a:ext cx="3045293" cy="6858000"/>
          </a:xfrm>
          <a:prstGeom prst="rect">
            <a:avLst/>
          </a:prstGeom>
        </p:spPr>
      </p:pic>
      <p:sp>
        <p:nvSpPr>
          <p:cNvPr id="9" name="Text Placeholder 12"/>
          <p:cNvSpPr>
            <a:spLocks noGrp="1"/>
          </p:cNvSpPr>
          <p:nvPr>
            <p:ph type="body" sz="quarter" idx="15"/>
          </p:nvPr>
        </p:nvSpPr>
        <p:spPr>
          <a:xfrm>
            <a:off x="9512599" y="1116728"/>
            <a:ext cx="2316480" cy="4389967"/>
          </a:xfrm>
        </p:spPr>
        <p:txBody>
          <a:bodyPr lIns="0" tIns="0" rIns="0" bIns="0">
            <a:noAutofit/>
          </a:bodyPr>
          <a:lstStyle>
            <a:lvl1pPr marL="0" indent="0">
              <a:lnSpc>
                <a:spcPts val="1500"/>
              </a:lnSpc>
              <a:spcBef>
                <a:spcPts val="0"/>
              </a:spcBef>
              <a:spcAft>
                <a:spcPts val="675"/>
              </a:spcAft>
              <a:buNone/>
              <a:defRPr sz="105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314827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5991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8668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10058400" cy="1431925"/>
          </a:xfrm>
        </p:spPr>
        <p:txBody>
          <a:bodyPr/>
          <a:lstStyle/>
          <a:p>
            <a:r>
              <a:rPr lang="en-US"/>
              <a:t>Click to edit Master title style</a:t>
            </a:r>
          </a:p>
        </p:txBody>
      </p:sp>
      <p:sp>
        <p:nvSpPr>
          <p:cNvPr id="3" name="Text Placeholder 2"/>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32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422400" y="6248400"/>
            <a:ext cx="2540000" cy="457200"/>
          </a:xfrm>
          <a:prstGeom prst="rect">
            <a:avLst/>
          </a:prstGeom>
        </p:spPr>
        <p:txBody>
          <a:bodyPr/>
          <a:lstStyle>
            <a:lvl1pPr>
              <a:defRPr/>
            </a:lvl1pPr>
          </a:lstStyle>
          <a:p>
            <a:pPr>
              <a:defRPr/>
            </a:pPr>
            <a:endParaRPr lang="en-US" dirty="0">
              <a:solidFill>
                <a:prstClr val="black"/>
              </a:solidFill>
            </a:endParaRPr>
          </a:p>
        </p:txBody>
      </p:sp>
      <p:sp>
        <p:nvSpPr>
          <p:cNvPr id="7" name="Slide Number Placeholder 6"/>
          <p:cNvSpPr>
            <a:spLocks noGrp="1"/>
          </p:cNvSpPr>
          <p:nvPr>
            <p:ph type="sldNum" sz="quarter" idx="12"/>
          </p:nvPr>
        </p:nvSpPr>
        <p:spPr>
          <a:xfrm>
            <a:off x="8940800" y="6248400"/>
            <a:ext cx="2540000" cy="457200"/>
          </a:xfrm>
          <a:prstGeom prst="rect">
            <a:avLst/>
          </a:prstGeom>
        </p:spPr>
        <p:txBody>
          <a:bodyPr/>
          <a:lstStyle>
            <a:lvl1pPr>
              <a:defRPr/>
            </a:lvl1pPr>
          </a:lstStyle>
          <a:p>
            <a:pPr>
              <a:defRPr/>
            </a:pPr>
            <a:fld id="{D181D99C-F9FD-4FDC-9E07-092CB1F68B9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119648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1204857" y="2386584"/>
            <a:ext cx="7731163" cy="3581802"/>
          </a:xfrm>
          <a:prstGeom prst="rect">
            <a:avLst/>
          </a:prstGeom>
        </p:spPr>
        <p:txBody>
          <a:bodyPr lIns="0" tIns="0" rIns="0" bIns="0" anchor="t" anchorCtr="0">
            <a:noAutofit/>
          </a:bodyPr>
          <a:lstStyle>
            <a:lvl1pPr algn="l">
              <a:lnSpc>
                <a:spcPts val="4650"/>
              </a:lnSpc>
              <a:defRPr sz="4500" b="1" i="0" kern="1000" cap="all">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2700270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descr="AICPA Web_wh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32367" y="6604000"/>
            <a:ext cx="88053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75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778938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8304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52069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4/10/2020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81295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4/10/2020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71468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3" y="194442"/>
            <a:ext cx="8105907" cy="786453"/>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cxnSp>
        <p:nvCxnSpPr>
          <p:cNvPr id="10" name="Straight Connector 9"/>
          <p:cNvCxnSpPr/>
          <p:nvPr userDrawn="1"/>
        </p:nvCxnSpPr>
        <p:spPr>
          <a:xfrm>
            <a:off x="609600" y="6370596"/>
            <a:ext cx="810768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611374" y="1110516"/>
            <a:ext cx="8105908" cy="4466167"/>
          </a:xfrm>
        </p:spPr>
        <p:txBody>
          <a:bodyPr lIns="0" tIns="0" rIns="0" bIns="0">
            <a:noAutofit/>
          </a:bodyPr>
          <a:lstStyle>
            <a:lvl1pPr marL="144018" indent="-144018">
              <a:lnSpc>
                <a:spcPts val="1650"/>
              </a:lnSpc>
              <a:spcBef>
                <a:spcPts val="0"/>
              </a:spcBef>
              <a:spcAft>
                <a:spcPts val="900"/>
              </a:spcAft>
              <a:buClrTx/>
              <a:defRPr sz="1200" b="0" i="0">
                <a:solidFill>
                  <a:schemeClr val="bg2"/>
                </a:solidFill>
                <a:latin typeface="Roboto Light" charset="0"/>
                <a:ea typeface="Roboto Light" charset="0"/>
                <a:cs typeface="Roboto Light" charset="0"/>
              </a:defRPr>
            </a:lvl1pPr>
            <a:lvl2pPr marL="30861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2pPr>
            <a:lvl3pPr marL="48006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3pPr>
            <a:lvl4pPr marL="65151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4pPr>
            <a:lvl5pPr marL="82296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Background9-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6708" y="-12192"/>
            <a:ext cx="3057485" cy="6885456"/>
          </a:xfrm>
          <a:prstGeom prst="rect">
            <a:avLst/>
          </a:prstGeom>
        </p:spPr>
      </p:pic>
      <p:sp>
        <p:nvSpPr>
          <p:cNvPr id="11" name="Footer Placeholder 4"/>
          <p:cNvSpPr>
            <a:spLocks noGrp="1"/>
          </p:cNvSpPr>
          <p:nvPr>
            <p:ph type="ftr" sz="quarter" idx="11"/>
          </p:nvPr>
        </p:nvSpPr>
        <p:spPr>
          <a:xfrm>
            <a:off x="894762" y="6403821"/>
            <a:ext cx="7639641"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5127773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4/10/2020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90993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4/10/2020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639649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4/10/2020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548214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4/10/2020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615147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10262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4365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Background8-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6708" y="0"/>
            <a:ext cx="3045293" cy="6858000"/>
          </a:xfrm>
          <a:prstGeom prst="rect">
            <a:avLst/>
          </a:prstGeom>
        </p:spPr>
      </p:pic>
      <p:sp>
        <p:nvSpPr>
          <p:cNvPr id="2" name="Title 1"/>
          <p:cNvSpPr>
            <a:spLocks noGrp="1"/>
          </p:cNvSpPr>
          <p:nvPr>
            <p:ph type="title"/>
          </p:nvPr>
        </p:nvSpPr>
        <p:spPr>
          <a:xfrm>
            <a:off x="611372" y="194442"/>
            <a:ext cx="7924800" cy="786451"/>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6" name="Text Placeholder 5"/>
          <p:cNvSpPr>
            <a:spLocks noGrp="1"/>
          </p:cNvSpPr>
          <p:nvPr>
            <p:ph type="body" sz="quarter" idx="13"/>
          </p:nvPr>
        </p:nvSpPr>
        <p:spPr>
          <a:xfrm>
            <a:off x="611372" y="1147127"/>
            <a:ext cx="7924800" cy="353992"/>
          </a:xfrm>
        </p:spPr>
        <p:txBody>
          <a:bodyPr lIns="0" tIns="0" rIns="0" bIns="0">
            <a:noAutofit/>
          </a:bodyPr>
          <a:lstStyle>
            <a:lvl1pPr marL="0" indent="0">
              <a:lnSpc>
                <a:spcPts val="1125"/>
              </a:lnSpc>
              <a:spcBef>
                <a:spcPts val="0"/>
              </a:spcBef>
              <a:spcAft>
                <a:spcPts val="0"/>
              </a:spcAft>
              <a:buClr>
                <a:schemeClr val="tx2"/>
              </a:buClr>
              <a:buNone/>
              <a:defRPr sz="825"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defRPr sz="1050">
                <a:solidFill>
                  <a:schemeClr val="bg2"/>
                </a:solidFill>
              </a:defRPr>
            </a:lvl2pPr>
            <a:lvl3pPr marL="480060" indent="-144018">
              <a:lnSpc>
                <a:spcPts val="1500"/>
              </a:lnSpc>
              <a:spcBef>
                <a:spcPts val="0"/>
              </a:spcBef>
              <a:spcAft>
                <a:spcPts val="900"/>
              </a:spcAft>
              <a:defRPr sz="1050">
                <a:solidFill>
                  <a:schemeClr val="bg2"/>
                </a:solidFill>
              </a:defRPr>
            </a:lvl3pPr>
            <a:lvl4pPr marL="651510" indent="-144018">
              <a:lnSpc>
                <a:spcPts val="1500"/>
              </a:lnSpc>
              <a:spcBef>
                <a:spcPts val="0"/>
              </a:spcBef>
              <a:spcAft>
                <a:spcPts val="900"/>
              </a:spcAft>
              <a:defRPr sz="1050">
                <a:solidFill>
                  <a:schemeClr val="bg2"/>
                </a:solidFill>
              </a:defRPr>
            </a:lvl4pPr>
            <a:lvl5pPr marL="822960" indent="-144018">
              <a:lnSpc>
                <a:spcPts val="1500"/>
              </a:lnSpc>
              <a:spcBef>
                <a:spcPts val="0"/>
              </a:spcBef>
              <a:spcAft>
                <a:spcPts val="900"/>
              </a:spcAft>
              <a:defRPr sz="1050">
                <a:solidFill>
                  <a:schemeClr val="bg2"/>
                </a:solidFill>
              </a:defRPr>
            </a:lvl5pPr>
          </a:lstStyle>
          <a:p>
            <a:pPr lvl="0"/>
            <a:r>
              <a:rPr lang="en-US"/>
              <a:t>Click to edit Master text styles</a:t>
            </a:r>
          </a:p>
        </p:txBody>
      </p:sp>
      <p:cxnSp>
        <p:nvCxnSpPr>
          <p:cNvPr id="10" name="Straight Connector 9"/>
          <p:cNvCxnSpPr/>
          <p:nvPr userDrawn="1"/>
        </p:nvCxnSpPr>
        <p:spPr>
          <a:xfrm>
            <a:off x="609600" y="6370596"/>
            <a:ext cx="79248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609604" y="1828805"/>
            <a:ext cx="7919177" cy="4086455"/>
          </a:xfrm>
        </p:spPr>
        <p:txBody>
          <a:bodyPr>
            <a:normAutofit/>
          </a:bodyPr>
          <a:lstStyle>
            <a:lvl1pPr marL="0" indent="0">
              <a:buNone/>
              <a:defRPr sz="900" b="0" i="0">
                <a:latin typeface="Roboto Light" charset="0"/>
                <a:ea typeface="Roboto Light" charset="0"/>
                <a:cs typeface="Roboto Light" charset="0"/>
              </a:defRPr>
            </a:lvl1pPr>
          </a:lstStyle>
          <a:p>
            <a:r>
              <a:rPr lang="en-US" dirty="0"/>
              <a:t>Click icon to add table</a:t>
            </a:r>
          </a:p>
        </p:txBody>
      </p:sp>
      <p:sp>
        <p:nvSpPr>
          <p:cNvPr id="13" name="Text Placeholder 12"/>
          <p:cNvSpPr>
            <a:spLocks noGrp="1"/>
          </p:cNvSpPr>
          <p:nvPr>
            <p:ph type="body" sz="quarter" idx="15"/>
          </p:nvPr>
        </p:nvSpPr>
        <p:spPr>
          <a:xfrm>
            <a:off x="9421284" y="1828803"/>
            <a:ext cx="2316480" cy="4389967"/>
          </a:xfrm>
        </p:spPr>
        <p:txBody>
          <a:bodyPr lIns="0" tIns="0" rIns="0" bIns="0">
            <a:noAutofit/>
          </a:bodyPr>
          <a:lstStyle>
            <a:lvl1pPr marL="0" indent="0">
              <a:lnSpc>
                <a:spcPts val="900"/>
              </a:lnSpc>
              <a:spcBef>
                <a:spcPts val="0"/>
              </a:spcBef>
              <a:spcAft>
                <a:spcPts val="675"/>
              </a:spcAft>
              <a:buNone/>
              <a:defRPr sz="750" b="0" i="0">
                <a:solidFill>
                  <a:schemeClr val="bg1"/>
                </a:solidFill>
                <a:latin typeface="Roboto Light" charset="0"/>
                <a:ea typeface="Roboto Light" charset="0"/>
                <a:cs typeface="Roboto Light" charset="0"/>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2" name="Footer Placeholder 4"/>
          <p:cNvSpPr>
            <a:spLocks noGrp="1"/>
          </p:cNvSpPr>
          <p:nvPr>
            <p:ph type="ftr" sz="quarter" idx="11"/>
          </p:nvPr>
        </p:nvSpPr>
        <p:spPr>
          <a:xfrm>
            <a:off x="894762" y="6403821"/>
            <a:ext cx="7639641"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609603" y="6405743"/>
            <a:ext cx="285157"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64665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13.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3.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4.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362026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887" r:id="rId23"/>
    <p:sldLayoutId id="2147483888" r:id="rId24"/>
    <p:sldLayoutId id="2147483889" r:id="rId25"/>
    <p:sldLayoutId id="2147483890" r:id="rId26"/>
    <p:sldLayoutId id="2147483891" r:id="rId27"/>
    <p:sldLayoutId id="2147483892" r:id="rId28"/>
    <p:sldLayoutId id="2147483893" r:id="rId29"/>
    <p:sldLayoutId id="2147483894" r:id="rId30"/>
  </p:sldLayoutIdLs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9B04567-C2BD-7440-AAD9-A3CAA48C1276}" type="datetime1">
              <a:rPr lang="en-US" smtClean="0">
                <a:solidFill>
                  <a:prstClr val="black">
                    <a:tint val="75000"/>
                  </a:prstClr>
                </a:solidFill>
              </a:rPr>
              <a:pPr defTabSz="685800"/>
              <a:t>4/10/2020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r>
              <a:rPr lang="en-US" dirty="0">
                <a:solidFill>
                  <a:prstClr val="black">
                    <a:tint val="75000"/>
                  </a:prstClr>
                </a:solidFill>
              </a:rPr>
              <a:t>Brand name and presentation title</a:t>
            </a: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0FBB8BA-9C6A-4A48-A369-70FBD2FA98DA}"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28008620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 id="2147483919" r:id="rId24"/>
    <p:sldLayoutId id="2147483920" r:id="rId25"/>
    <p:sldLayoutId id="2147483921" r:id="rId26"/>
    <p:sldLayoutId id="2147483922" r:id="rId27"/>
    <p:sldLayoutId id="2147483923" r:id="rId28"/>
    <p:sldLayoutId id="2147483924" r:id="rId29"/>
    <p:sldLayoutId id="2147483925" r:id="rId30"/>
  </p:sldLayoutIdLs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2" name="Picture 5"/>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407651" y="6283325"/>
            <a:ext cx="1678516"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0" y="0"/>
            <a:ext cx="12192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0" y="6858000"/>
            <a:ext cx="12192000" cy="0"/>
          </a:xfrm>
          <a:prstGeom prst="line">
            <a:avLst/>
          </a:prstGeom>
        </p:spPr>
        <p:style>
          <a:lnRef idx="3">
            <a:schemeClr val="accent1"/>
          </a:lnRef>
          <a:fillRef idx="0">
            <a:schemeClr val="accent1"/>
          </a:fillRef>
          <a:effectRef idx="2">
            <a:schemeClr val="accent1"/>
          </a:effectRef>
          <a:fontRef idx="minor">
            <a:schemeClr val="tx1"/>
          </a:fontRef>
        </p:style>
      </p:cxnSp>
      <p:sp>
        <p:nvSpPr>
          <p:cNvPr id="2055" name="TextBox 14"/>
          <p:cNvSpPr txBox="1">
            <a:spLocks noChangeArrowheads="1"/>
          </p:cNvSpPr>
          <p:nvPr/>
        </p:nvSpPr>
        <p:spPr bwMode="auto">
          <a:xfrm>
            <a:off x="-27517" y="6566356"/>
            <a:ext cx="25298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2042"/>
                </a:solidFill>
                <a:latin typeface="Arial" charset="0"/>
              </a:defRPr>
            </a:lvl1pPr>
            <a:lvl2pPr marL="742950" indent="-285750">
              <a:defRPr>
                <a:solidFill>
                  <a:srgbClr val="002042"/>
                </a:solidFill>
                <a:latin typeface="Arial" charset="0"/>
              </a:defRPr>
            </a:lvl2pPr>
            <a:lvl3pPr marL="1143000" indent="-228600">
              <a:defRPr>
                <a:solidFill>
                  <a:srgbClr val="002042"/>
                </a:solidFill>
                <a:latin typeface="Arial" charset="0"/>
              </a:defRPr>
            </a:lvl3pPr>
            <a:lvl4pPr marL="1600200" indent="-228600">
              <a:defRPr>
                <a:solidFill>
                  <a:srgbClr val="002042"/>
                </a:solidFill>
                <a:latin typeface="Arial" charset="0"/>
              </a:defRPr>
            </a:lvl4pPr>
            <a:lvl5pPr marL="2057400" indent="-228600">
              <a:defRPr>
                <a:solidFill>
                  <a:srgbClr val="002042"/>
                </a:solidFill>
                <a:latin typeface="Arial" charset="0"/>
              </a:defRPr>
            </a:lvl5pPr>
            <a:lvl6pPr marL="2514600" indent="-228600" eaLnBrk="0" fontAlgn="base" hangingPunct="0">
              <a:spcBef>
                <a:spcPct val="0"/>
              </a:spcBef>
              <a:spcAft>
                <a:spcPct val="0"/>
              </a:spcAft>
              <a:defRPr>
                <a:solidFill>
                  <a:srgbClr val="002042"/>
                </a:solidFill>
                <a:latin typeface="Arial" charset="0"/>
              </a:defRPr>
            </a:lvl6pPr>
            <a:lvl7pPr marL="2971800" indent="-228600" eaLnBrk="0" fontAlgn="base" hangingPunct="0">
              <a:spcBef>
                <a:spcPct val="0"/>
              </a:spcBef>
              <a:spcAft>
                <a:spcPct val="0"/>
              </a:spcAft>
              <a:defRPr>
                <a:solidFill>
                  <a:srgbClr val="002042"/>
                </a:solidFill>
                <a:latin typeface="Arial" charset="0"/>
              </a:defRPr>
            </a:lvl7pPr>
            <a:lvl8pPr marL="3429000" indent="-228600" eaLnBrk="0" fontAlgn="base" hangingPunct="0">
              <a:spcBef>
                <a:spcPct val="0"/>
              </a:spcBef>
              <a:spcAft>
                <a:spcPct val="0"/>
              </a:spcAft>
              <a:defRPr>
                <a:solidFill>
                  <a:srgbClr val="002042"/>
                </a:solidFill>
                <a:latin typeface="Arial" charset="0"/>
              </a:defRPr>
            </a:lvl8pPr>
            <a:lvl9pPr marL="3886200" indent="-228600" eaLnBrk="0" fontAlgn="base" hangingPunct="0">
              <a:spcBef>
                <a:spcPct val="0"/>
              </a:spcBef>
              <a:spcAft>
                <a:spcPct val="0"/>
              </a:spcAft>
              <a:defRPr>
                <a:solidFill>
                  <a:srgbClr val="002042"/>
                </a:solidFill>
                <a:latin typeface="Arial" charset="0"/>
              </a:defRPr>
            </a:lvl9pPr>
          </a:lstStyle>
          <a:p>
            <a:pPr>
              <a:defRPr/>
            </a:pPr>
            <a:r>
              <a:rPr lang="en-US" sz="800" dirty="0">
                <a:solidFill>
                  <a:srgbClr val="7F7F7F"/>
                </a:solidFill>
                <a:cs typeface="Arial" charset="0"/>
              </a:rPr>
              <a:t>© 2016-2017 Keebler Tax &amp; Wealth Education, Inc.</a:t>
            </a:r>
          </a:p>
        </p:txBody>
      </p:sp>
      <p:sp>
        <p:nvSpPr>
          <p:cNvPr id="2" name="Rectangle 1">
            <a:extLst>
              <a:ext uri="{FF2B5EF4-FFF2-40B4-BE49-F238E27FC236}">
                <a16:creationId xmlns:a16="http://schemas.microsoft.com/office/drawing/2014/main" id="{FFA9D08E-7F5F-4345-B8FE-693DC9ACCC30}"/>
              </a:ext>
            </a:extLst>
          </p:cNvPr>
          <p:cNvSpPr/>
          <p:nvPr userDrawn="1"/>
        </p:nvSpPr>
        <p:spPr>
          <a:xfrm>
            <a:off x="5523123" y="6389784"/>
            <a:ext cx="1032195" cy="392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76794514"/>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45333256"/>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81.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4AC8A1-C0A7-4642-AC31-96411B5408A1}"/>
              </a:ext>
            </a:extLst>
          </p:cNvPr>
          <p:cNvPicPr>
            <a:picLocks noChangeAspect="1"/>
          </p:cNvPicPr>
          <p:nvPr/>
        </p:nvPicPr>
        <p:blipFill>
          <a:blip r:embed="rId3">
            <a:alphaModFix amt="85000"/>
          </a:blip>
          <a:stretch>
            <a:fillRect/>
          </a:stretch>
        </p:blipFill>
        <p:spPr>
          <a:xfrm>
            <a:off x="0" y="0"/>
            <a:ext cx="12192000" cy="6858000"/>
          </a:xfrm>
          <a:prstGeom prst="rect">
            <a:avLst/>
          </a:prstGeom>
        </p:spPr>
      </p:pic>
      <p:sp>
        <p:nvSpPr>
          <p:cNvPr id="15" name="Subtitle 2">
            <a:extLst>
              <a:ext uri="{FF2B5EF4-FFF2-40B4-BE49-F238E27FC236}">
                <a16:creationId xmlns:a16="http://schemas.microsoft.com/office/drawing/2014/main" id="{595F96B4-77DB-42D8-AA0F-46D843F690C9}"/>
              </a:ext>
            </a:extLst>
          </p:cNvPr>
          <p:cNvSpPr txBox="1">
            <a:spLocks/>
          </p:cNvSpPr>
          <p:nvPr/>
        </p:nvSpPr>
        <p:spPr>
          <a:xfrm>
            <a:off x="339970" y="5255173"/>
            <a:ext cx="7151076" cy="1315742"/>
          </a:xfrm>
          <a:prstGeom prst="rect">
            <a:avLst/>
          </a:prstGeom>
          <a:solidFill>
            <a:srgbClr val="FAEE4C"/>
          </a:solidFill>
        </p:spPr>
        <p:txBody>
          <a:bodyPr>
            <a:norm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b="1" dirty="0"/>
              <a:t>Presented By:</a:t>
            </a:r>
            <a:br>
              <a:rPr lang="en-US" b="1" dirty="0"/>
            </a:br>
            <a:r>
              <a:rPr lang="en-US" b="1" dirty="0"/>
              <a:t>Your Name</a:t>
            </a:r>
            <a:br>
              <a:rPr lang="en-US" b="1" dirty="0"/>
            </a:br>
            <a:r>
              <a:rPr lang="en-US" b="1" dirty="0"/>
              <a:t>Company</a:t>
            </a:r>
          </a:p>
        </p:txBody>
      </p:sp>
      <p:sp>
        <p:nvSpPr>
          <p:cNvPr id="4" name="TextBox 3">
            <a:extLst>
              <a:ext uri="{FF2B5EF4-FFF2-40B4-BE49-F238E27FC236}">
                <a16:creationId xmlns:a16="http://schemas.microsoft.com/office/drawing/2014/main" id="{FC52BCD3-214C-4C14-9D2E-4B0788ADB11D}"/>
              </a:ext>
            </a:extLst>
          </p:cNvPr>
          <p:cNvSpPr txBox="1"/>
          <p:nvPr/>
        </p:nvSpPr>
        <p:spPr>
          <a:xfrm>
            <a:off x="-1" y="1266094"/>
            <a:ext cx="12192001" cy="1015663"/>
          </a:xfrm>
          <a:prstGeom prst="rect">
            <a:avLst/>
          </a:prstGeom>
          <a:solidFill>
            <a:schemeClr val="accent2">
              <a:lumMod val="75000"/>
            </a:schemeClr>
          </a:solidFill>
        </p:spPr>
        <p:txBody>
          <a:bodyPr wrap="square" rtlCol="0">
            <a:spAutoFit/>
          </a:bodyPr>
          <a:lstStyle/>
          <a:p>
            <a:pPr algn="ctr"/>
            <a:r>
              <a:rPr lang="en-US" sz="6000" b="1" dirty="0">
                <a:solidFill>
                  <a:schemeClr val="bg1"/>
                </a:solidFill>
                <a:latin typeface="Roboto Slab" pitchFamily="2" charset="0"/>
                <a:ea typeface="Roboto Slab" pitchFamily="2" charset="0"/>
              </a:rPr>
              <a:t>Investor Update</a:t>
            </a:r>
          </a:p>
        </p:txBody>
      </p:sp>
    </p:spTree>
    <p:extLst>
      <p:ext uri="{BB962C8B-B14F-4D97-AF65-F5344CB8AC3E}">
        <p14:creationId xmlns:p14="http://schemas.microsoft.com/office/powerpoint/2010/main" val="3884095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917281-B3B1-42DA-ACFE-A9F0CE323CD1}"/>
              </a:ext>
            </a:extLst>
          </p:cNvPr>
          <p:cNvSpPr txBox="1">
            <a:spLocks/>
          </p:cNvSpPr>
          <p:nvPr/>
        </p:nvSpPr>
        <p:spPr>
          <a:xfrm>
            <a:off x="0" y="1101347"/>
            <a:ext cx="12191998" cy="646331"/>
          </a:xfrm>
          <a:prstGeom prst="rect">
            <a:avLst/>
          </a:prstGeom>
        </p:spPr>
        <p:txBody>
          <a:bodyPr vert="horz" lIns="0" tIns="0" rIns="0" bIns="0" rtlCol="0" anchor="t" anchorCtr="0">
            <a:noAutofit/>
          </a:bodyPr>
          <a:lstStyle>
            <a:lvl1pPr marL="67866" indent="-59531" algn="l" defTabSz="342900" rtl="0" eaLnBrk="1" latinLnBrk="0" hangingPunct="1">
              <a:lnSpc>
                <a:spcPts val="2250"/>
              </a:lnSpc>
              <a:spcBef>
                <a:spcPct val="0"/>
              </a:spcBef>
              <a:buNone/>
              <a:defRPr sz="1650" b="0" i="0" kern="1200">
                <a:solidFill>
                  <a:schemeClr val="bg1"/>
                </a:solidFill>
                <a:latin typeface="Roboto Light" charset="0"/>
                <a:ea typeface="Roboto Light" charset="0"/>
                <a:cs typeface="Roboto Light" charset="0"/>
              </a:defRPr>
            </a:lvl1pPr>
          </a:lstStyle>
          <a:p>
            <a:pPr algn="ctr">
              <a:lnSpc>
                <a:spcPct val="100000"/>
              </a:lnSpc>
            </a:pPr>
            <a:r>
              <a:rPr lang="en-US" sz="4400" b="1" spc="-60" dirty="0">
                <a:solidFill>
                  <a:srgbClr val="1A4D98"/>
                </a:solidFill>
                <a:latin typeface="Roboto Slab" pitchFamily="2" charset="0"/>
                <a:ea typeface="Roboto Slab" pitchFamily="2" charset="0"/>
                <a:cs typeface="Calibri" panose="020F0502020204030204" pitchFamily="34" charset="0"/>
              </a:rPr>
              <a:t>Three Major Categories of Bear Markets</a:t>
            </a:r>
            <a:br>
              <a:rPr lang="en-US" sz="4400" b="1" spc="-60" dirty="0">
                <a:solidFill>
                  <a:srgbClr val="1A4D98"/>
                </a:solidFill>
                <a:latin typeface="Roboto Slab" pitchFamily="2" charset="0"/>
                <a:ea typeface="Roboto Slab" pitchFamily="2" charset="0"/>
                <a:cs typeface="Calibri" panose="020F0502020204030204" pitchFamily="34" charset="0"/>
              </a:rPr>
            </a:br>
            <a:endParaRPr lang="en-US" sz="4400" b="1" spc="-60" dirty="0">
              <a:solidFill>
                <a:srgbClr val="1A4D98"/>
              </a:solidFill>
              <a:latin typeface="Roboto Slab" pitchFamily="2" charset="0"/>
              <a:ea typeface="Roboto Slab" pitchFamily="2" charset="0"/>
              <a:cs typeface="Calibri" panose="020F0502020204030204" pitchFamily="34" charset="0"/>
            </a:endParaRPr>
          </a:p>
        </p:txBody>
      </p:sp>
      <p:sp>
        <p:nvSpPr>
          <p:cNvPr id="11" name="Title 1">
            <a:extLst>
              <a:ext uri="{FF2B5EF4-FFF2-40B4-BE49-F238E27FC236}">
                <a16:creationId xmlns:a16="http://schemas.microsoft.com/office/drawing/2014/main" id="{BAC982B2-CB50-4A4A-A1C4-499C69F6F621}"/>
              </a:ext>
            </a:extLst>
          </p:cNvPr>
          <p:cNvSpPr txBox="1">
            <a:spLocks/>
          </p:cNvSpPr>
          <p:nvPr/>
        </p:nvSpPr>
        <p:spPr>
          <a:xfrm>
            <a:off x="0" y="0"/>
            <a:ext cx="12191999" cy="869244"/>
          </a:xfrm>
          <a:prstGeom prst="rect">
            <a:avLst/>
          </a:prstGeom>
          <a:solidFill>
            <a:srgbClr val="0076A3"/>
          </a:solidFill>
        </p:spPr>
        <p:txBody>
          <a:bodyPr>
            <a:normAutofit fontScale="7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400" b="1" dirty="0">
                <a:latin typeface="Roboto Slab" pitchFamily="2" charset="0"/>
                <a:ea typeface="Roboto Slab" pitchFamily="2" charset="0"/>
                <a:cs typeface="Arial" panose="020B0604020202020204" pitchFamily="34" charset="0"/>
              </a:rPr>
              <a:t>Equity Market Review</a:t>
            </a:r>
          </a:p>
        </p:txBody>
      </p:sp>
      <p:sp>
        <p:nvSpPr>
          <p:cNvPr id="12" name="Rectangle 11">
            <a:extLst>
              <a:ext uri="{FF2B5EF4-FFF2-40B4-BE49-F238E27FC236}">
                <a16:creationId xmlns:a16="http://schemas.microsoft.com/office/drawing/2014/main" id="{2774B87A-E617-421A-8E5C-6B082062E13E}"/>
              </a:ext>
            </a:extLst>
          </p:cNvPr>
          <p:cNvSpPr/>
          <p:nvPr/>
        </p:nvSpPr>
        <p:spPr>
          <a:xfrm>
            <a:off x="181707" y="1979781"/>
            <a:ext cx="11893062" cy="4524315"/>
          </a:xfrm>
          <a:prstGeom prst="rect">
            <a:avLst/>
          </a:prstGeom>
        </p:spPr>
        <p:txBody>
          <a:bodyPr wrap="square">
            <a:spAutoFit/>
          </a:bodyPr>
          <a:lstStyle/>
          <a:p>
            <a:pPr lvl="0"/>
            <a:r>
              <a:rPr lang="en-US" sz="3600" b="1" spc="-60" dirty="0">
                <a:solidFill>
                  <a:srgbClr val="008080"/>
                </a:solidFill>
                <a:latin typeface="Roboto Slab" pitchFamily="2" charset="0"/>
                <a:ea typeface="Roboto Slab" pitchFamily="2" charset="0"/>
                <a:cs typeface="Calibri" panose="020F0502020204030204" pitchFamily="34" charset="0"/>
              </a:rPr>
              <a:t>Structural</a:t>
            </a:r>
            <a:r>
              <a:rPr lang="en-US" sz="3600" b="1" spc="-60" dirty="0">
                <a:solidFill>
                  <a:srgbClr val="008080"/>
                </a:solidFill>
                <a:latin typeface="Calibri" panose="020F0502020204030204" pitchFamily="34" charset="0"/>
                <a:ea typeface="+mj-ea"/>
                <a:cs typeface="Calibri" panose="020F0502020204030204" pitchFamily="34" charset="0"/>
              </a:rPr>
              <a:t>: </a:t>
            </a:r>
            <a:r>
              <a:rPr lang="en-US" sz="2800" dirty="0"/>
              <a:t>bear markets created by imbalances and financial bubbles, very often followed by a price shock such as deflation. </a:t>
            </a:r>
            <a:r>
              <a:rPr lang="en-US" sz="2000" dirty="0"/>
              <a:t> </a:t>
            </a:r>
          </a:p>
          <a:p>
            <a:pPr lvl="0"/>
            <a:endParaRPr lang="en-US" sz="2000" dirty="0"/>
          </a:p>
          <a:p>
            <a:pPr lvl="0"/>
            <a:r>
              <a:rPr lang="en-US" sz="3600" b="1" spc="-60" dirty="0">
                <a:solidFill>
                  <a:srgbClr val="008080"/>
                </a:solidFill>
                <a:latin typeface="Roboto Slab" pitchFamily="2" charset="0"/>
                <a:ea typeface="Roboto Slab" pitchFamily="2" charset="0"/>
                <a:cs typeface="Calibri" panose="020F0502020204030204" pitchFamily="34" charset="0"/>
              </a:rPr>
              <a:t>Cyclical</a:t>
            </a:r>
            <a:r>
              <a:rPr lang="en-US" sz="3600" b="1" spc="-60" dirty="0">
                <a:solidFill>
                  <a:srgbClr val="008080"/>
                </a:solidFill>
                <a:latin typeface="Calibri" panose="020F0502020204030204" pitchFamily="34" charset="0"/>
                <a:ea typeface="+mj-ea"/>
                <a:cs typeface="Calibri" panose="020F0502020204030204" pitchFamily="34" charset="0"/>
              </a:rPr>
              <a:t>: </a:t>
            </a:r>
            <a:r>
              <a:rPr lang="en-US" sz="2800" dirty="0"/>
              <a:t>bear markets that are  typically a function of the  economic cycle, marked by rising interest rates, impending recessions and falls in profits. </a:t>
            </a:r>
            <a:r>
              <a:rPr lang="en-US" sz="2000" b="1" dirty="0"/>
              <a:t> </a:t>
            </a:r>
          </a:p>
          <a:p>
            <a:pPr lvl="0"/>
            <a:endParaRPr lang="en-US" sz="2000" dirty="0"/>
          </a:p>
          <a:p>
            <a:pPr lvl="0"/>
            <a:r>
              <a:rPr lang="en-US" sz="3600" b="1" spc="-60" dirty="0">
                <a:solidFill>
                  <a:srgbClr val="008080"/>
                </a:solidFill>
                <a:latin typeface="Roboto Slab" pitchFamily="2" charset="0"/>
                <a:ea typeface="Roboto Slab" pitchFamily="2" charset="0"/>
                <a:cs typeface="Calibri" panose="020F0502020204030204" pitchFamily="34" charset="0"/>
              </a:rPr>
              <a:t>Event-driven:</a:t>
            </a:r>
            <a:r>
              <a:rPr lang="en-US" sz="3600" b="1" spc="-60" dirty="0">
                <a:solidFill>
                  <a:srgbClr val="008080"/>
                </a:solidFill>
                <a:latin typeface="Calibri" panose="020F0502020204030204" pitchFamily="34" charset="0"/>
                <a:ea typeface="+mj-ea"/>
                <a:cs typeface="Calibri" panose="020F0502020204030204" pitchFamily="34" charset="0"/>
              </a:rPr>
              <a:t> </a:t>
            </a:r>
            <a:r>
              <a:rPr lang="en-US" sz="2800" dirty="0"/>
              <a:t>bear markets created by events such as war, an oil price shock, an emerging-market crisis, or like most recently, a sudden viral pandemic (Covid-19). </a:t>
            </a:r>
          </a:p>
        </p:txBody>
      </p:sp>
    </p:spTree>
    <p:extLst>
      <p:ext uri="{BB962C8B-B14F-4D97-AF65-F5344CB8AC3E}">
        <p14:creationId xmlns:p14="http://schemas.microsoft.com/office/powerpoint/2010/main" val="354883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 calcmode="lin" valueType="num">
                                      <p:cBhvr additive="base">
                                        <p:cTn id="19"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74497A-7056-4929-B7F1-B2DC711E5560}"/>
              </a:ext>
            </a:extLst>
          </p:cNvPr>
          <p:cNvSpPr/>
          <p:nvPr/>
        </p:nvSpPr>
        <p:spPr>
          <a:xfrm>
            <a:off x="1524000" y="82965"/>
            <a:ext cx="8699156" cy="1200329"/>
          </a:xfrm>
          <a:prstGeom prst="rect">
            <a:avLst/>
          </a:prstGeom>
        </p:spPr>
        <p:txBody>
          <a:bodyPr wrap="square">
            <a:spAutoFit/>
          </a:bodyPr>
          <a:lstStyle/>
          <a:p>
            <a:pPr algn="ctr"/>
            <a:r>
              <a:rPr lang="en-US" sz="7200" b="1" dirty="0">
                <a:solidFill>
                  <a:schemeClr val="bg1"/>
                </a:solidFill>
                <a:latin typeface="Arial" panose="020B0604020202020204" pitchFamily="34" charset="0"/>
                <a:cs typeface="Arial" panose="020B0604020202020204" pitchFamily="34" charset="0"/>
              </a:rPr>
              <a:t>January 2019</a:t>
            </a:r>
          </a:p>
        </p:txBody>
      </p:sp>
      <p:sp>
        <p:nvSpPr>
          <p:cNvPr id="5" name="Title 1">
            <a:extLst>
              <a:ext uri="{FF2B5EF4-FFF2-40B4-BE49-F238E27FC236}">
                <a16:creationId xmlns:a16="http://schemas.microsoft.com/office/drawing/2014/main" id="{0B917281-B3B1-42DA-ACFE-A9F0CE323CD1}"/>
              </a:ext>
            </a:extLst>
          </p:cNvPr>
          <p:cNvSpPr txBox="1">
            <a:spLocks/>
          </p:cNvSpPr>
          <p:nvPr/>
        </p:nvSpPr>
        <p:spPr>
          <a:xfrm>
            <a:off x="0" y="1014919"/>
            <a:ext cx="12192000" cy="646331"/>
          </a:xfrm>
          <a:prstGeom prst="rect">
            <a:avLst/>
          </a:prstGeom>
        </p:spPr>
        <p:txBody>
          <a:bodyPr vert="horz" lIns="0" tIns="0" rIns="0" bIns="0" rtlCol="0" anchor="t" anchorCtr="0">
            <a:noAutofit/>
          </a:bodyPr>
          <a:lstStyle>
            <a:lvl1pPr marL="67866" indent="-59531" algn="l" defTabSz="342900" rtl="0" eaLnBrk="1" latinLnBrk="0" hangingPunct="1">
              <a:lnSpc>
                <a:spcPts val="2250"/>
              </a:lnSpc>
              <a:spcBef>
                <a:spcPct val="0"/>
              </a:spcBef>
              <a:buNone/>
              <a:defRPr sz="1650" b="0" i="0" kern="1200">
                <a:solidFill>
                  <a:schemeClr val="bg1"/>
                </a:solidFill>
                <a:latin typeface="Roboto Light" charset="0"/>
                <a:ea typeface="Roboto Light" charset="0"/>
                <a:cs typeface="Roboto Light" charset="0"/>
              </a:defRPr>
            </a:lvl1pPr>
          </a:lstStyle>
          <a:p>
            <a:pPr algn="ctr">
              <a:lnSpc>
                <a:spcPct val="100000"/>
              </a:lnSpc>
            </a:pPr>
            <a:r>
              <a:rPr lang="en-US" sz="3600" b="1" spc="-60" dirty="0">
                <a:solidFill>
                  <a:srgbClr val="1A4D98"/>
                </a:solidFill>
                <a:latin typeface="Roboto Slab" pitchFamily="2" charset="0"/>
                <a:ea typeface="Roboto Slab" pitchFamily="2" charset="0"/>
                <a:cs typeface="Calibri" panose="020F0502020204030204" pitchFamily="34" charset="0"/>
              </a:rPr>
              <a:t>What are some facts an investor should know?</a:t>
            </a:r>
            <a:br>
              <a:rPr lang="en-US" sz="3600" b="1" spc="-60" dirty="0">
                <a:solidFill>
                  <a:srgbClr val="1A4D98"/>
                </a:solidFill>
                <a:latin typeface="Roboto Slab" pitchFamily="2" charset="0"/>
                <a:ea typeface="Roboto Slab" pitchFamily="2" charset="0"/>
                <a:cs typeface="Calibri" panose="020F0502020204030204" pitchFamily="34" charset="0"/>
              </a:rPr>
            </a:br>
            <a:endParaRPr lang="en-US" sz="3600" b="1" spc="-60" dirty="0">
              <a:solidFill>
                <a:srgbClr val="1A4D98"/>
              </a:solidFill>
              <a:latin typeface="Roboto Slab" pitchFamily="2" charset="0"/>
              <a:ea typeface="Roboto Slab" pitchFamily="2" charset="0"/>
              <a:cs typeface="Calibri" panose="020F0502020204030204" pitchFamily="34" charset="0"/>
            </a:endParaRPr>
          </a:p>
        </p:txBody>
      </p:sp>
      <p:sp>
        <p:nvSpPr>
          <p:cNvPr id="11" name="Title 1">
            <a:extLst>
              <a:ext uri="{FF2B5EF4-FFF2-40B4-BE49-F238E27FC236}">
                <a16:creationId xmlns:a16="http://schemas.microsoft.com/office/drawing/2014/main" id="{BAC982B2-CB50-4A4A-A1C4-499C69F6F621}"/>
              </a:ext>
            </a:extLst>
          </p:cNvPr>
          <p:cNvSpPr txBox="1">
            <a:spLocks/>
          </p:cNvSpPr>
          <p:nvPr/>
        </p:nvSpPr>
        <p:spPr>
          <a:xfrm>
            <a:off x="0" y="0"/>
            <a:ext cx="12191999" cy="869244"/>
          </a:xfrm>
          <a:prstGeom prst="rect">
            <a:avLst/>
          </a:prstGeom>
          <a:solidFill>
            <a:srgbClr val="0076A3"/>
          </a:solidFill>
        </p:spPr>
        <p:txBody>
          <a:bodyPr>
            <a:normAutofit fontScale="7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400" b="1" dirty="0">
                <a:latin typeface="Roboto Slab" pitchFamily="2" charset="0"/>
                <a:ea typeface="Roboto Slab" pitchFamily="2" charset="0"/>
                <a:cs typeface="Arial" panose="020B0604020202020204" pitchFamily="34" charset="0"/>
              </a:rPr>
              <a:t>Equity Market Review</a:t>
            </a:r>
          </a:p>
        </p:txBody>
      </p:sp>
      <p:sp>
        <p:nvSpPr>
          <p:cNvPr id="12" name="Rectangle 11">
            <a:extLst>
              <a:ext uri="{FF2B5EF4-FFF2-40B4-BE49-F238E27FC236}">
                <a16:creationId xmlns:a16="http://schemas.microsoft.com/office/drawing/2014/main" id="{2774B87A-E617-421A-8E5C-6B082062E13E}"/>
              </a:ext>
            </a:extLst>
          </p:cNvPr>
          <p:cNvSpPr/>
          <p:nvPr/>
        </p:nvSpPr>
        <p:spPr>
          <a:xfrm>
            <a:off x="-1" y="1788549"/>
            <a:ext cx="12191999" cy="646331"/>
          </a:xfrm>
          <a:prstGeom prst="rect">
            <a:avLst/>
          </a:prstGeom>
        </p:spPr>
        <p:txBody>
          <a:bodyPr wrap="square">
            <a:spAutoFit/>
          </a:bodyPr>
          <a:lstStyle/>
          <a:p>
            <a:pPr marL="685800" indent="-685800" algn="ctr" defTabSz="914400">
              <a:lnSpc>
                <a:spcPct val="90000"/>
              </a:lnSpc>
              <a:spcBef>
                <a:spcPct val="0"/>
              </a:spcBef>
              <a:buFont typeface="Wingdings" panose="05000000000000000000" pitchFamily="2" charset="2"/>
              <a:buChar char="ü"/>
              <a:defRPr/>
            </a:pPr>
            <a:r>
              <a:rPr lang="en-US" sz="4000" b="1" spc="-60" dirty="0">
                <a:solidFill>
                  <a:srgbClr val="008080"/>
                </a:solidFill>
                <a:latin typeface="Roboto Slab" pitchFamily="2" charset="0"/>
                <a:ea typeface="Roboto Slab" pitchFamily="2" charset="0"/>
                <a:cs typeface="Calibri" panose="020F0502020204030204" pitchFamily="34" charset="0"/>
              </a:rPr>
              <a:t>Interest rates have gone down. </a:t>
            </a:r>
          </a:p>
        </p:txBody>
      </p:sp>
      <p:pic>
        <p:nvPicPr>
          <p:cNvPr id="2" name="Picture 1">
            <a:extLst>
              <a:ext uri="{FF2B5EF4-FFF2-40B4-BE49-F238E27FC236}">
                <a16:creationId xmlns:a16="http://schemas.microsoft.com/office/drawing/2014/main" id="{DD392939-1BED-4B13-9FD8-10E5552D1673}"/>
              </a:ext>
            </a:extLst>
          </p:cNvPr>
          <p:cNvPicPr>
            <a:picLocks noChangeAspect="1"/>
          </p:cNvPicPr>
          <p:nvPr/>
        </p:nvPicPr>
        <p:blipFill>
          <a:blip r:embed="rId3"/>
          <a:stretch>
            <a:fillRect/>
          </a:stretch>
        </p:blipFill>
        <p:spPr>
          <a:xfrm>
            <a:off x="2228536" y="2562179"/>
            <a:ext cx="7994620" cy="3946158"/>
          </a:xfrm>
          <a:prstGeom prst="rect">
            <a:avLst/>
          </a:prstGeom>
          <a:ln w="19050">
            <a:solidFill>
              <a:srgbClr val="002060"/>
            </a:solidFill>
          </a:ln>
        </p:spPr>
      </p:pic>
    </p:spTree>
    <p:extLst>
      <p:ext uri="{BB962C8B-B14F-4D97-AF65-F5344CB8AC3E}">
        <p14:creationId xmlns:p14="http://schemas.microsoft.com/office/powerpoint/2010/main" val="4109482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74497A-7056-4929-B7F1-B2DC711E5560}"/>
              </a:ext>
            </a:extLst>
          </p:cNvPr>
          <p:cNvSpPr/>
          <p:nvPr/>
        </p:nvSpPr>
        <p:spPr>
          <a:xfrm>
            <a:off x="1524000" y="82965"/>
            <a:ext cx="8699156" cy="1200329"/>
          </a:xfrm>
          <a:prstGeom prst="rect">
            <a:avLst/>
          </a:prstGeom>
        </p:spPr>
        <p:txBody>
          <a:bodyPr wrap="square">
            <a:spAutoFit/>
          </a:bodyPr>
          <a:lstStyle/>
          <a:p>
            <a:pPr algn="ctr"/>
            <a:r>
              <a:rPr lang="en-US" sz="7200" b="1" dirty="0">
                <a:solidFill>
                  <a:schemeClr val="bg1"/>
                </a:solidFill>
                <a:latin typeface="Arial" panose="020B0604020202020204" pitchFamily="34" charset="0"/>
                <a:cs typeface="Arial" panose="020B0604020202020204" pitchFamily="34" charset="0"/>
              </a:rPr>
              <a:t>January 2019</a:t>
            </a:r>
          </a:p>
        </p:txBody>
      </p:sp>
      <p:sp>
        <p:nvSpPr>
          <p:cNvPr id="5" name="Title 1">
            <a:extLst>
              <a:ext uri="{FF2B5EF4-FFF2-40B4-BE49-F238E27FC236}">
                <a16:creationId xmlns:a16="http://schemas.microsoft.com/office/drawing/2014/main" id="{0B917281-B3B1-42DA-ACFE-A9F0CE323CD1}"/>
              </a:ext>
            </a:extLst>
          </p:cNvPr>
          <p:cNvSpPr txBox="1">
            <a:spLocks/>
          </p:cNvSpPr>
          <p:nvPr/>
        </p:nvSpPr>
        <p:spPr>
          <a:xfrm>
            <a:off x="0" y="1014919"/>
            <a:ext cx="12192000" cy="646331"/>
          </a:xfrm>
          <a:prstGeom prst="rect">
            <a:avLst/>
          </a:prstGeom>
        </p:spPr>
        <p:txBody>
          <a:bodyPr vert="horz" lIns="0" tIns="0" rIns="0" bIns="0" rtlCol="0" anchor="t" anchorCtr="0">
            <a:noAutofit/>
          </a:bodyPr>
          <a:lstStyle>
            <a:lvl1pPr marL="67866" indent="-59531" algn="l" defTabSz="342900" rtl="0" eaLnBrk="1" latinLnBrk="0" hangingPunct="1">
              <a:lnSpc>
                <a:spcPts val="2250"/>
              </a:lnSpc>
              <a:spcBef>
                <a:spcPct val="0"/>
              </a:spcBef>
              <a:buNone/>
              <a:defRPr sz="1650" b="0" i="0" kern="1200">
                <a:solidFill>
                  <a:schemeClr val="bg1"/>
                </a:solidFill>
                <a:latin typeface="Roboto Light" charset="0"/>
                <a:ea typeface="Roboto Light" charset="0"/>
                <a:cs typeface="Roboto Light" charset="0"/>
              </a:defRPr>
            </a:lvl1pPr>
          </a:lstStyle>
          <a:p>
            <a:pPr algn="ctr">
              <a:lnSpc>
                <a:spcPct val="100000"/>
              </a:lnSpc>
            </a:pPr>
            <a:r>
              <a:rPr lang="en-US" sz="3600" b="1" spc="-60" dirty="0">
                <a:solidFill>
                  <a:srgbClr val="1A4D98"/>
                </a:solidFill>
                <a:latin typeface="Roboto Slab" pitchFamily="2" charset="0"/>
                <a:ea typeface="Roboto Slab" pitchFamily="2" charset="0"/>
                <a:cs typeface="Calibri" panose="020F0502020204030204" pitchFamily="34" charset="0"/>
              </a:rPr>
              <a:t>What are some facts an investor should know?</a:t>
            </a:r>
            <a:br>
              <a:rPr lang="en-US" sz="4000" b="1" spc="-60" dirty="0">
                <a:solidFill>
                  <a:srgbClr val="008080"/>
                </a:solidFill>
                <a:latin typeface="Roboto Slab" pitchFamily="2" charset="0"/>
                <a:ea typeface="Roboto Slab" pitchFamily="2" charset="0"/>
                <a:cs typeface="Calibri" panose="020F0502020204030204" pitchFamily="34" charset="0"/>
              </a:rPr>
            </a:br>
            <a:endParaRPr lang="en-US" sz="4000" b="1" spc="-60" dirty="0">
              <a:solidFill>
                <a:srgbClr val="008080"/>
              </a:solidFill>
              <a:latin typeface="Roboto Slab" pitchFamily="2" charset="0"/>
              <a:ea typeface="Roboto Slab" pitchFamily="2" charset="0"/>
              <a:cs typeface="Calibri" panose="020F0502020204030204" pitchFamily="34" charset="0"/>
            </a:endParaRPr>
          </a:p>
        </p:txBody>
      </p:sp>
      <p:sp>
        <p:nvSpPr>
          <p:cNvPr id="11" name="Title 1">
            <a:extLst>
              <a:ext uri="{FF2B5EF4-FFF2-40B4-BE49-F238E27FC236}">
                <a16:creationId xmlns:a16="http://schemas.microsoft.com/office/drawing/2014/main" id="{BAC982B2-CB50-4A4A-A1C4-499C69F6F621}"/>
              </a:ext>
            </a:extLst>
          </p:cNvPr>
          <p:cNvSpPr txBox="1">
            <a:spLocks/>
          </p:cNvSpPr>
          <p:nvPr/>
        </p:nvSpPr>
        <p:spPr>
          <a:xfrm>
            <a:off x="0" y="0"/>
            <a:ext cx="12191999" cy="869244"/>
          </a:xfrm>
          <a:prstGeom prst="rect">
            <a:avLst/>
          </a:prstGeom>
          <a:solidFill>
            <a:srgbClr val="0076A3"/>
          </a:solidFill>
        </p:spPr>
        <p:txBody>
          <a:bodyPr>
            <a:normAutofit fontScale="7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400" b="1" dirty="0">
                <a:latin typeface="Roboto Slab" pitchFamily="2" charset="0"/>
                <a:ea typeface="Roboto Slab" pitchFamily="2" charset="0"/>
                <a:cs typeface="Arial" panose="020B0604020202020204" pitchFamily="34" charset="0"/>
              </a:rPr>
              <a:t>Equity Market Review</a:t>
            </a:r>
          </a:p>
        </p:txBody>
      </p:sp>
      <p:sp>
        <p:nvSpPr>
          <p:cNvPr id="12" name="Rectangle 11">
            <a:extLst>
              <a:ext uri="{FF2B5EF4-FFF2-40B4-BE49-F238E27FC236}">
                <a16:creationId xmlns:a16="http://schemas.microsoft.com/office/drawing/2014/main" id="{2774B87A-E617-421A-8E5C-6B082062E13E}"/>
              </a:ext>
            </a:extLst>
          </p:cNvPr>
          <p:cNvSpPr/>
          <p:nvPr/>
        </p:nvSpPr>
        <p:spPr>
          <a:xfrm>
            <a:off x="-1" y="1806925"/>
            <a:ext cx="12191999" cy="646331"/>
          </a:xfrm>
          <a:prstGeom prst="rect">
            <a:avLst/>
          </a:prstGeom>
        </p:spPr>
        <p:txBody>
          <a:bodyPr wrap="square">
            <a:spAutoFit/>
          </a:bodyPr>
          <a:lstStyle/>
          <a:p>
            <a:pPr marL="685800" indent="-685800" algn="ctr" defTabSz="914400">
              <a:lnSpc>
                <a:spcPct val="90000"/>
              </a:lnSpc>
              <a:spcBef>
                <a:spcPct val="0"/>
              </a:spcBef>
              <a:buFont typeface="Wingdings" panose="05000000000000000000" pitchFamily="2" charset="2"/>
              <a:buChar char="ü"/>
              <a:defRPr/>
            </a:pPr>
            <a:r>
              <a:rPr lang="en-US" sz="4000" b="1" spc="-60" dirty="0">
                <a:solidFill>
                  <a:srgbClr val="008080"/>
                </a:solidFill>
                <a:latin typeface="Roboto Slab" pitchFamily="2" charset="0"/>
                <a:ea typeface="Roboto Slab" pitchFamily="2" charset="0"/>
                <a:cs typeface="Calibri" panose="020F0502020204030204" pitchFamily="34" charset="0"/>
              </a:rPr>
              <a:t>The U.S. Government has responded</a:t>
            </a:r>
            <a:r>
              <a:rPr lang="en-US" sz="3600" b="1" spc="-60" dirty="0">
                <a:solidFill>
                  <a:srgbClr val="008080"/>
                </a:solidFill>
                <a:latin typeface="Roboto Slab" pitchFamily="2" charset="0"/>
                <a:ea typeface="Roboto Slab" pitchFamily="2" charset="0"/>
                <a:cs typeface="Calibri" panose="020F0502020204030204" pitchFamily="34" charset="0"/>
              </a:rPr>
              <a:t>.</a:t>
            </a:r>
          </a:p>
        </p:txBody>
      </p:sp>
      <p:pic>
        <p:nvPicPr>
          <p:cNvPr id="2" name="Picture 1">
            <a:extLst>
              <a:ext uri="{FF2B5EF4-FFF2-40B4-BE49-F238E27FC236}">
                <a16:creationId xmlns:a16="http://schemas.microsoft.com/office/drawing/2014/main" id="{2184CA47-2C80-43C2-A1A5-7BB58C00347E}"/>
              </a:ext>
            </a:extLst>
          </p:cNvPr>
          <p:cNvPicPr>
            <a:picLocks noChangeAspect="1"/>
          </p:cNvPicPr>
          <p:nvPr/>
        </p:nvPicPr>
        <p:blipFill rotWithShape="1">
          <a:blip r:embed="rId3"/>
          <a:srcRect l="7691" t="4016" r="2694"/>
          <a:stretch/>
        </p:blipFill>
        <p:spPr>
          <a:xfrm>
            <a:off x="2028725" y="2552372"/>
            <a:ext cx="8194431" cy="4227863"/>
          </a:xfrm>
          <a:prstGeom prst="rect">
            <a:avLst/>
          </a:prstGeom>
        </p:spPr>
      </p:pic>
    </p:spTree>
    <p:extLst>
      <p:ext uri="{BB962C8B-B14F-4D97-AF65-F5344CB8AC3E}">
        <p14:creationId xmlns:p14="http://schemas.microsoft.com/office/powerpoint/2010/main" val="417850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74497A-7056-4929-B7F1-B2DC711E5560}"/>
              </a:ext>
            </a:extLst>
          </p:cNvPr>
          <p:cNvSpPr/>
          <p:nvPr/>
        </p:nvSpPr>
        <p:spPr>
          <a:xfrm>
            <a:off x="1524000" y="82965"/>
            <a:ext cx="8699156" cy="1200329"/>
          </a:xfrm>
          <a:prstGeom prst="rect">
            <a:avLst/>
          </a:prstGeom>
        </p:spPr>
        <p:txBody>
          <a:bodyPr wrap="square">
            <a:spAutoFit/>
          </a:bodyPr>
          <a:lstStyle/>
          <a:p>
            <a:pPr algn="ctr"/>
            <a:r>
              <a:rPr lang="en-US" sz="7200" b="1" dirty="0">
                <a:solidFill>
                  <a:schemeClr val="bg1"/>
                </a:solidFill>
                <a:latin typeface="Arial" panose="020B0604020202020204" pitchFamily="34" charset="0"/>
                <a:cs typeface="Arial" panose="020B0604020202020204" pitchFamily="34" charset="0"/>
              </a:rPr>
              <a:t>January 2019</a:t>
            </a:r>
          </a:p>
        </p:txBody>
      </p:sp>
      <p:sp>
        <p:nvSpPr>
          <p:cNvPr id="5" name="Title 1">
            <a:extLst>
              <a:ext uri="{FF2B5EF4-FFF2-40B4-BE49-F238E27FC236}">
                <a16:creationId xmlns:a16="http://schemas.microsoft.com/office/drawing/2014/main" id="{0B917281-B3B1-42DA-ACFE-A9F0CE323CD1}"/>
              </a:ext>
            </a:extLst>
          </p:cNvPr>
          <p:cNvSpPr txBox="1">
            <a:spLocks/>
          </p:cNvSpPr>
          <p:nvPr/>
        </p:nvSpPr>
        <p:spPr>
          <a:xfrm>
            <a:off x="0" y="1014919"/>
            <a:ext cx="12191998" cy="646331"/>
          </a:xfrm>
          <a:prstGeom prst="rect">
            <a:avLst/>
          </a:prstGeom>
        </p:spPr>
        <p:txBody>
          <a:bodyPr vert="horz" lIns="0" tIns="0" rIns="0" bIns="0" rtlCol="0" anchor="t" anchorCtr="0">
            <a:noAutofit/>
          </a:bodyPr>
          <a:lstStyle>
            <a:lvl1pPr marL="67866" indent="-59531" algn="l" defTabSz="342900" rtl="0" eaLnBrk="1" latinLnBrk="0" hangingPunct="1">
              <a:lnSpc>
                <a:spcPts val="2250"/>
              </a:lnSpc>
              <a:spcBef>
                <a:spcPct val="0"/>
              </a:spcBef>
              <a:buNone/>
              <a:defRPr sz="1650" b="0" i="0" kern="1200">
                <a:solidFill>
                  <a:schemeClr val="bg1"/>
                </a:solidFill>
                <a:latin typeface="Roboto Light" charset="0"/>
                <a:ea typeface="Roboto Light" charset="0"/>
                <a:cs typeface="Roboto Light" charset="0"/>
              </a:defRPr>
            </a:lvl1pPr>
          </a:lstStyle>
          <a:p>
            <a:pPr algn="ctr">
              <a:lnSpc>
                <a:spcPct val="100000"/>
              </a:lnSpc>
            </a:pPr>
            <a:r>
              <a:rPr lang="en-US" sz="3600" b="1" spc="-60" dirty="0">
                <a:solidFill>
                  <a:srgbClr val="1A4D98"/>
                </a:solidFill>
                <a:latin typeface="Roboto Slab" pitchFamily="2" charset="0"/>
                <a:ea typeface="Roboto Slab" pitchFamily="2" charset="0"/>
                <a:cs typeface="Calibri" panose="020F0502020204030204" pitchFamily="34" charset="0"/>
              </a:rPr>
              <a:t>What are some facts an investor should know?</a:t>
            </a:r>
            <a:br>
              <a:rPr lang="en-US" sz="3600" b="1" spc="-60" dirty="0">
                <a:solidFill>
                  <a:srgbClr val="1A4D98"/>
                </a:solidFill>
                <a:latin typeface="Roboto Slab" pitchFamily="2" charset="0"/>
                <a:ea typeface="Roboto Slab" pitchFamily="2" charset="0"/>
                <a:cs typeface="Calibri" panose="020F0502020204030204" pitchFamily="34" charset="0"/>
              </a:rPr>
            </a:br>
            <a:endParaRPr lang="en-US" sz="3600" b="1" spc="-60" dirty="0">
              <a:solidFill>
                <a:srgbClr val="1A4D98"/>
              </a:solidFill>
              <a:latin typeface="Roboto Slab" pitchFamily="2" charset="0"/>
              <a:ea typeface="Roboto Slab" pitchFamily="2" charset="0"/>
              <a:cs typeface="Calibri" panose="020F0502020204030204" pitchFamily="34" charset="0"/>
            </a:endParaRPr>
          </a:p>
        </p:txBody>
      </p:sp>
      <p:sp>
        <p:nvSpPr>
          <p:cNvPr id="11" name="Title 1">
            <a:extLst>
              <a:ext uri="{FF2B5EF4-FFF2-40B4-BE49-F238E27FC236}">
                <a16:creationId xmlns:a16="http://schemas.microsoft.com/office/drawing/2014/main" id="{BAC982B2-CB50-4A4A-A1C4-499C69F6F621}"/>
              </a:ext>
            </a:extLst>
          </p:cNvPr>
          <p:cNvSpPr txBox="1">
            <a:spLocks/>
          </p:cNvSpPr>
          <p:nvPr/>
        </p:nvSpPr>
        <p:spPr>
          <a:xfrm>
            <a:off x="0" y="0"/>
            <a:ext cx="12191999" cy="869244"/>
          </a:xfrm>
          <a:prstGeom prst="rect">
            <a:avLst/>
          </a:prstGeom>
          <a:solidFill>
            <a:srgbClr val="0076A3"/>
          </a:solidFill>
        </p:spPr>
        <p:txBody>
          <a:bodyPr>
            <a:normAutofit fontScale="7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400" b="1" dirty="0">
                <a:latin typeface="Roboto Slab" pitchFamily="2" charset="0"/>
                <a:ea typeface="Roboto Slab" pitchFamily="2" charset="0"/>
                <a:cs typeface="Arial" panose="020B0604020202020204" pitchFamily="34" charset="0"/>
              </a:rPr>
              <a:t>Equity Market Review</a:t>
            </a:r>
          </a:p>
        </p:txBody>
      </p:sp>
      <p:sp>
        <p:nvSpPr>
          <p:cNvPr id="12" name="Rectangle 11">
            <a:extLst>
              <a:ext uri="{FF2B5EF4-FFF2-40B4-BE49-F238E27FC236}">
                <a16:creationId xmlns:a16="http://schemas.microsoft.com/office/drawing/2014/main" id="{2774B87A-E617-421A-8E5C-6B082062E13E}"/>
              </a:ext>
            </a:extLst>
          </p:cNvPr>
          <p:cNvSpPr/>
          <p:nvPr/>
        </p:nvSpPr>
        <p:spPr>
          <a:xfrm>
            <a:off x="99863" y="1806925"/>
            <a:ext cx="12191998" cy="646331"/>
          </a:xfrm>
          <a:prstGeom prst="rect">
            <a:avLst/>
          </a:prstGeom>
        </p:spPr>
        <p:txBody>
          <a:bodyPr wrap="square">
            <a:spAutoFit/>
          </a:bodyPr>
          <a:lstStyle/>
          <a:p>
            <a:pPr marL="685800" indent="-685800" algn="ctr" defTabSz="914400">
              <a:lnSpc>
                <a:spcPct val="90000"/>
              </a:lnSpc>
              <a:spcBef>
                <a:spcPct val="0"/>
              </a:spcBef>
              <a:buFont typeface="Wingdings" panose="05000000000000000000" pitchFamily="2" charset="2"/>
              <a:buChar char="ü"/>
              <a:defRPr/>
            </a:pPr>
            <a:r>
              <a:rPr lang="en-US" sz="4000" b="1" spc="-60" dirty="0">
                <a:solidFill>
                  <a:srgbClr val="008080"/>
                </a:solidFill>
                <a:latin typeface="Roboto Slab" pitchFamily="2" charset="0"/>
                <a:ea typeface="Roboto Slab" pitchFamily="2" charset="0"/>
                <a:cs typeface="Calibri" panose="020F0502020204030204" pitchFamily="34" charset="0"/>
              </a:rPr>
              <a:t>Oil prices have been troublesome.</a:t>
            </a:r>
          </a:p>
        </p:txBody>
      </p:sp>
      <p:pic>
        <p:nvPicPr>
          <p:cNvPr id="3" name="Picture 2">
            <a:extLst>
              <a:ext uri="{FF2B5EF4-FFF2-40B4-BE49-F238E27FC236}">
                <a16:creationId xmlns:a16="http://schemas.microsoft.com/office/drawing/2014/main" id="{BFD3C904-1599-4885-A956-9A93C1011BC7}"/>
              </a:ext>
            </a:extLst>
          </p:cNvPr>
          <p:cNvPicPr>
            <a:picLocks noChangeAspect="1"/>
          </p:cNvPicPr>
          <p:nvPr/>
        </p:nvPicPr>
        <p:blipFill>
          <a:blip r:embed="rId3"/>
          <a:stretch>
            <a:fillRect/>
          </a:stretch>
        </p:blipFill>
        <p:spPr>
          <a:xfrm>
            <a:off x="1969966" y="2614412"/>
            <a:ext cx="8451793" cy="4160623"/>
          </a:xfrm>
          <a:prstGeom prst="rect">
            <a:avLst/>
          </a:prstGeom>
          <a:ln w="19050">
            <a:solidFill>
              <a:srgbClr val="2F5597"/>
            </a:solidFill>
          </a:ln>
        </p:spPr>
      </p:pic>
    </p:spTree>
    <p:extLst>
      <p:ext uri="{BB962C8B-B14F-4D97-AF65-F5344CB8AC3E}">
        <p14:creationId xmlns:p14="http://schemas.microsoft.com/office/powerpoint/2010/main" val="1080812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12191999" cy="968193"/>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latin typeface="Roboto Slab" pitchFamily="2" charset="0"/>
                <a:ea typeface="Roboto Slab" pitchFamily="2" charset="0"/>
                <a:cs typeface="Arial" panose="020B0604020202020204" pitchFamily="34" charset="0"/>
              </a:rPr>
              <a:t>Equity Market Review</a:t>
            </a:r>
          </a:p>
        </p:txBody>
      </p:sp>
      <p:pic>
        <p:nvPicPr>
          <p:cNvPr id="4" name="Picture 3">
            <a:extLst>
              <a:ext uri="{FF2B5EF4-FFF2-40B4-BE49-F238E27FC236}">
                <a16:creationId xmlns:a16="http://schemas.microsoft.com/office/drawing/2014/main" id="{F4391C73-9BC2-482B-A5A3-6220746891A4}"/>
              </a:ext>
            </a:extLst>
          </p:cNvPr>
          <p:cNvPicPr>
            <a:picLocks noChangeAspect="1"/>
          </p:cNvPicPr>
          <p:nvPr/>
        </p:nvPicPr>
        <p:blipFill>
          <a:blip r:embed="rId3"/>
          <a:stretch>
            <a:fillRect/>
          </a:stretch>
        </p:blipFill>
        <p:spPr>
          <a:xfrm>
            <a:off x="1682962" y="1417201"/>
            <a:ext cx="8568169" cy="4749137"/>
          </a:xfrm>
          <a:prstGeom prst="rect">
            <a:avLst/>
          </a:prstGeom>
        </p:spPr>
      </p:pic>
    </p:spTree>
    <p:extLst>
      <p:ext uri="{BB962C8B-B14F-4D97-AF65-F5344CB8AC3E}">
        <p14:creationId xmlns:p14="http://schemas.microsoft.com/office/powerpoint/2010/main" val="2973745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0"/>
            <a:ext cx="12191999" cy="914405"/>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latin typeface="Roboto Slab" pitchFamily="2" charset="0"/>
                <a:ea typeface="Roboto Slab" pitchFamily="2" charset="0"/>
                <a:cs typeface="Arial" panose="020B0604020202020204" pitchFamily="34" charset="0"/>
              </a:rPr>
              <a:t>Equity Market Review</a:t>
            </a:r>
          </a:p>
        </p:txBody>
      </p:sp>
      <p:sp>
        <p:nvSpPr>
          <p:cNvPr id="2" name="Rectangle 1">
            <a:extLst>
              <a:ext uri="{FF2B5EF4-FFF2-40B4-BE49-F238E27FC236}">
                <a16:creationId xmlns:a16="http://schemas.microsoft.com/office/drawing/2014/main" id="{6D748F30-123D-4009-80E2-9199945F9250}"/>
              </a:ext>
            </a:extLst>
          </p:cNvPr>
          <p:cNvSpPr/>
          <p:nvPr/>
        </p:nvSpPr>
        <p:spPr>
          <a:xfrm>
            <a:off x="227286" y="2373171"/>
            <a:ext cx="5868713" cy="2616101"/>
          </a:xfrm>
          <a:prstGeom prst="rect">
            <a:avLst/>
          </a:prstGeom>
        </p:spPr>
        <p:txBody>
          <a:bodyPr wrap="square">
            <a:spAutoFit/>
          </a:bodyPr>
          <a:lstStyle/>
          <a:p>
            <a:r>
              <a:rPr lang="en-US" sz="3200" b="1" spc="-60" dirty="0">
                <a:solidFill>
                  <a:srgbClr val="008080"/>
                </a:solidFill>
                <a:latin typeface="Roboto Slab" pitchFamily="2" charset="0"/>
                <a:ea typeface="Roboto Slab" pitchFamily="2" charset="0"/>
                <a:cs typeface="Calibri" panose="020F0502020204030204" pitchFamily="34" charset="0"/>
              </a:rPr>
              <a:t>Bespoke explained in a post noting that the average stocks in his top holdings on March 24th were </a:t>
            </a:r>
            <a:r>
              <a:rPr lang="en-US" sz="3600" b="1" spc="-60" dirty="0">
                <a:solidFill>
                  <a:srgbClr val="FF0000"/>
                </a:solidFill>
                <a:latin typeface="Roboto Slab" pitchFamily="2" charset="0"/>
                <a:ea typeface="Roboto Slab" pitchFamily="2" charset="0"/>
                <a:cs typeface="Calibri" panose="020F0502020204030204" pitchFamily="34" charset="0"/>
              </a:rPr>
              <a:t>down 37% </a:t>
            </a:r>
            <a:r>
              <a:rPr lang="en-US" sz="3200" b="1" spc="-60" dirty="0">
                <a:solidFill>
                  <a:srgbClr val="008080"/>
                </a:solidFill>
                <a:latin typeface="Roboto Slab" pitchFamily="2" charset="0"/>
                <a:ea typeface="Roboto Slab" pitchFamily="2" charset="0"/>
                <a:cs typeface="Calibri" panose="020F0502020204030204" pitchFamily="34" charset="0"/>
              </a:rPr>
              <a:t>from their February highs. </a:t>
            </a:r>
          </a:p>
        </p:txBody>
      </p:sp>
      <p:pic>
        <p:nvPicPr>
          <p:cNvPr id="3" name="Picture 2">
            <a:extLst>
              <a:ext uri="{FF2B5EF4-FFF2-40B4-BE49-F238E27FC236}">
                <a16:creationId xmlns:a16="http://schemas.microsoft.com/office/drawing/2014/main" id="{E892B564-634B-4814-9ADD-8849C1805A28}"/>
              </a:ext>
            </a:extLst>
          </p:cNvPr>
          <p:cNvPicPr>
            <a:picLocks noChangeAspect="1"/>
          </p:cNvPicPr>
          <p:nvPr/>
        </p:nvPicPr>
        <p:blipFill>
          <a:blip r:embed="rId3"/>
          <a:stretch>
            <a:fillRect/>
          </a:stretch>
        </p:blipFill>
        <p:spPr>
          <a:xfrm>
            <a:off x="6095999" y="2162343"/>
            <a:ext cx="6088824" cy="3505687"/>
          </a:xfrm>
          <a:prstGeom prst="rect">
            <a:avLst/>
          </a:prstGeom>
        </p:spPr>
      </p:pic>
      <p:sp>
        <p:nvSpPr>
          <p:cNvPr id="6" name="Rectangle 5">
            <a:extLst>
              <a:ext uri="{FF2B5EF4-FFF2-40B4-BE49-F238E27FC236}">
                <a16:creationId xmlns:a16="http://schemas.microsoft.com/office/drawing/2014/main" id="{EA5DBDB4-9A04-4E4F-ACA1-E07066F85B32}"/>
              </a:ext>
            </a:extLst>
          </p:cNvPr>
          <p:cNvSpPr/>
          <p:nvPr/>
        </p:nvSpPr>
        <p:spPr>
          <a:xfrm>
            <a:off x="1" y="1215930"/>
            <a:ext cx="12191999" cy="946413"/>
          </a:xfrm>
          <a:prstGeom prst="rect">
            <a:avLst/>
          </a:prstGeom>
        </p:spPr>
        <p:txBody>
          <a:bodyPr wrap="square">
            <a:spAutoFit/>
          </a:bodyPr>
          <a:lstStyle/>
          <a:p>
            <a:pPr algn="ctr"/>
            <a:r>
              <a:rPr lang="en-US" sz="3600" b="1" spc="-60" dirty="0">
                <a:solidFill>
                  <a:srgbClr val="1A4D98"/>
                </a:solidFill>
                <a:latin typeface="Roboto Slab" pitchFamily="2" charset="0"/>
                <a:ea typeface="Roboto Slab" pitchFamily="2" charset="0"/>
                <a:cs typeface="Calibri" panose="020F0502020204030204" pitchFamily="34" charset="0"/>
              </a:rPr>
              <a:t>How has legendary investor Warren Buffet done?</a:t>
            </a:r>
          </a:p>
          <a:p>
            <a:pPr algn="ctr"/>
            <a:r>
              <a:rPr lang="en-US" sz="1050" b="1" dirty="0">
                <a:solidFill>
                  <a:srgbClr val="000000"/>
                </a:solidFill>
                <a:latin typeface="Roboto Slab" pitchFamily="2" charset="0"/>
                <a:ea typeface="Roboto Slab" pitchFamily="2" charset="0"/>
              </a:rPr>
              <a:t> </a:t>
            </a:r>
            <a:endParaRPr lang="en-US" b="1" dirty="0">
              <a:solidFill>
                <a:srgbClr val="000000"/>
              </a:solidFill>
              <a:latin typeface="Roboto Slab" pitchFamily="2" charset="0"/>
              <a:ea typeface="Roboto Slab" pitchFamily="2" charset="0"/>
            </a:endParaRPr>
          </a:p>
          <a:p>
            <a:pPr algn="ctr"/>
            <a:r>
              <a:rPr lang="en-US" sz="900" b="1" dirty="0">
                <a:solidFill>
                  <a:srgbClr val="000000"/>
                </a:solidFill>
                <a:latin typeface="Roboto Slab" pitchFamily="2" charset="0"/>
                <a:ea typeface="Roboto Slab" pitchFamily="2" charset="0"/>
              </a:rPr>
              <a:t> </a:t>
            </a:r>
            <a:endParaRPr lang="en-US" sz="3000" b="1" spc="-60" dirty="0">
              <a:latin typeface="Roboto Slab" pitchFamily="2" charset="0"/>
              <a:ea typeface="Roboto Slab" pitchFamily="2" charset="0"/>
              <a:cs typeface="Calibri" panose="020F0502020204030204" pitchFamily="34" charset="0"/>
            </a:endParaRPr>
          </a:p>
        </p:txBody>
      </p:sp>
    </p:spTree>
    <p:extLst>
      <p:ext uri="{BB962C8B-B14F-4D97-AF65-F5344CB8AC3E}">
        <p14:creationId xmlns:p14="http://schemas.microsoft.com/office/powerpoint/2010/main" val="122861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628A5A-8527-493E-8CE2-BC7D048C34B2}"/>
              </a:ext>
            </a:extLst>
          </p:cNvPr>
          <p:cNvPicPr>
            <a:picLocks noChangeAspect="1"/>
          </p:cNvPicPr>
          <p:nvPr/>
        </p:nvPicPr>
        <p:blipFill rotWithShape="1">
          <a:blip r:embed="rId3">
            <a:alphaModFix amt="70000"/>
          </a:blip>
          <a:srcRect l="1" t="1807" r="23508" b="-1807"/>
          <a:stretch/>
        </p:blipFill>
        <p:spPr>
          <a:xfrm>
            <a:off x="0" y="1019907"/>
            <a:ext cx="12192000" cy="5955323"/>
          </a:xfrm>
          <a:prstGeom prst="rect">
            <a:avLst/>
          </a:prstGeom>
        </p:spPr>
      </p:pic>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12191999" cy="1019913"/>
          </a:xfrm>
          <a:prstGeom prst="rect">
            <a:avLst/>
          </a:prstGeom>
          <a:solidFill>
            <a:srgbClr val="0076A3"/>
          </a:solidFill>
        </p:spPr>
        <p:txBody>
          <a:bodyPr>
            <a:normAutofit fontScale="925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latin typeface="Roboto Slab" pitchFamily="2" charset="0"/>
                <a:ea typeface="Roboto Slab" pitchFamily="2" charset="0"/>
                <a:cs typeface="Arial" panose="020B0604020202020204" pitchFamily="34" charset="0"/>
              </a:rPr>
              <a:t>Ideas and Strategies</a:t>
            </a:r>
          </a:p>
        </p:txBody>
      </p:sp>
      <p:sp>
        <p:nvSpPr>
          <p:cNvPr id="6" name="Title 1">
            <a:extLst>
              <a:ext uri="{FF2B5EF4-FFF2-40B4-BE49-F238E27FC236}">
                <a16:creationId xmlns:a16="http://schemas.microsoft.com/office/drawing/2014/main" id="{5BC12A49-D28E-4B14-93C5-6E5D92A54D51}"/>
              </a:ext>
            </a:extLst>
          </p:cNvPr>
          <p:cNvSpPr txBox="1">
            <a:spLocks/>
          </p:cNvSpPr>
          <p:nvPr/>
        </p:nvSpPr>
        <p:spPr>
          <a:xfrm>
            <a:off x="252043" y="1377800"/>
            <a:ext cx="6969371" cy="2390830"/>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defRPr/>
            </a:pPr>
            <a:r>
              <a:rPr lang="en-US" sz="9600" b="1" dirty="0">
                <a:solidFill>
                  <a:srgbClr val="00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rPr>
              <a:t>PREPARED,</a:t>
            </a:r>
            <a:br>
              <a:rPr lang="en-US" sz="9600" b="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rPr>
            </a:br>
            <a:r>
              <a:rPr lang="en-US" sz="9600" b="1" dirty="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rPr>
              <a:t>NOT SCARED</a:t>
            </a:r>
            <a:endParaRPr lang="en-US" sz="9600" b="1"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p:txBody>
      </p:sp>
    </p:spTree>
    <p:extLst>
      <p:ext uri="{BB962C8B-B14F-4D97-AF65-F5344CB8AC3E}">
        <p14:creationId xmlns:p14="http://schemas.microsoft.com/office/powerpoint/2010/main" val="1138497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12191999" cy="990605"/>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latin typeface="Roboto Slab" pitchFamily="2" charset="0"/>
                <a:ea typeface="Roboto Slab" pitchFamily="2" charset="0"/>
                <a:cs typeface="Arial" panose="020B0604020202020204" pitchFamily="34" charset="0"/>
              </a:rPr>
              <a:t>Ideas and Strategies</a:t>
            </a:r>
          </a:p>
        </p:txBody>
      </p:sp>
      <p:pic>
        <p:nvPicPr>
          <p:cNvPr id="4" name="Picture 3">
            <a:extLst>
              <a:ext uri="{FF2B5EF4-FFF2-40B4-BE49-F238E27FC236}">
                <a16:creationId xmlns:a16="http://schemas.microsoft.com/office/drawing/2014/main" id="{856A5FE1-92BC-4B60-9392-FAA4C85716E3}"/>
              </a:ext>
            </a:extLst>
          </p:cNvPr>
          <p:cNvPicPr>
            <a:picLocks noChangeAspect="1"/>
          </p:cNvPicPr>
          <p:nvPr/>
        </p:nvPicPr>
        <p:blipFill>
          <a:blip r:embed="rId3"/>
          <a:stretch>
            <a:fillRect/>
          </a:stretch>
        </p:blipFill>
        <p:spPr>
          <a:xfrm>
            <a:off x="503392" y="990600"/>
            <a:ext cx="10642829" cy="5867400"/>
          </a:xfrm>
          <a:prstGeom prst="rect">
            <a:avLst/>
          </a:prstGeom>
        </p:spPr>
      </p:pic>
    </p:spTree>
    <p:extLst>
      <p:ext uri="{BB962C8B-B14F-4D97-AF65-F5344CB8AC3E}">
        <p14:creationId xmlns:p14="http://schemas.microsoft.com/office/powerpoint/2010/main" val="1974516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awtooth Oak Trees for Sale – FastGrowingTrees.com">
            <a:extLst>
              <a:ext uri="{FF2B5EF4-FFF2-40B4-BE49-F238E27FC236}">
                <a16:creationId xmlns:a16="http://schemas.microsoft.com/office/drawing/2014/main" id="{6380FEE9-1CBD-4301-AD2C-F42BF572DFB0}"/>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b="8504"/>
          <a:stretch/>
        </p:blipFill>
        <p:spPr bwMode="auto">
          <a:xfrm>
            <a:off x="-1" y="2037530"/>
            <a:ext cx="12191997" cy="482046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31177DC-8F9E-4B51-909E-B52D8C83599C}"/>
              </a:ext>
            </a:extLst>
          </p:cNvPr>
          <p:cNvSpPr txBox="1">
            <a:spLocks/>
          </p:cNvSpPr>
          <p:nvPr/>
        </p:nvSpPr>
        <p:spPr>
          <a:xfrm>
            <a:off x="0" y="-4"/>
            <a:ext cx="12191999" cy="94488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effectLst>
                  <a:outerShdw blurRad="38100" dist="38100" dir="2700000" algn="tl">
                    <a:srgbClr val="000000">
                      <a:alpha val="43137"/>
                    </a:srgbClr>
                  </a:outerShdw>
                </a:effectLst>
                <a:latin typeface="Roboto Slab" pitchFamily="2" charset="0"/>
                <a:ea typeface="Roboto Slab" pitchFamily="2" charset="0"/>
                <a:cs typeface="Arial" panose="020B0604020202020204" pitchFamily="34" charset="0"/>
              </a:rPr>
              <a:t>Ideas and Strategies</a:t>
            </a:r>
            <a:endParaRPr lang="en-US" sz="6000" b="1" dirty="0">
              <a:effectLst>
                <a:outerShdw blurRad="38100" dist="38100" dir="2700000" algn="tl">
                  <a:srgbClr val="000000">
                    <a:alpha val="43137"/>
                  </a:srgbClr>
                </a:outerShdw>
              </a:effectLst>
              <a:latin typeface="Roboto Slab" pitchFamily="2" charset="0"/>
              <a:ea typeface="Roboto Slab" pitchFamily="2" charset="0"/>
              <a:cs typeface="Arial" panose="020B0604020202020204" pitchFamily="34" charset="0"/>
            </a:endParaRPr>
          </a:p>
        </p:txBody>
      </p:sp>
      <p:sp>
        <p:nvSpPr>
          <p:cNvPr id="9" name="Rectangle 8">
            <a:extLst>
              <a:ext uri="{FF2B5EF4-FFF2-40B4-BE49-F238E27FC236}">
                <a16:creationId xmlns:a16="http://schemas.microsoft.com/office/drawing/2014/main" id="{BEC8DBCA-18D5-4D6B-B055-37E22A25529B}"/>
              </a:ext>
            </a:extLst>
          </p:cNvPr>
          <p:cNvSpPr/>
          <p:nvPr/>
        </p:nvSpPr>
        <p:spPr>
          <a:xfrm>
            <a:off x="0" y="1075707"/>
            <a:ext cx="12191998" cy="830997"/>
          </a:xfrm>
          <a:prstGeom prst="rect">
            <a:avLst/>
          </a:prstGeom>
        </p:spPr>
        <p:txBody>
          <a:bodyPr wrap="square">
            <a:spAutoFit/>
          </a:bodyPr>
          <a:lstStyle/>
          <a:p>
            <a:pPr algn="ctr"/>
            <a:r>
              <a:rPr lang="en-US" sz="4800" b="1" spc="-60" dirty="0">
                <a:solidFill>
                  <a:srgbClr val="1A4D98"/>
                </a:solidFill>
                <a:latin typeface="Roboto Slab" pitchFamily="2" charset="0"/>
                <a:ea typeface="Roboto Slab" pitchFamily="2" charset="0"/>
                <a:cs typeface="Calibri" panose="020F0502020204030204" pitchFamily="34" charset="0"/>
              </a:rPr>
              <a:t>Focus on Long-term Results</a:t>
            </a:r>
          </a:p>
        </p:txBody>
      </p:sp>
      <p:sp>
        <p:nvSpPr>
          <p:cNvPr id="10" name="Rectangle 9">
            <a:extLst>
              <a:ext uri="{FF2B5EF4-FFF2-40B4-BE49-F238E27FC236}">
                <a16:creationId xmlns:a16="http://schemas.microsoft.com/office/drawing/2014/main" id="{099B80B2-655E-4365-A491-578312664D4A}"/>
              </a:ext>
            </a:extLst>
          </p:cNvPr>
          <p:cNvSpPr/>
          <p:nvPr/>
        </p:nvSpPr>
        <p:spPr>
          <a:xfrm>
            <a:off x="-1" y="3373948"/>
            <a:ext cx="12191996" cy="1569660"/>
          </a:xfrm>
          <a:prstGeom prst="rect">
            <a:avLst/>
          </a:prstGeom>
        </p:spPr>
        <p:txBody>
          <a:bodyPr wrap="square">
            <a:spAutoFit/>
          </a:bodyPr>
          <a:lstStyle/>
          <a:p>
            <a:pPr algn="ctr"/>
            <a:r>
              <a:rPr lang="en-US" sz="4800" b="1" spc="-60" dirty="0">
                <a:solidFill>
                  <a:srgbClr val="002060"/>
                </a:solidFill>
                <a:latin typeface="Roboto Slab" pitchFamily="2" charset="0"/>
                <a:ea typeface="Roboto Slab" pitchFamily="2" charset="0"/>
                <a:cs typeface="Calibri" panose="020F0502020204030204" pitchFamily="34" charset="0"/>
              </a:rPr>
              <a:t>Typically, the most successful investors think and act for the long term.</a:t>
            </a:r>
          </a:p>
        </p:txBody>
      </p:sp>
    </p:spTree>
    <p:extLst>
      <p:ext uri="{BB962C8B-B14F-4D97-AF65-F5344CB8AC3E}">
        <p14:creationId xmlns:p14="http://schemas.microsoft.com/office/powerpoint/2010/main" val="2041695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12191999" cy="1082045"/>
          </a:xfrm>
          <a:prstGeom prst="rect">
            <a:avLst/>
          </a:prstGeom>
          <a:solidFill>
            <a:srgbClr val="0076A3"/>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latin typeface="Roboto Slab" pitchFamily="2" charset="0"/>
                <a:ea typeface="Roboto Slab" pitchFamily="2" charset="0"/>
                <a:cs typeface="Arial" panose="020B0604020202020204" pitchFamily="34" charset="0"/>
              </a:rPr>
              <a:t>Ideas and Strategies</a:t>
            </a:r>
          </a:p>
        </p:txBody>
      </p:sp>
      <p:sp>
        <p:nvSpPr>
          <p:cNvPr id="4" name="Rectangle 3">
            <a:extLst>
              <a:ext uri="{FF2B5EF4-FFF2-40B4-BE49-F238E27FC236}">
                <a16:creationId xmlns:a16="http://schemas.microsoft.com/office/drawing/2014/main" id="{5AEC8451-349D-4B93-8150-5782D5FA2500}"/>
              </a:ext>
            </a:extLst>
          </p:cNvPr>
          <p:cNvSpPr/>
          <p:nvPr/>
        </p:nvSpPr>
        <p:spPr>
          <a:xfrm>
            <a:off x="0" y="1183796"/>
            <a:ext cx="12191998" cy="830997"/>
          </a:xfrm>
          <a:prstGeom prst="rect">
            <a:avLst/>
          </a:prstGeom>
        </p:spPr>
        <p:txBody>
          <a:bodyPr wrap="square">
            <a:spAutoFit/>
          </a:bodyPr>
          <a:lstStyle/>
          <a:p>
            <a:pPr algn="ctr"/>
            <a:r>
              <a:rPr lang="en-US" sz="4800" b="1" spc="-60" dirty="0">
                <a:solidFill>
                  <a:srgbClr val="1A4D98"/>
                </a:solidFill>
                <a:latin typeface="Roboto Slab" pitchFamily="2" charset="0"/>
                <a:ea typeface="Roboto Slab" pitchFamily="2" charset="0"/>
                <a:cs typeface="Calibri" panose="020F0502020204030204" pitchFamily="34" charset="0"/>
              </a:rPr>
              <a:t>Tax swapping and banking losses.</a:t>
            </a:r>
          </a:p>
        </p:txBody>
      </p:sp>
      <p:pic>
        <p:nvPicPr>
          <p:cNvPr id="7" name="Picture 6">
            <a:extLst>
              <a:ext uri="{FF2B5EF4-FFF2-40B4-BE49-F238E27FC236}">
                <a16:creationId xmlns:a16="http://schemas.microsoft.com/office/drawing/2014/main" id="{2974BE6B-92AE-4D3E-A829-A9635D84BC26}"/>
              </a:ext>
            </a:extLst>
          </p:cNvPr>
          <p:cNvPicPr>
            <a:picLocks noChangeAspect="1"/>
          </p:cNvPicPr>
          <p:nvPr/>
        </p:nvPicPr>
        <p:blipFill rotWithShape="1">
          <a:blip r:embed="rId3"/>
          <a:srcRect l="20336" t="2239" r="197" b="-2239"/>
          <a:stretch/>
        </p:blipFill>
        <p:spPr>
          <a:xfrm>
            <a:off x="0" y="2116549"/>
            <a:ext cx="12191999" cy="4926118"/>
          </a:xfrm>
          <a:prstGeom prst="rect">
            <a:avLst/>
          </a:prstGeom>
        </p:spPr>
      </p:pic>
    </p:spTree>
    <p:extLst>
      <p:ext uri="{BB962C8B-B14F-4D97-AF65-F5344CB8AC3E}">
        <p14:creationId xmlns:p14="http://schemas.microsoft.com/office/powerpoint/2010/main" val="650760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5CC63D6-C5D7-431D-850B-FC56064C9CE4}"/>
              </a:ext>
            </a:extLst>
          </p:cNvPr>
          <p:cNvSpPr txBox="1">
            <a:spLocks/>
          </p:cNvSpPr>
          <p:nvPr/>
        </p:nvSpPr>
        <p:spPr>
          <a:xfrm>
            <a:off x="386745" y="1890994"/>
            <a:ext cx="11289440" cy="245806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buClr>
                <a:schemeClr val="accent6"/>
              </a:buClr>
              <a:buFont typeface="Wingdings" panose="05000000000000000000" pitchFamily="2" charset="2"/>
              <a:buChar char="§"/>
            </a:pPr>
            <a:r>
              <a:rPr lang="en-US" sz="5400" b="1" dirty="0">
                <a:solidFill>
                  <a:srgbClr val="0070C0"/>
                </a:solidFill>
                <a:latin typeface="Arial Nova Light" panose="020B0304020202020204" pitchFamily="34" charset="0"/>
              </a:rPr>
              <a:t> </a:t>
            </a:r>
            <a:r>
              <a:rPr lang="en-US" sz="5400" b="1" dirty="0">
                <a:solidFill>
                  <a:srgbClr val="1A4D98"/>
                </a:solidFill>
                <a:latin typeface="Roboto Slab" pitchFamily="2" charset="0"/>
                <a:ea typeface="Roboto Slab" pitchFamily="2" charset="0"/>
              </a:rPr>
              <a:t>Investor Update</a:t>
            </a:r>
          </a:p>
          <a:p>
            <a:pPr>
              <a:lnSpc>
                <a:spcPct val="150000"/>
              </a:lnSpc>
              <a:buClr>
                <a:schemeClr val="accent6"/>
              </a:buClr>
              <a:buFont typeface="Wingdings" panose="05000000000000000000" pitchFamily="2" charset="2"/>
              <a:buChar char="§"/>
            </a:pPr>
            <a:r>
              <a:rPr lang="en-US" sz="5400" b="1" dirty="0">
                <a:solidFill>
                  <a:srgbClr val="1A4D98"/>
                </a:solidFill>
                <a:latin typeface="Roboto Slab" pitchFamily="2" charset="0"/>
                <a:ea typeface="Roboto Slab" pitchFamily="2" charset="0"/>
              </a:rPr>
              <a:t> Planning Ideas and Strategies</a:t>
            </a:r>
          </a:p>
          <a:p>
            <a:pPr marL="0" indent="0">
              <a:lnSpc>
                <a:spcPct val="150000"/>
              </a:lnSpc>
              <a:buClr>
                <a:srgbClr val="008080"/>
              </a:buClr>
              <a:buNone/>
            </a:pPr>
            <a:endParaRPr lang="en-US" sz="3200" dirty="0">
              <a:latin typeface="Roboto Slab" pitchFamily="2" charset="0"/>
              <a:ea typeface="Roboto Slab" pitchFamily="2" charset="0"/>
            </a:endParaRPr>
          </a:p>
          <a:p>
            <a:pPr marL="0" indent="0">
              <a:lnSpc>
                <a:spcPct val="150000"/>
              </a:lnSpc>
              <a:buNone/>
            </a:pPr>
            <a:endParaRPr lang="en-US" sz="3200" dirty="0">
              <a:latin typeface="Arial Nova Light" panose="020B0304020202020204" pitchFamily="34" charset="0"/>
            </a:endParaRPr>
          </a:p>
        </p:txBody>
      </p:sp>
      <p:sp>
        <p:nvSpPr>
          <p:cNvPr id="7" name="Title 1">
            <a:extLst>
              <a:ext uri="{FF2B5EF4-FFF2-40B4-BE49-F238E27FC236}">
                <a16:creationId xmlns:a16="http://schemas.microsoft.com/office/drawing/2014/main" id="{4FB9CAD5-6DC5-4D46-9DDF-F59951736C90}"/>
              </a:ext>
            </a:extLst>
          </p:cNvPr>
          <p:cNvSpPr txBox="1">
            <a:spLocks/>
          </p:cNvSpPr>
          <p:nvPr/>
        </p:nvSpPr>
        <p:spPr>
          <a:xfrm>
            <a:off x="0" y="2"/>
            <a:ext cx="12191999" cy="1137136"/>
          </a:xfrm>
          <a:prstGeom prst="rect">
            <a:avLst/>
          </a:prstGeom>
          <a:solidFill>
            <a:srgbClr val="0076A3"/>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latin typeface="Roboto Slab" pitchFamily="2" charset="0"/>
                <a:ea typeface="Roboto Slab" pitchFamily="2" charset="0"/>
                <a:cs typeface="Arial" panose="020B0604020202020204" pitchFamily="34" charset="0"/>
              </a:rPr>
              <a:t>Today’s Agenda</a:t>
            </a:r>
            <a:endParaRPr lang="en-US" sz="6000" b="1" dirty="0">
              <a:latin typeface="Roboto Slab" pitchFamily="2" charset="0"/>
              <a:ea typeface="Roboto Slab" pitchFamily="2" charset="0"/>
              <a:cs typeface="Arial" panose="020B0604020202020204" pitchFamily="34" charset="0"/>
            </a:endParaRPr>
          </a:p>
        </p:txBody>
      </p:sp>
    </p:spTree>
    <p:extLst>
      <p:ext uri="{BB962C8B-B14F-4D97-AF65-F5344CB8AC3E}">
        <p14:creationId xmlns:p14="http://schemas.microsoft.com/office/powerpoint/2010/main" val="21210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12191999" cy="1082045"/>
          </a:xfrm>
          <a:prstGeom prst="rect">
            <a:avLst/>
          </a:prstGeom>
          <a:solidFill>
            <a:srgbClr val="0076A3"/>
          </a:solidFill>
        </p:spPr>
        <p:txBody>
          <a:bodyPr>
            <a:normAutofit fontScale="925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latin typeface="Roboto Slab" pitchFamily="2" charset="0"/>
                <a:ea typeface="Roboto Slab" pitchFamily="2" charset="0"/>
                <a:cs typeface="Arial" panose="020B0604020202020204" pitchFamily="34" charset="0"/>
              </a:rPr>
              <a:t>Ideas and Strategies</a:t>
            </a:r>
          </a:p>
        </p:txBody>
      </p:sp>
      <p:sp>
        <p:nvSpPr>
          <p:cNvPr id="4" name="Rectangle 3">
            <a:extLst>
              <a:ext uri="{FF2B5EF4-FFF2-40B4-BE49-F238E27FC236}">
                <a16:creationId xmlns:a16="http://schemas.microsoft.com/office/drawing/2014/main" id="{5AEC8451-349D-4B93-8150-5782D5FA2500}"/>
              </a:ext>
            </a:extLst>
          </p:cNvPr>
          <p:cNvSpPr/>
          <p:nvPr/>
        </p:nvSpPr>
        <p:spPr>
          <a:xfrm>
            <a:off x="0" y="1165869"/>
            <a:ext cx="12192000" cy="830997"/>
          </a:xfrm>
          <a:prstGeom prst="rect">
            <a:avLst/>
          </a:prstGeom>
        </p:spPr>
        <p:txBody>
          <a:bodyPr wrap="square">
            <a:spAutoFit/>
          </a:bodyPr>
          <a:lstStyle/>
          <a:p>
            <a:pPr algn="ctr"/>
            <a:r>
              <a:rPr lang="en-US" sz="4800" b="1" spc="-60" dirty="0">
                <a:solidFill>
                  <a:srgbClr val="1A4D98"/>
                </a:solidFill>
                <a:latin typeface="Roboto Slab" pitchFamily="2" charset="0"/>
                <a:ea typeface="Roboto Slab" pitchFamily="2" charset="0"/>
                <a:cs typeface="Calibri" panose="020F0502020204030204" pitchFamily="34" charset="0"/>
              </a:rPr>
              <a:t>Rebalancing Your Portfolio</a:t>
            </a:r>
          </a:p>
        </p:txBody>
      </p:sp>
      <p:pic>
        <p:nvPicPr>
          <p:cNvPr id="2" name="Picture 1">
            <a:extLst>
              <a:ext uri="{FF2B5EF4-FFF2-40B4-BE49-F238E27FC236}">
                <a16:creationId xmlns:a16="http://schemas.microsoft.com/office/drawing/2014/main" id="{7142C24E-9F41-436D-9A04-0FD3C81EF2E7}"/>
              </a:ext>
            </a:extLst>
          </p:cNvPr>
          <p:cNvPicPr>
            <a:picLocks noChangeAspect="1"/>
          </p:cNvPicPr>
          <p:nvPr/>
        </p:nvPicPr>
        <p:blipFill>
          <a:blip r:embed="rId3"/>
          <a:stretch>
            <a:fillRect/>
          </a:stretch>
        </p:blipFill>
        <p:spPr>
          <a:xfrm>
            <a:off x="0" y="1996866"/>
            <a:ext cx="12191999" cy="4922053"/>
          </a:xfrm>
          <a:prstGeom prst="rect">
            <a:avLst/>
          </a:prstGeom>
        </p:spPr>
      </p:pic>
      <p:sp>
        <p:nvSpPr>
          <p:cNvPr id="3" name="Rectangle 2">
            <a:extLst>
              <a:ext uri="{FF2B5EF4-FFF2-40B4-BE49-F238E27FC236}">
                <a16:creationId xmlns:a16="http://schemas.microsoft.com/office/drawing/2014/main" id="{8362CF2D-529F-4E82-B35B-D016F8BC42E9}"/>
              </a:ext>
            </a:extLst>
          </p:cNvPr>
          <p:cNvSpPr/>
          <p:nvPr/>
        </p:nvSpPr>
        <p:spPr>
          <a:xfrm>
            <a:off x="0" y="5091966"/>
            <a:ext cx="12192000" cy="1569660"/>
          </a:xfrm>
          <a:prstGeom prst="rect">
            <a:avLst/>
          </a:prstGeom>
          <a:solidFill>
            <a:srgbClr val="2F5597">
              <a:alpha val="69804"/>
            </a:srgbClr>
          </a:solidFill>
        </p:spPr>
        <p:txBody>
          <a:bodyPr wrap="square">
            <a:spAutoFit/>
          </a:bodyPr>
          <a:lstStyle/>
          <a:p>
            <a:pPr algn="ctr"/>
            <a:r>
              <a:rPr lang="en-US" sz="4800" b="1" spc="-60" dirty="0">
                <a:solidFill>
                  <a:schemeClr val="bg1"/>
                </a:solidFill>
                <a:latin typeface="Roboto Slab" pitchFamily="2" charset="0"/>
                <a:ea typeface="Roboto Slab" pitchFamily="2" charset="0"/>
                <a:cs typeface="Calibri" panose="020F0502020204030204" pitchFamily="34" charset="0"/>
              </a:rPr>
              <a:t>For many investors </a:t>
            </a:r>
            <a:br>
              <a:rPr lang="en-US" sz="4800" b="1" spc="-60" dirty="0">
                <a:solidFill>
                  <a:schemeClr val="bg1"/>
                </a:solidFill>
                <a:latin typeface="Roboto Slab" pitchFamily="2" charset="0"/>
                <a:ea typeface="Roboto Slab" pitchFamily="2" charset="0"/>
                <a:cs typeface="Calibri" panose="020F0502020204030204" pitchFamily="34" charset="0"/>
              </a:rPr>
            </a:br>
            <a:r>
              <a:rPr lang="en-US" sz="4800" b="1" spc="-60" dirty="0">
                <a:solidFill>
                  <a:schemeClr val="bg1"/>
                </a:solidFill>
                <a:latin typeface="Roboto Slab" pitchFamily="2" charset="0"/>
                <a:ea typeface="Roboto Slab" pitchFamily="2" charset="0"/>
                <a:cs typeface="Calibri" panose="020F0502020204030204" pitchFamily="34" charset="0"/>
              </a:rPr>
              <a:t>60/40 is no longer 60/40. </a:t>
            </a:r>
          </a:p>
        </p:txBody>
      </p:sp>
    </p:spTree>
    <p:extLst>
      <p:ext uri="{BB962C8B-B14F-4D97-AF65-F5344CB8AC3E}">
        <p14:creationId xmlns:p14="http://schemas.microsoft.com/office/powerpoint/2010/main" val="3055247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3BE62E-8447-40CE-8C56-BE32D7624D04}"/>
              </a:ext>
            </a:extLst>
          </p:cNvPr>
          <p:cNvPicPr>
            <a:picLocks noChangeAspect="1"/>
          </p:cNvPicPr>
          <p:nvPr/>
        </p:nvPicPr>
        <p:blipFill>
          <a:blip r:embed="rId3"/>
          <a:stretch>
            <a:fillRect/>
          </a:stretch>
        </p:blipFill>
        <p:spPr>
          <a:xfrm>
            <a:off x="0" y="2487072"/>
            <a:ext cx="12192000" cy="4351294"/>
          </a:xfrm>
          <a:prstGeom prst="rect">
            <a:avLst/>
          </a:prstGeom>
        </p:spPr>
      </p:pic>
      <p:sp>
        <p:nvSpPr>
          <p:cNvPr id="5" name="Title 1">
            <a:extLst>
              <a:ext uri="{FF2B5EF4-FFF2-40B4-BE49-F238E27FC236}">
                <a16:creationId xmlns:a16="http://schemas.microsoft.com/office/drawing/2014/main" id="{82066BEA-CB43-417C-9653-32F67B16A4FC}"/>
              </a:ext>
            </a:extLst>
          </p:cNvPr>
          <p:cNvSpPr txBox="1">
            <a:spLocks/>
          </p:cNvSpPr>
          <p:nvPr/>
        </p:nvSpPr>
        <p:spPr>
          <a:xfrm>
            <a:off x="10510" y="19634"/>
            <a:ext cx="12181490" cy="1051565"/>
          </a:xfrm>
          <a:prstGeom prst="rect">
            <a:avLst/>
          </a:prstGeom>
          <a:solidFill>
            <a:srgbClr val="0076A3"/>
          </a:solidFill>
        </p:spPr>
        <p:txBody>
          <a:bodyPr>
            <a:normAutofit fontScale="925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latin typeface="Roboto Slab" pitchFamily="2" charset="0"/>
                <a:ea typeface="Roboto Slab" pitchFamily="2" charset="0"/>
                <a:cs typeface="Arial" panose="020B0604020202020204" pitchFamily="34" charset="0"/>
              </a:rPr>
              <a:t>Ideas and Strategies</a:t>
            </a:r>
          </a:p>
        </p:txBody>
      </p:sp>
      <p:sp>
        <p:nvSpPr>
          <p:cNvPr id="4" name="Rectangle 3">
            <a:extLst>
              <a:ext uri="{FF2B5EF4-FFF2-40B4-BE49-F238E27FC236}">
                <a16:creationId xmlns:a16="http://schemas.microsoft.com/office/drawing/2014/main" id="{5AEC8451-349D-4B93-8150-5782D5FA2500}"/>
              </a:ext>
            </a:extLst>
          </p:cNvPr>
          <p:cNvSpPr/>
          <p:nvPr/>
        </p:nvSpPr>
        <p:spPr>
          <a:xfrm>
            <a:off x="10510" y="1200888"/>
            <a:ext cx="12181490" cy="1323439"/>
          </a:xfrm>
          <a:prstGeom prst="rect">
            <a:avLst/>
          </a:prstGeom>
        </p:spPr>
        <p:txBody>
          <a:bodyPr wrap="square">
            <a:spAutoFit/>
          </a:bodyPr>
          <a:lstStyle/>
          <a:p>
            <a:pPr algn="ctr"/>
            <a:r>
              <a:rPr lang="en-US" sz="4000" b="1" spc="-60" dirty="0">
                <a:solidFill>
                  <a:srgbClr val="2F5597"/>
                </a:solidFill>
                <a:latin typeface="Roboto Slab" pitchFamily="2" charset="0"/>
                <a:ea typeface="Roboto Slab" pitchFamily="2" charset="0"/>
                <a:cs typeface="Calibri" panose="020F0502020204030204" pitchFamily="34" charset="0"/>
              </a:rPr>
              <a:t>Suspend distributions for IRA holders if possible. </a:t>
            </a:r>
            <a:br>
              <a:rPr lang="en-US" sz="4000" b="1" spc="-60" dirty="0">
                <a:solidFill>
                  <a:srgbClr val="2F5597"/>
                </a:solidFill>
                <a:latin typeface="Roboto Slab" pitchFamily="2" charset="0"/>
                <a:ea typeface="Roboto Slab" pitchFamily="2" charset="0"/>
                <a:cs typeface="Calibri" panose="020F0502020204030204" pitchFamily="34" charset="0"/>
              </a:rPr>
            </a:br>
            <a:r>
              <a:rPr lang="en-US" sz="4000" b="1" spc="-60" dirty="0">
                <a:solidFill>
                  <a:srgbClr val="2F5597"/>
                </a:solidFill>
                <a:latin typeface="Roboto Slab" pitchFamily="2" charset="0"/>
                <a:cs typeface="Calibri" panose="020F0502020204030204" pitchFamily="34" charset="0"/>
              </a:rPr>
              <a:t>RMD’s for 2020 were waived.</a:t>
            </a:r>
          </a:p>
        </p:txBody>
      </p:sp>
    </p:spTree>
    <p:extLst>
      <p:ext uri="{BB962C8B-B14F-4D97-AF65-F5344CB8AC3E}">
        <p14:creationId xmlns:p14="http://schemas.microsoft.com/office/powerpoint/2010/main" val="2973498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1" y="-5"/>
            <a:ext cx="12192000" cy="1021085"/>
          </a:xfrm>
          <a:prstGeom prst="rect">
            <a:avLst/>
          </a:prstGeom>
          <a:solidFill>
            <a:srgbClr val="0076A3"/>
          </a:solidFill>
        </p:spPr>
        <p:txBody>
          <a:bodyPr>
            <a:normAutofit fontScale="925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latin typeface="Roboto Slab" pitchFamily="2" charset="0"/>
                <a:ea typeface="Roboto Slab" pitchFamily="2" charset="0"/>
                <a:cs typeface="Arial" panose="020B0604020202020204" pitchFamily="34" charset="0"/>
              </a:rPr>
              <a:t>Ideas and Strategies</a:t>
            </a:r>
          </a:p>
        </p:txBody>
      </p:sp>
      <p:sp>
        <p:nvSpPr>
          <p:cNvPr id="4" name="Rectangle 3">
            <a:extLst>
              <a:ext uri="{FF2B5EF4-FFF2-40B4-BE49-F238E27FC236}">
                <a16:creationId xmlns:a16="http://schemas.microsoft.com/office/drawing/2014/main" id="{5AEC8451-349D-4B93-8150-5782D5FA2500}"/>
              </a:ext>
            </a:extLst>
          </p:cNvPr>
          <p:cNvSpPr/>
          <p:nvPr/>
        </p:nvSpPr>
        <p:spPr>
          <a:xfrm>
            <a:off x="-1" y="1130177"/>
            <a:ext cx="12191999" cy="830997"/>
          </a:xfrm>
          <a:prstGeom prst="rect">
            <a:avLst/>
          </a:prstGeom>
        </p:spPr>
        <p:txBody>
          <a:bodyPr wrap="square">
            <a:spAutoFit/>
          </a:bodyPr>
          <a:lstStyle/>
          <a:p>
            <a:pPr algn="ctr"/>
            <a:r>
              <a:rPr lang="en-US" sz="4800" b="1" spc="-60" dirty="0">
                <a:solidFill>
                  <a:srgbClr val="008080"/>
                </a:solidFill>
                <a:latin typeface="Calibri" panose="020F0502020204030204" pitchFamily="34" charset="0"/>
                <a:ea typeface="+mj-ea"/>
                <a:cs typeface="Calibri" panose="020F0502020204030204" pitchFamily="34" charset="0"/>
              </a:rPr>
              <a:t> </a:t>
            </a:r>
            <a:r>
              <a:rPr lang="en-US" sz="4800" b="1" spc="-60" dirty="0">
                <a:solidFill>
                  <a:srgbClr val="2F5597"/>
                </a:solidFill>
                <a:latin typeface="Roboto Slab" pitchFamily="2" charset="0"/>
                <a:ea typeface="Roboto Slab" pitchFamily="2" charset="0"/>
                <a:cs typeface="Calibri" panose="020F0502020204030204" pitchFamily="34" charset="0"/>
              </a:rPr>
              <a:t>Roth conversions if appropriate...</a:t>
            </a:r>
          </a:p>
        </p:txBody>
      </p:sp>
      <p:pic>
        <p:nvPicPr>
          <p:cNvPr id="6" name="Picture 2" descr="Image result for roth conversions">
            <a:extLst>
              <a:ext uri="{FF2B5EF4-FFF2-40B4-BE49-F238E27FC236}">
                <a16:creationId xmlns:a16="http://schemas.microsoft.com/office/drawing/2014/main" id="{02924527-FDD0-4DB4-B904-7A98CC72BE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116" b="10589"/>
          <a:stretch/>
        </p:blipFill>
        <p:spPr bwMode="auto">
          <a:xfrm>
            <a:off x="-1" y="2014263"/>
            <a:ext cx="12191999" cy="48437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24BA96-A09F-4137-9F82-AE6414462DF6}"/>
              </a:ext>
            </a:extLst>
          </p:cNvPr>
          <p:cNvSpPr txBox="1"/>
          <p:nvPr/>
        </p:nvSpPr>
        <p:spPr>
          <a:xfrm>
            <a:off x="791451" y="6358762"/>
            <a:ext cx="10609094" cy="369332"/>
          </a:xfrm>
          <a:prstGeom prst="rect">
            <a:avLst/>
          </a:prstGeom>
          <a:noFill/>
        </p:spPr>
        <p:txBody>
          <a:bodyPr wrap="square" rtlCol="0">
            <a:spAutoFit/>
          </a:bodyPr>
          <a:lstStyle/>
          <a:p>
            <a:pPr algn="ctr"/>
            <a:r>
              <a:rPr lang="en-US" i="1" dirty="0"/>
              <a:t>Please check with your tax advisor before converting to a Roth IRA. Roth Conversions involve complicated rules.</a:t>
            </a:r>
          </a:p>
        </p:txBody>
      </p:sp>
    </p:spTree>
    <p:extLst>
      <p:ext uri="{BB962C8B-B14F-4D97-AF65-F5344CB8AC3E}">
        <p14:creationId xmlns:p14="http://schemas.microsoft.com/office/powerpoint/2010/main" val="3145694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E335F0-BDB8-46C2-A4FE-BC64C816F3A7}"/>
              </a:ext>
            </a:extLst>
          </p:cNvPr>
          <p:cNvPicPr>
            <a:picLocks noChangeAspect="1"/>
          </p:cNvPicPr>
          <p:nvPr/>
        </p:nvPicPr>
        <p:blipFill>
          <a:blip r:embed="rId3"/>
          <a:stretch>
            <a:fillRect/>
          </a:stretch>
        </p:blipFill>
        <p:spPr>
          <a:xfrm>
            <a:off x="0" y="1095206"/>
            <a:ext cx="12192000" cy="5762794"/>
          </a:xfrm>
          <a:prstGeom prst="rect">
            <a:avLst/>
          </a:prstGeom>
        </p:spPr>
      </p:pic>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12191999" cy="1095211"/>
          </a:xfrm>
          <a:prstGeom prst="rect">
            <a:avLst/>
          </a:prstGeom>
          <a:solidFill>
            <a:srgbClr val="0076A3"/>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latin typeface="Roboto Slab" pitchFamily="2" charset="0"/>
                <a:ea typeface="Roboto Slab" pitchFamily="2" charset="0"/>
                <a:cs typeface="Arial" panose="020B0604020202020204" pitchFamily="34" charset="0"/>
              </a:rPr>
              <a:t>Ideas and Strategies</a:t>
            </a:r>
          </a:p>
        </p:txBody>
      </p:sp>
      <p:sp>
        <p:nvSpPr>
          <p:cNvPr id="4" name="Rectangle 3">
            <a:extLst>
              <a:ext uri="{FF2B5EF4-FFF2-40B4-BE49-F238E27FC236}">
                <a16:creationId xmlns:a16="http://schemas.microsoft.com/office/drawing/2014/main" id="{5AEC8451-349D-4B93-8150-5782D5FA2500}"/>
              </a:ext>
            </a:extLst>
          </p:cNvPr>
          <p:cNvSpPr/>
          <p:nvPr/>
        </p:nvSpPr>
        <p:spPr>
          <a:xfrm>
            <a:off x="1" y="1271328"/>
            <a:ext cx="12191999" cy="1569660"/>
          </a:xfrm>
          <a:prstGeom prst="rect">
            <a:avLst/>
          </a:prstGeom>
        </p:spPr>
        <p:txBody>
          <a:bodyPr wrap="square">
            <a:spAutoFit/>
          </a:bodyPr>
          <a:lstStyle/>
          <a:p>
            <a:pPr algn="ctr"/>
            <a:r>
              <a:rPr lang="en-US" sz="4800" b="1" spc="-60" dirty="0">
                <a:solidFill>
                  <a:srgbClr val="2F5597"/>
                </a:solidFill>
                <a:latin typeface="Roboto Slab" pitchFamily="2" charset="0"/>
                <a:ea typeface="Roboto Slab" pitchFamily="2" charset="0"/>
                <a:cs typeface="Calibri" panose="020F0502020204030204" pitchFamily="34" charset="0"/>
              </a:rPr>
              <a:t>Some Reasons to Consider Roth conversions, if appropriate…</a:t>
            </a:r>
          </a:p>
        </p:txBody>
      </p:sp>
      <p:sp>
        <p:nvSpPr>
          <p:cNvPr id="7" name="Rectangle 6">
            <a:extLst>
              <a:ext uri="{FF2B5EF4-FFF2-40B4-BE49-F238E27FC236}">
                <a16:creationId xmlns:a16="http://schemas.microsoft.com/office/drawing/2014/main" id="{3879A238-BBAA-4A4D-A996-692168DC5375}"/>
              </a:ext>
            </a:extLst>
          </p:cNvPr>
          <p:cNvSpPr/>
          <p:nvPr/>
        </p:nvSpPr>
        <p:spPr>
          <a:xfrm>
            <a:off x="765204" y="2992224"/>
            <a:ext cx="10157092" cy="2757999"/>
          </a:xfrm>
          <a:prstGeom prst="rect">
            <a:avLst/>
          </a:prstGeom>
        </p:spPr>
        <p:txBody>
          <a:bodyPr wrap="square">
            <a:spAutoFit/>
          </a:bodyPr>
          <a:lstStyle/>
          <a:p>
            <a:pPr marL="457200" indent="-457200">
              <a:lnSpc>
                <a:spcPct val="150000"/>
              </a:lnSpc>
              <a:buFont typeface="Wingdings" panose="05000000000000000000" pitchFamily="2" charset="2"/>
              <a:buChar char="ü"/>
            </a:pPr>
            <a:r>
              <a:rPr lang="en-US" sz="4000" b="1" spc="-60" dirty="0">
                <a:solidFill>
                  <a:srgbClr val="008080"/>
                </a:solidFill>
                <a:latin typeface="Roboto Slab" pitchFamily="2" charset="0"/>
                <a:ea typeface="Roboto Slab" pitchFamily="2" charset="0"/>
                <a:cs typeface="Calibri" panose="020F0502020204030204" pitchFamily="34" charset="0"/>
              </a:rPr>
              <a:t>Tax brackets could rise</a:t>
            </a:r>
          </a:p>
          <a:p>
            <a:pPr marL="457200" indent="-457200">
              <a:lnSpc>
                <a:spcPct val="150000"/>
              </a:lnSpc>
              <a:buFont typeface="Wingdings" panose="05000000000000000000" pitchFamily="2" charset="2"/>
              <a:buChar char="ü"/>
            </a:pPr>
            <a:r>
              <a:rPr lang="en-US" sz="4000" b="1" spc="-60" dirty="0">
                <a:solidFill>
                  <a:srgbClr val="008080"/>
                </a:solidFill>
                <a:latin typeface="Roboto Slab" pitchFamily="2" charset="0"/>
                <a:ea typeface="Roboto Slab" pitchFamily="2" charset="0"/>
                <a:cs typeface="Calibri" panose="020F0502020204030204" pitchFamily="34" charset="0"/>
              </a:rPr>
              <a:t>Account values might be down</a:t>
            </a:r>
          </a:p>
          <a:p>
            <a:pPr marL="457200" indent="-457200">
              <a:lnSpc>
                <a:spcPct val="150000"/>
              </a:lnSpc>
              <a:buFont typeface="Wingdings" panose="05000000000000000000" pitchFamily="2" charset="2"/>
              <a:buChar char="ü"/>
            </a:pPr>
            <a:r>
              <a:rPr lang="en-US" sz="4000" b="1" spc="-60" dirty="0">
                <a:solidFill>
                  <a:srgbClr val="008080"/>
                </a:solidFill>
                <a:latin typeface="Roboto Slab" pitchFamily="2" charset="0"/>
                <a:ea typeface="Roboto Slab" pitchFamily="2" charset="0"/>
                <a:cs typeface="Calibri" panose="020F0502020204030204" pitchFamily="34" charset="0"/>
              </a:rPr>
              <a:t>Secure Act</a:t>
            </a:r>
          </a:p>
        </p:txBody>
      </p:sp>
      <p:sp>
        <p:nvSpPr>
          <p:cNvPr id="9" name="TextBox 8">
            <a:extLst>
              <a:ext uri="{FF2B5EF4-FFF2-40B4-BE49-F238E27FC236}">
                <a16:creationId xmlns:a16="http://schemas.microsoft.com/office/drawing/2014/main" id="{B635FED2-1739-4CB1-9BE5-54744E4F56F4}"/>
              </a:ext>
            </a:extLst>
          </p:cNvPr>
          <p:cNvSpPr txBox="1"/>
          <p:nvPr/>
        </p:nvSpPr>
        <p:spPr>
          <a:xfrm>
            <a:off x="1" y="6194954"/>
            <a:ext cx="12191999" cy="492443"/>
          </a:xfrm>
          <a:prstGeom prst="rect">
            <a:avLst/>
          </a:prstGeom>
          <a:noFill/>
        </p:spPr>
        <p:txBody>
          <a:bodyPr wrap="square" rtlCol="0">
            <a:spAutoFit/>
          </a:bodyPr>
          <a:lstStyle/>
          <a:p>
            <a:pPr algn="ctr"/>
            <a:r>
              <a:rPr lang="en-US" sz="1300" i="1" dirty="0"/>
              <a:t>Please check with your tax advisor before converting to a Roth IRA. Roth Conversions involve complicated rules. Traditional IRA account owners should consider the tax ramifications, age and income restrictions in regard to executing a conversion from a Traditional IRA to a Roth IRA. The converted amount is generally subject to income taxation. </a:t>
            </a:r>
          </a:p>
        </p:txBody>
      </p:sp>
    </p:spTree>
    <p:extLst>
      <p:ext uri="{BB962C8B-B14F-4D97-AF65-F5344CB8AC3E}">
        <p14:creationId xmlns:p14="http://schemas.microsoft.com/office/powerpoint/2010/main" val="3530355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12192000" cy="917232"/>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800" b="1" dirty="0">
                <a:latin typeface="Roboto Slab" pitchFamily="2" charset="0"/>
                <a:ea typeface="Roboto Slab" pitchFamily="2" charset="0"/>
                <a:cs typeface="Arial" panose="020B0604020202020204" pitchFamily="34" charset="0"/>
              </a:rPr>
              <a:t>New Legislation</a:t>
            </a:r>
          </a:p>
        </p:txBody>
      </p:sp>
      <p:pic>
        <p:nvPicPr>
          <p:cNvPr id="1026" name="Picture 2" descr="Image result for the secure act">
            <a:extLst>
              <a:ext uri="{FF2B5EF4-FFF2-40B4-BE49-F238E27FC236}">
                <a16:creationId xmlns:a16="http://schemas.microsoft.com/office/drawing/2014/main" id="{BAEC860D-2365-4B7C-8E29-D5BE84CE0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7232"/>
            <a:ext cx="12192000" cy="59379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4CF9AD-CCE8-4FF9-8587-277C50523C03}"/>
              </a:ext>
            </a:extLst>
          </p:cNvPr>
          <p:cNvSpPr txBox="1"/>
          <p:nvPr/>
        </p:nvSpPr>
        <p:spPr>
          <a:xfrm>
            <a:off x="404649" y="1531720"/>
            <a:ext cx="5854261" cy="1569660"/>
          </a:xfrm>
          <a:prstGeom prst="rect">
            <a:avLst/>
          </a:prstGeom>
          <a:solidFill>
            <a:srgbClr val="FFFFFF">
              <a:alpha val="80000"/>
            </a:srgbClr>
          </a:solidFill>
        </p:spPr>
        <p:txBody>
          <a:bodyPr wrap="square" rtlCol="0">
            <a:spAutoFit/>
          </a:bodyPr>
          <a:lstStyle/>
          <a:p>
            <a:pPr algn="ctr"/>
            <a:r>
              <a:rPr lang="en-US" sz="4800" b="1" dirty="0">
                <a:solidFill>
                  <a:srgbClr val="002060"/>
                </a:solidFill>
                <a:latin typeface="Roboto Slab" pitchFamily="2" charset="0"/>
                <a:ea typeface="Roboto Slab" pitchFamily="2" charset="0"/>
              </a:rPr>
              <a:t>Signed into law on </a:t>
            </a:r>
            <a:br>
              <a:rPr lang="en-US" sz="4800" b="1" dirty="0">
                <a:solidFill>
                  <a:srgbClr val="002060"/>
                </a:solidFill>
                <a:latin typeface="Roboto Slab" pitchFamily="2" charset="0"/>
                <a:ea typeface="Roboto Slab" pitchFamily="2" charset="0"/>
              </a:rPr>
            </a:br>
            <a:r>
              <a:rPr lang="en-US" sz="4800" b="1" dirty="0">
                <a:solidFill>
                  <a:srgbClr val="002060"/>
                </a:solidFill>
                <a:latin typeface="Roboto Slab" pitchFamily="2" charset="0"/>
                <a:ea typeface="Roboto Slab" pitchFamily="2" charset="0"/>
              </a:rPr>
              <a:t>December 20, 2019</a:t>
            </a:r>
          </a:p>
        </p:txBody>
      </p:sp>
    </p:spTree>
    <p:extLst>
      <p:ext uri="{BB962C8B-B14F-4D97-AF65-F5344CB8AC3E}">
        <p14:creationId xmlns:p14="http://schemas.microsoft.com/office/powerpoint/2010/main" val="2768986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93413-E13F-4735-8A9C-51BD07CB02A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9366" y="1954925"/>
            <a:ext cx="8235245" cy="4678856"/>
          </a:xfrm>
          <a:prstGeom prst="rect">
            <a:avLst/>
          </a:prstGeom>
          <a:noFill/>
          <a:ln w="19050">
            <a:solidFill>
              <a:srgbClr val="002060"/>
            </a:solidFill>
          </a:ln>
        </p:spPr>
      </p:pic>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12192000" cy="917232"/>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800" b="1" dirty="0">
                <a:latin typeface="Roboto Slab" pitchFamily="2" charset="0"/>
                <a:ea typeface="Roboto Slab" pitchFamily="2" charset="0"/>
                <a:cs typeface="Arial" panose="020B0604020202020204" pitchFamily="34" charset="0"/>
              </a:rPr>
              <a:t>SECURE Act</a:t>
            </a:r>
          </a:p>
        </p:txBody>
      </p:sp>
      <p:sp>
        <p:nvSpPr>
          <p:cNvPr id="6" name="Title 1">
            <a:extLst>
              <a:ext uri="{FF2B5EF4-FFF2-40B4-BE49-F238E27FC236}">
                <a16:creationId xmlns:a16="http://schemas.microsoft.com/office/drawing/2014/main" id="{648F775D-FD21-46C0-BC42-B04615E1AEE5}"/>
              </a:ext>
            </a:extLst>
          </p:cNvPr>
          <p:cNvSpPr txBox="1">
            <a:spLocks/>
          </p:cNvSpPr>
          <p:nvPr/>
        </p:nvSpPr>
        <p:spPr>
          <a:xfrm>
            <a:off x="0" y="1074888"/>
            <a:ext cx="12192000" cy="127739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4800" b="1" dirty="0">
                <a:solidFill>
                  <a:srgbClr val="2F5597"/>
                </a:solidFill>
                <a:latin typeface="Roboto Slab" pitchFamily="2" charset="0"/>
                <a:ea typeface="Roboto Slab" pitchFamily="2" charset="0"/>
                <a:cs typeface="Calibri" panose="020F0502020204030204" pitchFamily="34" charset="0"/>
              </a:rPr>
              <a:t>SECURE Act Ten-year Rule</a:t>
            </a:r>
          </a:p>
        </p:txBody>
      </p:sp>
    </p:spTree>
    <p:extLst>
      <p:ext uri="{BB962C8B-B14F-4D97-AF65-F5344CB8AC3E}">
        <p14:creationId xmlns:p14="http://schemas.microsoft.com/office/powerpoint/2010/main" val="3941134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CF0252A-789F-45B0-B8E0-B5413DAEBA66}"/>
              </a:ext>
            </a:extLst>
          </p:cNvPr>
          <p:cNvSpPr txBox="1">
            <a:spLocks/>
          </p:cNvSpPr>
          <p:nvPr/>
        </p:nvSpPr>
        <p:spPr>
          <a:xfrm>
            <a:off x="1752600" y="1737156"/>
            <a:ext cx="8686800" cy="5120844"/>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lvl="1">
              <a:spcAft>
                <a:spcPts val="2400"/>
              </a:spcAft>
              <a:buClr>
                <a:schemeClr val="accent2">
                  <a:lumMod val="50000"/>
                </a:schemeClr>
              </a:buClr>
              <a:buFont typeface="Wingdings" panose="05000000000000000000" pitchFamily="2" charset="2"/>
              <a:buChar char="§"/>
            </a:pPr>
            <a:endParaRPr lang="en-US" sz="3400" dirty="0"/>
          </a:p>
          <a:p>
            <a:pPr>
              <a:spcAft>
                <a:spcPts val="2400"/>
              </a:spcAft>
              <a:buClr>
                <a:schemeClr val="accent2">
                  <a:lumMod val="50000"/>
                </a:schemeClr>
              </a:buClr>
              <a:buFont typeface="Wingdings" panose="05000000000000000000" pitchFamily="2" charset="2"/>
              <a:buChar char="§"/>
            </a:pPr>
            <a:endParaRPr lang="en-US" sz="3600" dirty="0"/>
          </a:p>
        </p:txBody>
      </p:sp>
      <p:sp>
        <p:nvSpPr>
          <p:cNvPr id="8" name="Title 1">
            <a:extLst>
              <a:ext uri="{FF2B5EF4-FFF2-40B4-BE49-F238E27FC236}">
                <a16:creationId xmlns:a16="http://schemas.microsoft.com/office/drawing/2014/main" id="{A28421CA-58FE-4B15-B36D-B7D37D10C84A}"/>
              </a:ext>
            </a:extLst>
          </p:cNvPr>
          <p:cNvSpPr txBox="1">
            <a:spLocks/>
          </p:cNvSpPr>
          <p:nvPr/>
        </p:nvSpPr>
        <p:spPr>
          <a:xfrm>
            <a:off x="0" y="11284"/>
            <a:ext cx="12192000" cy="925694"/>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r>
              <a:rPr lang="en-US" sz="5400" b="1" dirty="0">
                <a:latin typeface="Roboto Slab" pitchFamily="2" charset="0"/>
                <a:ea typeface="Roboto Slab" pitchFamily="2" charset="0"/>
                <a:cs typeface="Arial" panose="020B0604020202020204" pitchFamily="34" charset="0"/>
              </a:rPr>
              <a:t>Ideas and Strategies</a:t>
            </a:r>
          </a:p>
        </p:txBody>
      </p:sp>
      <p:sp>
        <p:nvSpPr>
          <p:cNvPr id="5" name="Title 1">
            <a:extLst>
              <a:ext uri="{FF2B5EF4-FFF2-40B4-BE49-F238E27FC236}">
                <a16:creationId xmlns:a16="http://schemas.microsoft.com/office/drawing/2014/main" id="{A2B0CA17-A11B-4E14-8346-2807438A02AD}"/>
              </a:ext>
            </a:extLst>
          </p:cNvPr>
          <p:cNvSpPr txBox="1">
            <a:spLocks/>
          </p:cNvSpPr>
          <p:nvPr/>
        </p:nvSpPr>
        <p:spPr>
          <a:xfrm>
            <a:off x="0" y="1077355"/>
            <a:ext cx="12192000" cy="819923"/>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4400" b="1" dirty="0">
                <a:solidFill>
                  <a:srgbClr val="2F5597"/>
                </a:solidFill>
                <a:latin typeface="Roboto Slab" pitchFamily="2" charset="0"/>
                <a:ea typeface="Roboto Slab" pitchFamily="2" charset="0"/>
                <a:cs typeface="Calibri" panose="020F0502020204030204" pitchFamily="34" charset="0"/>
              </a:rPr>
              <a:t>New Federal Tax Filing Date is Now July 15</a:t>
            </a:r>
            <a:r>
              <a:rPr lang="en-US" sz="4400" b="1" baseline="30000" dirty="0">
                <a:solidFill>
                  <a:srgbClr val="2F5597"/>
                </a:solidFill>
                <a:latin typeface="Roboto Slab" pitchFamily="2" charset="0"/>
                <a:ea typeface="Roboto Slab" pitchFamily="2" charset="0"/>
                <a:cs typeface="Calibri" panose="020F0502020204030204" pitchFamily="34" charset="0"/>
              </a:rPr>
              <a:t>th</a:t>
            </a:r>
            <a:r>
              <a:rPr lang="en-US" sz="4400" b="1" dirty="0">
                <a:solidFill>
                  <a:srgbClr val="2F5597"/>
                </a:solidFill>
                <a:latin typeface="Roboto Slab" pitchFamily="2" charset="0"/>
                <a:ea typeface="Roboto Slab" pitchFamily="2" charset="0"/>
                <a:cs typeface="Calibri" panose="020F0502020204030204" pitchFamily="34" charset="0"/>
              </a:rPr>
              <a:t> </a:t>
            </a:r>
          </a:p>
        </p:txBody>
      </p:sp>
      <p:pic>
        <p:nvPicPr>
          <p:cNvPr id="2" name="Picture 1">
            <a:extLst>
              <a:ext uri="{FF2B5EF4-FFF2-40B4-BE49-F238E27FC236}">
                <a16:creationId xmlns:a16="http://schemas.microsoft.com/office/drawing/2014/main" id="{67EAB697-21FD-4C2C-8C8D-92F44EF20DE4}"/>
              </a:ext>
            </a:extLst>
          </p:cNvPr>
          <p:cNvPicPr>
            <a:picLocks noChangeAspect="1"/>
          </p:cNvPicPr>
          <p:nvPr/>
        </p:nvPicPr>
        <p:blipFill>
          <a:blip r:embed="rId3"/>
          <a:stretch>
            <a:fillRect/>
          </a:stretch>
        </p:blipFill>
        <p:spPr>
          <a:xfrm>
            <a:off x="3776868" y="1706217"/>
            <a:ext cx="5151783" cy="5151783"/>
          </a:xfrm>
          <a:prstGeom prst="rect">
            <a:avLst/>
          </a:prstGeom>
        </p:spPr>
      </p:pic>
    </p:spTree>
    <p:extLst>
      <p:ext uri="{BB962C8B-B14F-4D97-AF65-F5344CB8AC3E}">
        <p14:creationId xmlns:p14="http://schemas.microsoft.com/office/powerpoint/2010/main" val="2022846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12191999" cy="925694"/>
          </a:xfrm>
          <a:prstGeom prst="rect">
            <a:avLst/>
          </a:prstGeom>
          <a:solidFill>
            <a:srgbClr val="0076A3"/>
          </a:solidFill>
        </p:spPr>
        <p:txBody>
          <a:bodyPr>
            <a:normAutofit fontScale="2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defTabSz="457200">
              <a:lnSpc>
                <a:spcPct val="100000"/>
              </a:lnSpc>
              <a:spcBef>
                <a:spcPts val="0"/>
              </a:spcBef>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1600" b="1" dirty="0">
                <a:latin typeface="Roboto Slab" pitchFamily="2" charset="0"/>
                <a:ea typeface="Roboto Slab" pitchFamily="2" charset="0"/>
                <a:cs typeface="Arial" panose="020B0604020202020204" pitchFamily="34" charset="0"/>
              </a:rPr>
              <a:t>Ideas and Strategies</a:t>
            </a:r>
          </a:p>
          <a:p>
            <a:pPr algn="ctr">
              <a:defRPr/>
            </a:pP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6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ECF5C7A-EBF5-452A-A3FD-18CA527E814C}"/>
              </a:ext>
            </a:extLst>
          </p:cNvPr>
          <p:cNvPicPr>
            <a:picLocks noChangeAspect="1"/>
          </p:cNvPicPr>
          <p:nvPr/>
        </p:nvPicPr>
        <p:blipFill rotWithShape="1">
          <a:blip r:embed="rId3"/>
          <a:srcRect l="1235" t="-9772" r="-1235" b="9772"/>
          <a:stretch/>
        </p:blipFill>
        <p:spPr>
          <a:xfrm>
            <a:off x="0" y="1443281"/>
            <a:ext cx="12471400" cy="5932310"/>
          </a:xfrm>
          <a:prstGeom prst="rect">
            <a:avLst/>
          </a:prstGeom>
        </p:spPr>
      </p:pic>
      <p:sp>
        <p:nvSpPr>
          <p:cNvPr id="4" name="Title 1">
            <a:extLst>
              <a:ext uri="{FF2B5EF4-FFF2-40B4-BE49-F238E27FC236}">
                <a16:creationId xmlns:a16="http://schemas.microsoft.com/office/drawing/2014/main" id="{47B9DEB2-68FD-4F62-8EE4-BC73981135C6}"/>
              </a:ext>
            </a:extLst>
          </p:cNvPr>
          <p:cNvSpPr txBox="1">
            <a:spLocks/>
          </p:cNvSpPr>
          <p:nvPr/>
        </p:nvSpPr>
        <p:spPr>
          <a:xfrm>
            <a:off x="0" y="1141871"/>
            <a:ext cx="12191998" cy="92569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5400" b="1" dirty="0">
                <a:solidFill>
                  <a:srgbClr val="2F5597"/>
                </a:solidFill>
                <a:latin typeface="Roboto Slab" pitchFamily="2" charset="0"/>
                <a:ea typeface="Roboto Slab" pitchFamily="2" charset="0"/>
                <a:cs typeface="Calibri" panose="020F0502020204030204" pitchFamily="34" charset="0"/>
              </a:rPr>
              <a:t>Volatility can be scary!</a:t>
            </a:r>
          </a:p>
        </p:txBody>
      </p:sp>
      <p:pic>
        <p:nvPicPr>
          <p:cNvPr id="6" name="Picture 2" descr="Image result for proceed with caution">
            <a:extLst>
              <a:ext uri="{FF2B5EF4-FFF2-40B4-BE49-F238E27FC236}">
                <a16:creationId xmlns:a16="http://schemas.microsoft.com/office/drawing/2014/main" id="{8F5978B6-E80B-4AF1-9C8B-DFFD3745B8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75" t="5990" r="4240" b="5487"/>
          <a:stretch/>
        </p:blipFill>
        <p:spPr bwMode="auto">
          <a:xfrm>
            <a:off x="6979663" y="2368977"/>
            <a:ext cx="4310129" cy="2228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34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endParaRPr lang="en-US" kern="0" dirty="0">
              <a:solidFill>
                <a:srgbClr val="FFFFFF"/>
              </a:solidFill>
            </a:endParaRPr>
          </a:p>
        </p:txBody>
      </p:sp>
      <p:sp>
        <p:nvSpPr>
          <p:cNvPr id="3" name="Title 2"/>
          <p:cNvSpPr>
            <a:spLocks noGrp="1"/>
          </p:cNvSpPr>
          <p:nvPr>
            <p:ph type="title" idx="4294967295"/>
          </p:nvPr>
        </p:nvSpPr>
        <p:spPr>
          <a:xfrm>
            <a:off x="0" y="888863"/>
            <a:ext cx="12192000" cy="908147"/>
          </a:xfrm>
        </p:spPr>
        <p:txBody>
          <a:bodyPr>
            <a:normAutofit/>
          </a:bodyPr>
          <a:lstStyle/>
          <a:p>
            <a:pPr algn="ctr"/>
            <a:r>
              <a:rPr lang="en-US" sz="4000" b="1" spc="-60" dirty="0">
                <a:solidFill>
                  <a:srgbClr val="2F5597"/>
                </a:solidFill>
                <a:latin typeface="Roboto Slab" pitchFamily="2" charset="0"/>
                <a:ea typeface="Roboto Slab" pitchFamily="2" charset="0"/>
                <a:cs typeface="Calibri" panose="020F0502020204030204" pitchFamily="34" charset="0"/>
              </a:rPr>
              <a:t>Panic and fear is profiled by the media!</a:t>
            </a: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9" name="Title 1">
            <a:extLst>
              <a:ext uri="{FF2B5EF4-FFF2-40B4-BE49-F238E27FC236}">
                <a16:creationId xmlns:a16="http://schemas.microsoft.com/office/drawing/2014/main" id="{B83E479D-8508-4B3C-A39D-115E7C53FF8B}"/>
              </a:ext>
            </a:extLst>
          </p:cNvPr>
          <p:cNvSpPr txBox="1">
            <a:spLocks/>
          </p:cNvSpPr>
          <p:nvPr/>
        </p:nvSpPr>
        <p:spPr>
          <a:xfrm>
            <a:off x="0" y="-18228"/>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800" b="1" dirty="0">
                <a:latin typeface="Roboto Slab" pitchFamily="2" charset="0"/>
                <a:ea typeface="Roboto Slab" pitchFamily="2" charset="0"/>
                <a:cs typeface="Arial" panose="020B0604020202020204" pitchFamily="34" charset="0"/>
              </a:rPr>
              <a:t>Ideas and Strategies</a:t>
            </a:r>
          </a:p>
        </p:txBody>
      </p:sp>
      <p:pic>
        <p:nvPicPr>
          <p:cNvPr id="4" name="Picture 3">
            <a:extLst>
              <a:ext uri="{FF2B5EF4-FFF2-40B4-BE49-F238E27FC236}">
                <a16:creationId xmlns:a16="http://schemas.microsoft.com/office/drawing/2014/main" id="{25AE3EC9-6EBF-470E-9353-9DB873CD3D7E}"/>
              </a:ext>
            </a:extLst>
          </p:cNvPr>
          <p:cNvPicPr>
            <a:picLocks noChangeAspect="1"/>
          </p:cNvPicPr>
          <p:nvPr/>
        </p:nvPicPr>
        <p:blipFill>
          <a:blip r:embed="rId3"/>
          <a:stretch>
            <a:fillRect/>
          </a:stretch>
        </p:blipFill>
        <p:spPr>
          <a:xfrm>
            <a:off x="5982269" y="1764847"/>
            <a:ext cx="6209731" cy="3978150"/>
          </a:xfrm>
          <a:prstGeom prst="rect">
            <a:avLst/>
          </a:prstGeom>
        </p:spPr>
      </p:pic>
      <p:sp>
        <p:nvSpPr>
          <p:cNvPr id="6" name="Rectangle 5">
            <a:extLst>
              <a:ext uri="{FF2B5EF4-FFF2-40B4-BE49-F238E27FC236}">
                <a16:creationId xmlns:a16="http://schemas.microsoft.com/office/drawing/2014/main" id="{349936DD-0F57-427B-A71F-FEE7ABF7A8C9}"/>
              </a:ext>
            </a:extLst>
          </p:cNvPr>
          <p:cNvSpPr/>
          <p:nvPr/>
        </p:nvSpPr>
        <p:spPr>
          <a:xfrm>
            <a:off x="0" y="2520123"/>
            <a:ext cx="5982269" cy="2408223"/>
          </a:xfrm>
          <a:prstGeom prst="rect">
            <a:avLst/>
          </a:prstGeom>
        </p:spPr>
        <p:txBody>
          <a:bodyPr wrap="square">
            <a:spAutoFit/>
          </a:bodyPr>
          <a:lstStyle/>
          <a:p>
            <a:pPr marR="91440" algn="ctr">
              <a:lnSpc>
                <a:spcPct val="106000"/>
              </a:lnSpc>
            </a:pPr>
            <a:r>
              <a:rPr lang="en-US" sz="3600" b="1" spc="-60" dirty="0">
                <a:solidFill>
                  <a:srgbClr val="2F5597"/>
                </a:solidFill>
                <a:latin typeface="Roboto Slab" pitchFamily="2" charset="0"/>
                <a:ea typeface="Roboto Slab" pitchFamily="2" charset="0"/>
                <a:cs typeface="Calibri" panose="020F0502020204030204" pitchFamily="34" charset="0"/>
              </a:rPr>
              <a:t>Panic and bad choices can cause more harm for investors than a virus or market downturn!</a:t>
            </a:r>
          </a:p>
        </p:txBody>
      </p:sp>
    </p:spTree>
    <p:extLst>
      <p:ext uri="{BB962C8B-B14F-4D97-AF65-F5344CB8AC3E}">
        <p14:creationId xmlns:p14="http://schemas.microsoft.com/office/powerpoint/2010/main" val="1011963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12192000" cy="917232"/>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400" b="1" dirty="0">
                <a:latin typeface="Roboto Slab" pitchFamily="2" charset="0"/>
                <a:ea typeface="Roboto Slab" pitchFamily="2" charset="0"/>
                <a:cs typeface="Arial" panose="020B0604020202020204" pitchFamily="34" charset="0"/>
              </a:rPr>
              <a:t>Key Takeaways </a:t>
            </a:r>
          </a:p>
          <a:p>
            <a:pPr algn="ctr">
              <a:defRPr/>
            </a:pPr>
            <a:endParaRPr lang="en-US" sz="6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FB858DB-B961-4AF6-B3BE-0270BBA33529}"/>
              </a:ext>
            </a:extLst>
          </p:cNvPr>
          <p:cNvSpPr/>
          <p:nvPr/>
        </p:nvSpPr>
        <p:spPr>
          <a:xfrm>
            <a:off x="0" y="1118939"/>
            <a:ext cx="11655188" cy="5170646"/>
          </a:xfrm>
          <a:prstGeom prst="rect">
            <a:avLst/>
          </a:prstGeom>
        </p:spPr>
        <p:txBody>
          <a:bodyPr wrap="square">
            <a:spAutoFit/>
          </a:bodyPr>
          <a:lstStyle/>
          <a:p>
            <a:pPr marL="457200" lvl="2" defTabSz="914400">
              <a:spcBef>
                <a:spcPts val="600"/>
              </a:spcBef>
              <a:spcAft>
                <a:spcPts val="600"/>
              </a:spcAft>
              <a:buClr>
                <a:srgbClr val="008080"/>
              </a:buClr>
            </a:pPr>
            <a:endParaRPr lang="en-US" sz="200" b="1" dirty="0">
              <a:solidFill>
                <a:schemeClr val="bg2">
                  <a:lumMod val="10000"/>
                </a:schemeClr>
              </a:solidFill>
              <a:latin typeface="Calibri" panose="020F0502020204030204" pitchFamily="34" charset="0"/>
              <a:cs typeface="Calibri" panose="020F0502020204030204" pitchFamily="34" charset="0"/>
            </a:endParaRPr>
          </a:p>
          <a:p>
            <a:pPr marL="640080" lvl="2" indent="-182880" defTabSz="914400">
              <a:spcBef>
                <a:spcPts val="600"/>
              </a:spcBef>
              <a:spcAft>
                <a:spcPts val="600"/>
              </a:spcAft>
              <a:buClr>
                <a:srgbClr val="008080"/>
              </a:buClr>
              <a:buFont typeface="Wingdings" panose="05000000000000000000" pitchFamily="2" charset="2"/>
              <a:buChar char="§"/>
            </a:pPr>
            <a:r>
              <a:rPr lang="en-US" sz="3200" b="1" dirty="0">
                <a:solidFill>
                  <a:schemeClr val="bg2">
                    <a:lumMod val="10000"/>
                  </a:schemeClr>
                </a:solidFill>
                <a:latin typeface="Calibri" panose="020F0502020204030204" pitchFamily="34" charset="0"/>
                <a:cs typeface="Calibri" panose="020F0502020204030204" pitchFamily="34" charset="0"/>
              </a:rPr>
              <a:t> </a:t>
            </a:r>
            <a:r>
              <a:rPr lang="en-US" sz="3200" b="1" dirty="0">
                <a:solidFill>
                  <a:srgbClr val="2F5597"/>
                </a:solidFill>
                <a:latin typeface="Roboto Slab" pitchFamily="2" charset="0"/>
                <a:ea typeface="Roboto Slab" pitchFamily="2" charset="0"/>
                <a:cs typeface="Calibri" panose="020F0502020204030204" pitchFamily="34" charset="0"/>
              </a:rPr>
              <a:t>2019 produced strong returns </a:t>
            </a:r>
            <a:br>
              <a:rPr lang="en-US" sz="3200" b="1" dirty="0">
                <a:solidFill>
                  <a:srgbClr val="2F5597"/>
                </a:solidFill>
                <a:latin typeface="Roboto Slab" pitchFamily="2" charset="0"/>
                <a:ea typeface="Roboto Slab" pitchFamily="2" charset="0"/>
                <a:cs typeface="Calibri" panose="020F0502020204030204" pitchFamily="34" charset="0"/>
              </a:rPr>
            </a:br>
            <a:r>
              <a:rPr lang="en-US" sz="3200" b="1" dirty="0">
                <a:solidFill>
                  <a:srgbClr val="2F5597"/>
                </a:solidFill>
                <a:latin typeface="Roboto Slab" pitchFamily="2" charset="0"/>
                <a:ea typeface="Roboto Slab" pitchFamily="2" charset="0"/>
                <a:cs typeface="Calibri" panose="020F0502020204030204" pitchFamily="34" charset="0"/>
              </a:rPr>
              <a:t>for equity investors</a:t>
            </a:r>
            <a:br>
              <a:rPr lang="en-US" sz="3200" b="1" dirty="0">
                <a:solidFill>
                  <a:srgbClr val="2F5597"/>
                </a:solidFill>
                <a:latin typeface="Roboto Slab" pitchFamily="2" charset="0"/>
                <a:ea typeface="Roboto Slab" pitchFamily="2" charset="0"/>
                <a:cs typeface="Calibri" panose="020F0502020204030204" pitchFamily="34" charset="0"/>
              </a:rPr>
            </a:br>
            <a:r>
              <a:rPr lang="en-US" sz="3200" b="1" dirty="0">
                <a:solidFill>
                  <a:srgbClr val="2F5597"/>
                </a:solidFill>
                <a:latin typeface="Roboto Slab" pitchFamily="2" charset="0"/>
                <a:ea typeface="Roboto Slab" pitchFamily="2" charset="0"/>
                <a:cs typeface="Calibri" panose="020F0502020204030204" pitchFamily="34" charset="0"/>
              </a:rPr>
              <a:t> </a:t>
            </a:r>
          </a:p>
          <a:p>
            <a:pPr marL="640080" lvl="2" indent="-182880" defTabSz="914400">
              <a:spcBef>
                <a:spcPts val="600"/>
              </a:spcBef>
              <a:spcAft>
                <a:spcPts val="600"/>
              </a:spcAft>
              <a:buClr>
                <a:srgbClr val="008080"/>
              </a:buClr>
              <a:buFont typeface="Wingdings" panose="05000000000000000000" pitchFamily="2" charset="2"/>
              <a:buChar char="§"/>
            </a:pPr>
            <a:r>
              <a:rPr lang="en-US" sz="3200" b="1" dirty="0">
                <a:solidFill>
                  <a:srgbClr val="2F5597"/>
                </a:solidFill>
                <a:latin typeface="Roboto Slab" pitchFamily="2" charset="0"/>
                <a:ea typeface="Roboto Slab" pitchFamily="2" charset="0"/>
                <a:cs typeface="Calibri" panose="020F0502020204030204" pitchFamily="34" charset="0"/>
              </a:rPr>
              <a:t> Extreme volatility has reemerged.</a:t>
            </a:r>
            <a:br>
              <a:rPr lang="en-US" sz="3200" b="1" dirty="0">
                <a:solidFill>
                  <a:srgbClr val="2F5597"/>
                </a:solidFill>
                <a:latin typeface="Roboto Slab" pitchFamily="2" charset="0"/>
                <a:ea typeface="Roboto Slab" pitchFamily="2" charset="0"/>
                <a:cs typeface="Calibri" panose="020F0502020204030204" pitchFamily="34" charset="0"/>
              </a:rPr>
            </a:br>
            <a:endParaRPr lang="en-US" sz="3200" b="1" dirty="0">
              <a:solidFill>
                <a:srgbClr val="2F5597"/>
              </a:solidFill>
              <a:latin typeface="Roboto Slab" pitchFamily="2" charset="0"/>
              <a:ea typeface="Roboto Slab" pitchFamily="2" charset="0"/>
              <a:cs typeface="Calibri" panose="020F0502020204030204" pitchFamily="34" charset="0"/>
            </a:endParaRPr>
          </a:p>
          <a:p>
            <a:pPr marL="640080" lvl="2" indent="-182880" defTabSz="914400">
              <a:spcBef>
                <a:spcPts val="600"/>
              </a:spcBef>
              <a:spcAft>
                <a:spcPts val="600"/>
              </a:spcAft>
              <a:buClr>
                <a:srgbClr val="008080"/>
              </a:buClr>
              <a:buFont typeface="Wingdings" panose="05000000000000000000" pitchFamily="2" charset="2"/>
              <a:buChar char="§"/>
            </a:pPr>
            <a:r>
              <a:rPr lang="en-US" sz="3200" b="1" dirty="0">
                <a:solidFill>
                  <a:srgbClr val="2F5597"/>
                </a:solidFill>
                <a:latin typeface="Roboto Slab" pitchFamily="2" charset="0"/>
                <a:ea typeface="Roboto Slab" pitchFamily="2" charset="0"/>
                <a:cs typeface="Calibri" panose="020F0502020204030204" pitchFamily="34" charset="0"/>
              </a:rPr>
              <a:t> Your health is our first priority!</a:t>
            </a:r>
            <a:br>
              <a:rPr lang="en-US" sz="3200" b="1" dirty="0">
                <a:solidFill>
                  <a:srgbClr val="2F5597"/>
                </a:solidFill>
                <a:latin typeface="Roboto Slab" pitchFamily="2" charset="0"/>
                <a:ea typeface="Roboto Slab" pitchFamily="2" charset="0"/>
                <a:cs typeface="Calibri" panose="020F0502020204030204" pitchFamily="34" charset="0"/>
              </a:rPr>
            </a:br>
            <a:endParaRPr lang="en-US" sz="3200" b="1" dirty="0">
              <a:solidFill>
                <a:srgbClr val="2F5597"/>
              </a:solidFill>
              <a:latin typeface="Roboto Slab" pitchFamily="2" charset="0"/>
              <a:ea typeface="Roboto Slab" pitchFamily="2" charset="0"/>
              <a:cs typeface="Calibri" panose="020F0502020204030204" pitchFamily="34" charset="0"/>
            </a:endParaRPr>
          </a:p>
          <a:p>
            <a:pPr marL="640080" lvl="2" indent="-182880" defTabSz="914400">
              <a:spcBef>
                <a:spcPts val="600"/>
              </a:spcBef>
              <a:spcAft>
                <a:spcPts val="600"/>
              </a:spcAft>
              <a:buClr>
                <a:srgbClr val="008080"/>
              </a:buClr>
              <a:buFont typeface="Wingdings" panose="05000000000000000000" pitchFamily="2" charset="2"/>
              <a:buChar char="§"/>
            </a:pPr>
            <a:r>
              <a:rPr lang="en-US" sz="3200" b="1" dirty="0">
                <a:solidFill>
                  <a:srgbClr val="2F5597"/>
                </a:solidFill>
                <a:latin typeface="Roboto Slab" pitchFamily="2" charset="0"/>
                <a:ea typeface="Roboto Slab" pitchFamily="2" charset="0"/>
                <a:cs typeface="Calibri" panose="020F0502020204030204" pitchFamily="34" charset="0"/>
              </a:rPr>
              <a:t> Focus on your personal goals and call us with any concerns.</a:t>
            </a:r>
          </a:p>
        </p:txBody>
      </p:sp>
      <p:pic>
        <p:nvPicPr>
          <p:cNvPr id="5" name="Picture 2" descr="Image result for Key Takeaways">
            <a:extLst>
              <a:ext uri="{FF2B5EF4-FFF2-40B4-BE49-F238E27FC236}">
                <a16:creationId xmlns:a16="http://schemas.microsoft.com/office/drawing/2014/main" id="{DEAE2C01-DA61-45F7-B227-CDC863CBA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5115" y="917231"/>
            <a:ext cx="4156439" cy="323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940176"/>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FB9CAD5-6DC5-4D46-9DDF-F59951736C90}"/>
              </a:ext>
            </a:extLst>
          </p:cNvPr>
          <p:cNvSpPr txBox="1">
            <a:spLocks/>
          </p:cNvSpPr>
          <p:nvPr/>
        </p:nvSpPr>
        <p:spPr>
          <a:xfrm>
            <a:off x="0" y="3149"/>
            <a:ext cx="12192000" cy="1110543"/>
          </a:xfrm>
          <a:prstGeom prst="rect">
            <a:avLst/>
          </a:prstGeom>
          <a:solidFill>
            <a:srgbClr val="0076A3"/>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dirty="0">
                <a:latin typeface="Roboto Slab" pitchFamily="2" charset="0"/>
                <a:ea typeface="Roboto Slab" pitchFamily="2" charset="0"/>
                <a:cs typeface="Arial" panose="020B0604020202020204" pitchFamily="34" charset="0"/>
              </a:rPr>
              <a:t>Stay Safe</a:t>
            </a:r>
          </a:p>
        </p:txBody>
      </p:sp>
      <p:pic>
        <p:nvPicPr>
          <p:cNvPr id="2" name="Picture 1">
            <a:extLst>
              <a:ext uri="{FF2B5EF4-FFF2-40B4-BE49-F238E27FC236}">
                <a16:creationId xmlns:a16="http://schemas.microsoft.com/office/drawing/2014/main" id="{9045D163-5197-4E00-A165-9AFC665C3B9B}"/>
              </a:ext>
            </a:extLst>
          </p:cNvPr>
          <p:cNvPicPr>
            <a:picLocks noChangeAspect="1"/>
          </p:cNvPicPr>
          <p:nvPr/>
        </p:nvPicPr>
        <p:blipFill>
          <a:blip r:embed="rId3"/>
          <a:stretch>
            <a:fillRect/>
          </a:stretch>
        </p:blipFill>
        <p:spPr>
          <a:xfrm>
            <a:off x="0" y="1113693"/>
            <a:ext cx="12192000" cy="5087816"/>
          </a:xfrm>
          <a:prstGeom prst="rect">
            <a:avLst/>
          </a:prstGeom>
        </p:spPr>
      </p:pic>
      <p:sp>
        <p:nvSpPr>
          <p:cNvPr id="6" name="Text Box 2">
            <a:extLst>
              <a:ext uri="{FF2B5EF4-FFF2-40B4-BE49-F238E27FC236}">
                <a16:creationId xmlns:a16="http://schemas.microsoft.com/office/drawing/2014/main" id="{D363698C-4C65-4A83-9E5F-772B81294402}"/>
              </a:ext>
            </a:extLst>
          </p:cNvPr>
          <p:cNvSpPr txBox="1">
            <a:spLocks noChangeArrowheads="1"/>
          </p:cNvSpPr>
          <p:nvPr/>
        </p:nvSpPr>
        <p:spPr bwMode="auto">
          <a:xfrm>
            <a:off x="0" y="6201509"/>
            <a:ext cx="12192000" cy="653342"/>
          </a:xfrm>
          <a:prstGeom prst="rect">
            <a:avLst/>
          </a:prstGeom>
          <a:solidFill>
            <a:srgbClr val="0076A3"/>
          </a:solidFill>
          <a:ln w="19050">
            <a:noFill/>
            <a:prstDash val="sysDot"/>
            <a:miter lim="800000"/>
            <a:headEnd/>
            <a:tailEnd/>
          </a:ln>
        </p:spPr>
        <p:txBody>
          <a:bodyPr rot="0" vert="horz" wrap="square" lIns="91440" tIns="45720" rIns="91440" bIns="45720" anchor="t" anchorCtr="0">
            <a:noAutofit/>
          </a:bodyPr>
          <a:lstStyle/>
          <a:p>
            <a:pPr algn="ctr">
              <a:lnSpc>
                <a:spcPct val="107000"/>
              </a:lnSpc>
              <a:spcAft>
                <a:spcPts val="800"/>
              </a:spcAft>
              <a:tabLst>
                <a:tab pos="342900" algn="l"/>
              </a:tabLst>
            </a:pPr>
            <a:r>
              <a:rPr lang="en-US" sz="3200" b="1" dirty="0">
                <a:solidFill>
                  <a:schemeClr val="bg1"/>
                </a:solidFill>
                <a:latin typeface="Roboto Slab" pitchFamily="2" charset="0"/>
                <a:ea typeface="Roboto Slab" pitchFamily="2" charset="0"/>
                <a:cs typeface="Calibri" panose="020F0502020204030204" pitchFamily="34" charset="0"/>
              </a:rPr>
              <a:t>“The first wealth is HEALTH.” – Ralph Waldo Emerson</a:t>
            </a:r>
            <a:endParaRPr lang="en-US" sz="1600" dirty="0">
              <a:solidFill>
                <a:schemeClr val="bg1"/>
              </a:solidFill>
              <a:latin typeface="Roboto Slab" pitchFamily="2" charset="0"/>
              <a:ea typeface="Roboto Slab" pitchFamily="2" charset="0"/>
              <a:cs typeface="Times New Roman" panose="02020603050405020304" pitchFamily="18" charset="0"/>
            </a:endParaRPr>
          </a:p>
        </p:txBody>
      </p:sp>
    </p:spTree>
    <p:extLst>
      <p:ext uri="{BB962C8B-B14F-4D97-AF65-F5344CB8AC3E}">
        <p14:creationId xmlns:p14="http://schemas.microsoft.com/office/powerpoint/2010/main" val="1332638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a:extLst>
              <a:ext uri="{FF2B5EF4-FFF2-40B4-BE49-F238E27FC236}">
                <a16:creationId xmlns:a16="http://schemas.microsoft.com/office/drawing/2014/main" id="{9F1AFDB5-8658-49F9-A745-4967FCD15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40" y="925692"/>
            <a:ext cx="4114990" cy="3687250"/>
          </a:xfrm>
          <a:prstGeom prst="rect">
            <a:avLst/>
          </a:prstGeom>
          <a:noFill/>
          <a:extLst>
            <a:ext uri="{909E8E84-426E-40DD-AFC4-6F175D3DCCD1}">
              <a14:hiddenFill xmlns:a14="http://schemas.microsoft.com/office/drawing/2010/main">
                <a:solidFill>
                  <a:srgbClr val="FFFFFF"/>
                </a:solidFill>
              </a14:hiddenFill>
            </a:ext>
          </a:extLst>
        </p:spPr>
      </p:pic>
      <p:sp>
        <p:nvSpPr>
          <p:cNvPr id="20573" name="Text Box 93"/>
          <p:cNvSpPr txBox="1">
            <a:spLocks noChangeArrowheads="1"/>
          </p:cNvSpPr>
          <p:nvPr/>
        </p:nvSpPr>
        <p:spPr bwMode="auto">
          <a:xfrm>
            <a:off x="350292" y="2112701"/>
            <a:ext cx="11141123" cy="3405484"/>
          </a:xfrm>
          <a:prstGeom prst="rect">
            <a:avLst/>
          </a:prstGeom>
          <a:noFill/>
          <a:ln w="12700">
            <a:noFill/>
            <a:miter lim="800000"/>
            <a:headEnd/>
            <a:tailEnd/>
          </a:ln>
        </p:spPr>
        <p:txBody>
          <a:bodyPr wrap="square">
            <a:spAutoFit/>
          </a:bodyPr>
          <a:lstStyle/>
          <a:p>
            <a:pPr marL="182880" indent="-182880" defTabSz="914400">
              <a:lnSpc>
                <a:spcPct val="114000"/>
              </a:lnSpc>
              <a:spcBef>
                <a:spcPts val="1200"/>
              </a:spcBef>
              <a:spcAft>
                <a:spcPts val="1800"/>
              </a:spcAft>
              <a:buClr>
                <a:srgbClr val="008080"/>
              </a:buClr>
              <a:buSzPct val="100000"/>
              <a:buFont typeface="Wingdings" panose="05000000000000000000" pitchFamily="2" charset="2"/>
              <a:buChar char="§"/>
              <a:defRPr/>
            </a:pPr>
            <a:r>
              <a:rPr lang="en-US" sz="4000" b="1" dirty="0">
                <a:solidFill>
                  <a:schemeClr val="tx1">
                    <a:lumMod val="90000"/>
                    <a:lumOff val="10000"/>
                  </a:schemeClr>
                </a:solidFill>
                <a:latin typeface="Calibri" panose="020F0502020204030204" pitchFamily="34" charset="0"/>
              </a:rPr>
              <a:t> </a:t>
            </a:r>
            <a:r>
              <a:rPr lang="en-US" sz="3600" b="1" dirty="0">
                <a:solidFill>
                  <a:srgbClr val="2F5597"/>
                </a:solidFill>
                <a:latin typeface="Roboto Slab" pitchFamily="2" charset="0"/>
                <a:ea typeface="Roboto Slab" pitchFamily="2" charset="0"/>
              </a:rPr>
              <a:t>Regular communication</a:t>
            </a:r>
          </a:p>
          <a:p>
            <a:pPr marL="182880" indent="-182880" defTabSz="914400">
              <a:lnSpc>
                <a:spcPct val="114000"/>
              </a:lnSpc>
              <a:spcBef>
                <a:spcPts val="1200"/>
              </a:spcBef>
              <a:spcAft>
                <a:spcPts val="1800"/>
              </a:spcAft>
              <a:buClr>
                <a:srgbClr val="008080"/>
              </a:buClr>
              <a:buSzPct val="100000"/>
              <a:buFont typeface="Wingdings" panose="05000000000000000000" pitchFamily="2" charset="2"/>
              <a:buChar char="§"/>
              <a:defRPr/>
            </a:pPr>
            <a:r>
              <a:rPr lang="en-US" sz="3600" b="1" dirty="0">
                <a:solidFill>
                  <a:srgbClr val="2F5597"/>
                </a:solidFill>
                <a:latin typeface="Roboto Slab" pitchFamily="2" charset="0"/>
                <a:ea typeface="Roboto Slab" pitchFamily="2" charset="0"/>
              </a:rPr>
              <a:t> More frequent discussions</a:t>
            </a:r>
          </a:p>
          <a:p>
            <a:pPr marL="182880" indent="-182880" defTabSz="914400">
              <a:lnSpc>
                <a:spcPct val="114000"/>
              </a:lnSpc>
              <a:spcBef>
                <a:spcPts val="1200"/>
              </a:spcBef>
              <a:spcAft>
                <a:spcPts val="1800"/>
              </a:spcAft>
              <a:buClr>
                <a:srgbClr val="008080"/>
              </a:buClr>
              <a:buSzPct val="100000"/>
              <a:buFont typeface="Wingdings" panose="05000000000000000000" pitchFamily="2" charset="2"/>
              <a:buChar char="§"/>
              <a:defRPr/>
            </a:pPr>
            <a:r>
              <a:rPr lang="en-US" sz="3600" b="1" dirty="0">
                <a:solidFill>
                  <a:srgbClr val="2F5597"/>
                </a:solidFill>
                <a:latin typeface="Roboto Slab" pitchFamily="2" charset="0"/>
                <a:ea typeface="Roboto Slab" pitchFamily="2" charset="0"/>
              </a:rPr>
              <a:t> Review of economic, tax, estate and investment issues for our clients</a:t>
            </a:r>
          </a:p>
        </p:txBody>
      </p:sp>
      <p:sp>
        <p:nvSpPr>
          <p:cNvPr id="5" name="Title 1">
            <a:extLst>
              <a:ext uri="{FF2B5EF4-FFF2-40B4-BE49-F238E27FC236}">
                <a16:creationId xmlns:a16="http://schemas.microsoft.com/office/drawing/2014/main" id="{D2AA1E53-3350-4CDB-A424-063120CE853F}"/>
              </a:ext>
            </a:extLst>
          </p:cNvPr>
          <p:cNvSpPr txBox="1">
            <a:spLocks/>
          </p:cNvSpPr>
          <p:nvPr/>
        </p:nvSpPr>
        <p:spPr>
          <a:xfrm>
            <a:off x="0" y="-2"/>
            <a:ext cx="12191999" cy="925694"/>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400" b="1" dirty="0">
                <a:latin typeface="Roboto Slab" pitchFamily="2" charset="0"/>
                <a:ea typeface="Roboto Slab" pitchFamily="2" charset="0"/>
                <a:cs typeface="Arial" panose="020B0604020202020204" pitchFamily="34" charset="0"/>
              </a:rPr>
              <a:t>What Can You Expect From Us?</a:t>
            </a:r>
          </a:p>
        </p:txBody>
      </p:sp>
    </p:spTree>
    <p:extLst>
      <p:ext uri="{BB962C8B-B14F-4D97-AF65-F5344CB8AC3E}">
        <p14:creationId xmlns:p14="http://schemas.microsoft.com/office/powerpoint/2010/main" val="68636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73">
                                            <p:txEl>
                                              <p:pRg st="0" end="0"/>
                                            </p:txEl>
                                          </p:spTgt>
                                        </p:tgtEl>
                                        <p:attrNameLst>
                                          <p:attrName>style.visibility</p:attrName>
                                        </p:attrNameLst>
                                      </p:cBhvr>
                                      <p:to>
                                        <p:strVal val="visible"/>
                                      </p:to>
                                    </p:set>
                                    <p:animEffect transition="in" filter="fade">
                                      <p:cBhvr>
                                        <p:cTn id="7" dur="500"/>
                                        <p:tgtEl>
                                          <p:spTgt spid="2057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73">
                                            <p:txEl>
                                              <p:pRg st="1" end="1"/>
                                            </p:txEl>
                                          </p:spTgt>
                                        </p:tgtEl>
                                        <p:attrNameLst>
                                          <p:attrName>style.visibility</p:attrName>
                                        </p:attrNameLst>
                                      </p:cBhvr>
                                      <p:to>
                                        <p:strVal val="visible"/>
                                      </p:to>
                                    </p:set>
                                    <p:animEffect transition="in" filter="fade">
                                      <p:cBhvr>
                                        <p:cTn id="11" dur="500"/>
                                        <p:tgtEl>
                                          <p:spTgt spid="2057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73">
                                            <p:txEl>
                                              <p:pRg st="2" end="2"/>
                                            </p:txEl>
                                          </p:spTgt>
                                        </p:tgtEl>
                                        <p:attrNameLst>
                                          <p:attrName>style.visibility</p:attrName>
                                        </p:attrNameLst>
                                      </p:cBhvr>
                                      <p:to>
                                        <p:strVal val="visible"/>
                                      </p:to>
                                    </p:set>
                                    <p:animEffect transition="in" filter="fade">
                                      <p:cBhvr>
                                        <p:cTn id="15" dur="500"/>
                                        <p:tgtEl>
                                          <p:spTgt spid="205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D5ABB1-E2C1-4214-84BF-89D8360983CF}"/>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A1931E8-28B6-4918-A013-7FAB5AE18AAD}"/>
              </a:ext>
            </a:extLst>
          </p:cNvPr>
          <p:cNvSpPr txBox="1">
            <a:spLocks noChangeArrowheads="1"/>
          </p:cNvSpPr>
          <p:nvPr/>
        </p:nvSpPr>
        <p:spPr>
          <a:xfrm>
            <a:off x="636895" y="4269595"/>
            <a:ext cx="10513325" cy="2308626"/>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lgn="ctr">
              <a:buFont typeface="Wingdings" pitchFamily="2" charset="2"/>
              <a:buNone/>
            </a:pPr>
            <a:r>
              <a:rPr lang="en-US" sz="3600" b="1" dirty="0">
                <a:solidFill>
                  <a:srgbClr val="008080"/>
                </a:solidFill>
              </a:rPr>
              <a:t>    </a:t>
            </a:r>
            <a:r>
              <a:rPr lang="en-US" sz="4000" b="1" dirty="0">
                <a:solidFill>
                  <a:srgbClr val="008080"/>
                </a:solidFill>
                <a:latin typeface="Roboto Slab" pitchFamily="2" charset="0"/>
                <a:ea typeface="Roboto Slab" pitchFamily="2" charset="0"/>
                <a:cs typeface="Arial" panose="020B0604020202020204" pitchFamily="34" charset="0"/>
              </a:rPr>
              <a:t>We appreciate the opportunity to assist with YOUR financial needs!</a:t>
            </a:r>
          </a:p>
          <a:p>
            <a:pPr>
              <a:buFont typeface="Wingdings" pitchFamily="2" charset="2"/>
              <a:buNone/>
            </a:pPr>
            <a:endParaRPr lang="en-US" sz="4000" b="1" dirty="0">
              <a:solidFill>
                <a:srgbClr val="00808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Font typeface="Wingdings" pitchFamily="2" charset="2"/>
              <a:buNone/>
            </a:pPr>
            <a:endParaRPr lang="en-US" sz="4000" b="1" dirty="0"/>
          </a:p>
        </p:txBody>
      </p:sp>
      <p:sp>
        <p:nvSpPr>
          <p:cNvPr id="5" name="Rectangle 4">
            <a:extLst>
              <a:ext uri="{FF2B5EF4-FFF2-40B4-BE49-F238E27FC236}">
                <a16:creationId xmlns:a16="http://schemas.microsoft.com/office/drawing/2014/main" id="{231450A1-DB6B-476F-BBA6-073251C43221}"/>
              </a:ext>
            </a:extLst>
          </p:cNvPr>
          <p:cNvSpPr>
            <a:spLocks noChangeArrowheads="1"/>
          </p:cNvSpPr>
          <p:nvPr/>
        </p:nvSpPr>
        <p:spPr bwMode="auto">
          <a:xfrm>
            <a:off x="1524000" y="9035"/>
            <a:ext cx="9144000" cy="1320874"/>
          </a:xfrm>
          <a:prstGeom prst="rect">
            <a:avLst/>
          </a:prstGeom>
          <a:noFill/>
          <a:ln w="12700">
            <a:noFill/>
            <a:miter lim="800000"/>
            <a:headEnd/>
            <a:tailEnd/>
          </a:ln>
          <a:effectLst/>
        </p:spPr>
        <p:txBody>
          <a:bodyPr wrap="square" lIns="90488" tIns="44450" rIns="90488" bIns="44450">
            <a:spAutoFit/>
          </a:bodyPr>
          <a:lstStyle/>
          <a:p>
            <a:pPr algn="ctr" eaLnBrk="0" hangingPunct="0">
              <a:defRPr/>
            </a:pPr>
            <a:r>
              <a:rPr lang="en-US" sz="8000" b="1" dirty="0">
                <a:solidFill>
                  <a:srgbClr val="008080"/>
                </a:solidFill>
                <a:latin typeface="Roboto Slab" pitchFamily="2" charset="0"/>
                <a:ea typeface="Roboto Slab" pitchFamily="2" charset="0"/>
                <a:cs typeface="Arial" panose="020B0604020202020204" pitchFamily="34" charset="0"/>
              </a:rPr>
              <a:t>Thank You!</a:t>
            </a:r>
          </a:p>
        </p:txBody>
      </p:sp>
      <p:sp>
        <p:nvSpPr>
          <p:cNvPr id="6" name="TextBox 5">
            <a:extLst>
              <a:ext uri="{FF2B5EF4-FFF2-40B4-BE49-F238E27FC236}">
                <a16:creationId xmlns:a16="http://schemas.microsoft.com/office/drawing/2014/main" id="{536B1237-4A99-4C85-B30B-AD6801D936EA}"/>
              </a:ext>
            </a:extLst>
          </p:cNvPr>
          <p:cNvSpPr txBox="1"/>
          <p:nvPr/>
        </p:nvSpPr>
        <p:spPr>
          <a:xfrm>
            <a:off x="0" y="2202134"/>
            <a:ext cx="12192000" cy="1569660"/>
          </a:xfrm>
          <a:prstGeom prst="rect">
            <a:avLst/>
          </a:prstGeom>
          <a:solidFill>
            <a:schemeClr val="accent6">
              <a:lumMod val="75000"/>
            </a:schemeClr>
          </a:solidFill>
        </p:spPr>
        <p:txBody>
          <a:bodyPr wrap="square" rtlCol="0">
            <a:spAutoFit/>
          </a:bodyPr>
          <a:lstStyle/>
          <a:p>
            <a:pPr algn="ctr"/>
            <a:r>
              <a:rPr lang="en-US" sz="4800" b="1" dirty="0">
                <a:solidFill>
                  <a:schemeClr val="bg1"/>
                </a:solidFill>
                <a:latin typeface="Bahnschrift SemiBold SemiConden" panose="020B0502040204020203" pitchFamily="34" charset="0"/>
                <a:cs typeface="Arial" panose="020B0604020202020204" pitchFamily="34" charset="0"/>
              </a:rPr>
              <a:t>Your health and well-being is </a:t>
            </a:r>
            <a:br>
              <a:rPr lang="en-US" sz="4800" b="1" dirty="0">
                <a:solidFill>
                  <a:schemeClr val="bg1"/>
                </a:solidFill>
                <a:latin typeface="Bahnschrift SemiBold SemiConden" panose="020B0502040204020203" pitchFamily="34" charset="0"/>
                <a:cs typeface="Arial" panose="020B0604020202020204" pitchFamily="34" charset="0"/>
              </a:rPr>
            </a:br>
            <a:r>
              <a:rPr lang="en-US" sz="4800" b="1" dirty="0">
                <a:solidFill>
                  <a:schemeClr val="bg1"/>
                </a:solidFill>
                <a:latin typeface="Bahnschrift SemiBold SemiConden" panose="020B0502040204020203" pitchFamily="34" charset="0"/>
                <a:cs typeface="Arial" panose="020B0604020202020204" pitchFamily="34" charset="0"/>
              </a:rPr>
              <a:t>our highest priority!</a:t>
            </a:r>
          </a:p>
        </p:txBody>
      </p:sp>
    </p:spTree>
    <p:extLst>
      <p:ext uri="{BB962C8B-B14F-4D97-AF65-F5344CB8AC3E}">
        <p14:creationId xmlns:p14="http://schemas.microsoft.com/office/powerpoint/2010/main" val="2152263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Older Couple Using Laptop At Home - Design Your New Life">
            <a:extLst>
              <a:ext uri="{FF2B5EF4-FFF2-40B4-BE49-F238E27FC236}">
                <a16:creationId xmlns:a16="http://schemas.microsoft.com/office/drawing/2014/main" id="{F22A3BE5-637A-404E-B335-D22D73C41C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11"/>
          <a:stretch/>
        </p:blipFill>
        <p:spPr bwMode="auto">
          <a:xfrm>
            <a:off x="0" y="0"/>
            <a:ext cx="6866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11761769-43AF-41FA-866D-58DF05E88995}"/>
              </a:ext>
            </a:extLst>
          </p:cNvPr>
          <p:cNvSpPr txBox="1">
            <a:spLocks/>
          </p:cNvSpPr>
          <p:nvPr/>
        </p:nvSpPr>
        <p:spPr>
          <a:xfrm rot="20842410">
            <a:off x="6721462" y="3834821"/>
            <a:ext cx="5615501" cy="1882142"/>
          </a:xfrm>
          <a:prstGeom prst="rect">
            <a:avLst/>
          </a:prstGeom>
          <a:noFill/>
        </p:spPr>
        <p:txBody>
          <a:bodyPr>
            <a:normAutofit fontScale="925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defTabSz="457200">
              <a:lnSpc>
                <a:spcPct val="100000"/>
              </a:lnSpc>
              <a:spcBef>
                <a:spcPts val="0"/>
              </a:spcBef>
            </a:pPr>
            <a:br>
              <a:rPr lang="en-US" sz="500" b="1" dirty="0">
                <a:solidFill>
                  <a:srgbClr val="2F55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solidFill>
                  <a:srgbClr val="2F55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solidFill>
                  <a:srgbClr val="2F55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solidFill>
                  <a:srgbClr val="2F55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400" b="1" dirty="0">
                <a:solidFill>
                  <a:srgbClr val="2F5597"/>
                </a:solidFill>
                <a:latin typeface="Segoe Script" panose="030B0504020000000003" pitchFamily="66" charset="0"/>
                <a:ea typeface="Roboto Slab" pitchFamily="2" charset="0"/>
                <a:cs typeface="Arial" panose="020B0604020202020204" pitchFamily="34" charset="0"/>
              </a:rPr>
              <a:t>Please share!</a:t>
            </a:r>
          </a:p>
          <a:p>
            <a:pPr algn="ctr">
              <a:defRPr/>
            </a:pPr>
            <a:endParaRPr lang="en-US" sz="6000" b="1" dirty="0">
              <a:solidFill>
                <a:srgbClr val="2F55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E941B657-D190-4D06-9AD2-D411F239516F}"/>
              </a:ext>
            </a:extLst>
          </p:cNvPr>
          <p:cNvSpPr txBox="1">
            <a:spLocks/>
          </p:cNvSpPr>
          <p:nvPr/>
        </p:nvSpPr>
        <p:spPr>
          <a:xfrm>
            <a:off x="6866425" y="13025"/>
            <a:ext cx="5325575" cy="3230795"/>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defTabSz="457200">
              <a:lnSpc>
                <a:spcPct val="100000"/>
              </a:lnSpc>
              <a:spcBef>
                <a:spcPts val="0"/>
              </a:spcBef>
            </a:pPr>
            <a:br>
              <a:rPr lang="en-US" sz="700" b="1" dirty="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700" b="1" dirty="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700" b="1" dirty="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7200" b="1" dirty="0">
                <a:solidFill>
                  <a:srgbClr val="00FF00"/>
                </a:solidFill>
                <a:latin typeface="Cambria Math" panose="02040503050406030204" pitchFamily="18" charset="0"/>
                <a:ea typeface="Cambria Math" panose="02040503050406030204" pitchFamily="18" charset="0"/>
                <a:cs typeface="Arial" panose="020B0604020202020204" pitchFamily="34" charset="0"/>
              </a:rPr>
              <a:t>Help Us</a:t>
            </a:r>
          </a:p>
          <a:p>
            <a:pPr algn="ctr" defTabSz="457200">
              <a:lnSpc>
                <a:spcPct val="100000"/>
              </a:lnSpc>
              <a:spcBef>
                <a:spcPts val="0"/>
              </a:spcBef>
            </a:pPr>
            <a:r>
              <a:rPr lang="en-US" sz="7200" b="1" dirty="0">
                <a:solidFill>
                  <a:srgbClr val="00FF00"/>
                </a:solidFill>
                <a:latin typeface="Cambria Math" panose="02040503050406030204" pitchFamily="18" charset="0"/>
                <a:ea typeface="Cambria Math" panose="02040503050406030204" pitchFamily="18" charset="0"/>
                <a:cs typeface="Arial" panose="020B0604020202020204" pitchFamily="34" charset="0"/>
              </a:rPr>
              <a:t>Help Others!</a:t>
            </a:r>
          </a:p>
          <a:p>
            <a:pPr algn="ctr">
              <a:defRPr/>
            </a:pPr>
            <a:endParaRPr lang="en-US" sz="4000" b="1" dirty="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4684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48B0-689D-443D-A05D-B69D37146DF8}"/>
              </a:ext>
            </a:extLst>
          </p:cNvPr>
          <p:cNvSpPr/>
          <p:nvPr/>
        </p:nvSpPr>
        <p:spPr>
          <a:xfrm>
            <a:off x="175260" y="357684"/>
            <a:ext cx="12016740" cy="3877985"/>
          </a:xfrm>
          <a:prstGeom prst="rect">
            <a:avLst/>
          </a:prstGeom>
        </p:spPr>
        <p:txBody>
          <a:bodyPr wrap="square">
            <a:spAutoFit/>
          </a:bodyPr>
          <a:lstStyle/>
          <a:p>
            <a:r>
              <a:rPr lang="en-US" sz="1050" dirty="0"/>
              <a:t>The views expressed are not necessarily the opinion of (</a:t>
            </a:r>
            <a:r>
              <a:rPr lang="en-US" sz="1050" dirty="0">
                <a:highlight>
                  <a:srgbClr val="FFFF00"/>
                </a:highlight>
              </a:rPr>
              <a:t>Insert Broker-dealer name</a:t>
            </a:r>
            <a:r>
              <a:rPr lang="en-US" sz="1050" dirty="0"/>
              <a:t>). Information is based on sources believed to be reliable, however, their accuracy or completeness cannot be guaranteed. This information is not intended to be a substitute for specific individualized tax, legal, or investment planning advice and should not be construed as a recommendation or solicitation to buy or sell any security. Past performance is not indicative of future results.</a:t>
            </a:r>
          </a:p>
          <a:p>
            <a:endParaRPr lang="en-US" sz="1050" dirty="0"/>
          </a:p>
          <a:p>
            <a:r>
              <a:rPr lang="en-US" sz="1050" dirty="0"/>
              <a:t>Investors should be aware that there are risks inherent in all investments, such as fluctuations in investment principal. No investment strategy can guarantee a profit or protect against loss in periods of declining values. Diversification does not ensure a profit or protect against a loss. Rebalancing a portfolio may cause investors to incur tax liabilities and/or transaction costs and does not assure a profit or protect against a loss. Diversification and strategic asset allocation do not ensure a profit or protect against a loss. Due to the volatility within the markets mentioned, opinions are subject to change without notice. </a:t>
            </a:r>
          </a:p>
          <a:p>
            <a:endParaRPr lang="en-US" sz="1050" dirty="0"/>
          </a:p>
          <a:p>
            <a:r>
              <a:rPr lang="en-US" sz="1050" dirty="0"/>
              <a:t>Material discussed herewith is meant for general illustration and/or informational purposes only, please note that individual situations can vary. Therefore, the information should be relied upon when coordinated with individual professional advice. This material may contain forward looking statements and projections. There are no guarantees that these results will be achieved. </a:t>
            </a:r>
          </a:p>
          <a:p>
            <a:pPr>
              <a:spcBef>
                <a:spcPct val="50000"/>
              </a:spcBef>
            </a:pPr>
            <a:r>
              <a:rPr lang="en-US" sz="1050" dirty="0"/>
              <a:t>Unless certain criteria are met, Roth IRA owners must be 59½ or older and have held the IRA for five years before tax-free withdrawals are permitted. Additionally, each converted amount may be subject to its own five-year holding period. Converting a traditional IRA into a Roth IRA has tax implications. Investors should consult a tax advisor before deciding to do a conversion. rebalancing a non-retirement account could be a taxable event that may increase your tax liability.</a:t>
            </a:r>
          </a:p>
          <a:p>
            <a:pPr>
              <a:spcBef>
                <a:spcPct val="50000"/>
              </a:spcBef>
            </a:pPr>
            <a:endParaRPr lang="en-US" sz="1050" dirty="0"/>
          </a:p>
          <a:p>
            <a:r>
              <a:rPr lang="en-US" sz="1050" dirty="0"/>
              <a:t>The S&amp;P 500 is an unmanaged index of 500 widely held stocks that is generally considered representative of the U.S. Stock market. The Dow Jones Industrial Average (DJIA) commonly known as “The Dow”, is an index representing 30 stocks of companies maintained and reviewed by the editors of the Wall Street Journal. All indices referenced are unmanaged and cannot be invested into directly. Unmanaged index returns do not reflect fees, expenses, or sales charges. Index performance is not indicative of the performance of any investment and individual investor’s results will vary.</a:t>
            </a:r>
            <a:br>
              <a:rPr lang="en-US" sz="1050" dirty="0"/>
            </a:br>
            <a:endParaRPr lang="en-US" sz="1050" dirty="0">
              <a:latin typeface="Arial" panose="020B0604020202020204" pitchFamily="34" charset="0"/>
              <a:cs typeface="Arial" panose="020B0604020202020204" pitchFamily="34" charset="0"/>
            </a:endParaRPr>
          </a:p>
          <a:p>
            <a:pPr algn="ctr">
              <a:spcBef>
                <a:spcPct val="50000"/>
              </a:spcBef>
            </a:pPr>
            <a:r>
              <a:rPr lang="en-US" sz="1050" dirty="0">
                <a:latin typeface="Arial" panose="020B0604020202020204" pitchFamily="34" charset="0"/>
                <a:cs typeface="Arial" panose="020B0604020202020204" pitchFamily="34" charset="0"/>
              </a:rPr>
              <a:t>Contents provided by: </a:t>
            </a:r>
            <a:br>
              <a:rPr lang="en-US" sz="1050" dirty="0">
                <a:latin typeface="Arial" panose="020B0604020202020204" pitchFamily="34" charset="0"/>
                <a:cs typeface="Arial" panose="020B0604020202020204" pitchFamily="34" charset="0"/>
              </a:rPr>
            </a:br>
            <a:r>
              <a:rPr lang="en-US" sz="1050" dirty="0">
                <a:latin typeface="Arial" panose="020B0604020202020204" pitchFamily="34" charset="0"/>
                <a:cs typeface="Arial" panose="020B0604020202020204" pitchFamily="34" charset="0"/>
              </a:rPr>
              <a:t>The Academy of Preferred Financial Advisors, Inc. </a:t>
            </a:r>
            <a:r>
              <a:rPr lang="en-US" sz="1050" baseline="30000" dirty="0">
                <a:latin typeface="Arial" panose="020B0604020202020204" pitchFamily="34" charset="0"/>
                <a:cs typeface="Arial" panose="020B0604020202020204" pitchFamily="34" charset="0"/>
              </a:rPr>
              <a:t>©</a:t>
            </a:r>
            <a:r>
              <a:rPr lang="en-US" sz="1050" dirty="0">
                <a:latin typeface="Arial" panose="020B0604020202020204" pitchFamily="34" charset="0"/>
                <a:cs typeface="Arial" panose="020B0604020202020204" pitchFamily="34" charset="0"/>
              </a:rPr>
              <a:t> 2020. All rights reserved.</a:t>
            </a:r>
          </a:p>
          <a:p>
            <a:pPr algn="ctr">
              <a:spcBef>
                <a:spcPct val="50000"/>
              </a:spcBef>
            </a:pPr>
            <a:endParaRPr lang="en-US" sz="1350" dirty="0"/>
          </a:p>
        </p:txBody>
      </p:sp>
      <p:sp>
        <p:nvSpPr>
          <p:cNvPr id="3" name="Rectangle 2">
            <a:extLst>
              <a:ext uri="{FF2B5EF4-FFF2-40B4-BE49-F238E27FC236}">
                <a16:creationId xmlns:a16="http://schemas.microsoft.com/office/drawing/2014/main" id="{FCC5A76E-4CD5-4220-BD09-FC45C0770430}"/>
              </a:ext>
            </a:extLst>
          </p:cNvPr>
          <p:cNvSpPr/>
          <p:nvPr/>
        </p:nvSpPr>
        <p:spPr>
          <a:xfrm>
            <a:off x="0" y="5088350"/>
            <a:ext cx="12192000" cy="784830"/>
          </a:xfrm>
          <a:prstGeom prst="rect">
            <a:avLst/>
          </a:prstGeom>
          <a:solidFill>
            <a:srgbClr val="FFFF00"/>
          </a:solidFill>
        </p:spPr>
        <p:txBody>
          <a:bodyPr wrap="square">
            <a:spAutoFit/>
          </a:bodyPr>
          <a:lstStyle/>
          <a:p>
            <a:pPr algn="ctr">
              <a:spcBef>
                <a:spcPct val="50000"/>
              </a:spcBef>
            </a:pPr>
            <a:r>
              <a:rPr lang="en-US" dirty="0">
                <a:solidFill>
                  <a:srgbClr val="FF0000"/>
                </a:solidFill>
              </a:rPr>
              <a:t>Insert Approved BD Disclaimer here</a:t>
            </a:r>
          </a:p>
          <a:p>
            <a:pPr algn="ctr">
              <a:spcBef>
                <a:spcPct val="50000"/>
              </a:spcBef>
            </a:pPr>
            <a:r>
              <a:rPr lang="en-US" dirty="0">
                <a:solidFill>
                  <a:srgbClr val="FF0000"/>
                </a:solidFill>
              </a:rPr>
              <a:t>Insert registered branch address, contact information </a:t>
            </a:r>
            <a:endParaRPr lang="en-US" dirty="0">
              <a:solidFill>
                <a:srgbClr val="FF0000"/>
              </a:solidFill>
              <a:effectLst>
                <a:outerShdw blurRad="38100" dist="38100" dir="2700000" algn="tl">
                  <a:srgbClr val="000000">
                    <a:alpha val="43137"/>
                  </a:srgbClr>
                </a:outerShdw>
              </a:effectLst>
            </a:endParaRPr>
          </a:p>
        </p:txBody>
      </p:sp>
      <p:pic>
        <p:nvPicPr>
          <p:cNvPr id="2094" name="Picture 20" descr="http://www.ilovelittletree.com/ILLT_image/ILLT_home/ILLT_images_Home_tree.jpg">
            <a:extLst>
              <a:ext uri="{FF2B5EF4-FFF2-40B4-BE49-F238E27FC236}">
                <a16:creationId xmlns:a16="http://schemas.microsoft.com/office/drawing/2014/main" id="{8FB70811-2110-4740-9EE3-84F68CAD1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200" y="9588500"/>
            <a:ext cx="554038" cy="124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823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712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79000">
              <a:schemeClr val="bg2">
                <a:lumMod val="50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BF5B-C366-485E-92A7-0715FC7252D1}"/>
              </a:ext>
            </a:extLst>
          </p:cNvPr>
          <p:cNvSpPr txBox="1">
            <a:spLocks/>
          </p:cNvSpPr>
          <p:nvPr/>
        </p:nvSpPr>
        <p:spPr>
          <a:xfrm>
            <a:off x="0" y="186680"/>
            <a:ext cx="12192000" cy="812799"/>
          </a:xfrm>
          <a:prstGeom prst="rect">
            <a:avLst/>
          </a:prstGeom>
          <a:noFill/>
        </p:spPr>
        <p:txBody>
          <a:bodyP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4400" b="1" dirty="0">
                <a:solidFill>
                  <a:schemeClr val="bg1"/>
                </a:solidFill>
                <a:effectLst>
                  <a:outerShdw blurRad="38100" dist="38100" dir="2700000" algn="tl">
                    <a:srgbClr val="000000">
                      <a:alpha val="43137"/>
                    </a:srgbClr>
                  </a:outerShdw>
                </a:effectLst>
                <a:latin typeface="Roboto Slab" pitchFamily="2" charset="0"/>
                <a:ea typeface="Roboto Slab" pitchFamily="2" charset="0"/>
              </a:rPr>
              <a:t>Five Key Areas of Financial Planning </a:t>
            </a:r>
          </a:p>
        </p:txBody>
      </p:sp>
      <p:pic>
        <p:nvPicPr>
          <p:cNvPr id="3" name="Picture 2" descr="http://img1.wikia.nocookie.net/__cb20150106221941/epicrapbattlesofhistory/images/b/b7/Key_hint.jpg">
            <a:extLst>
              <a:ext uri="{FF2B5EF4-FFF2-40B4-BE49-F238E27FC236}">
                <a16:creationId xmlns:a16="http://schemas.microsoft.com/office/drawing/2014/main" id="{F6490904-D20B-4B82-BE6E-2CC11FC05E8C}"/>
              </a:ext>
            </a:extLst>
          </p:cNvPr>
          <p:cNvPicPr/>
          <p:nvPr/>
        </p:nvPicPr>
        <p:blipFill>
          <a:blip r:embed="rId3">
            <a:extLst>
              <a:ext uri="{BEBA8EAE-BF5A-486C-A8C5-ECC9F3942E4B}">
                <a14:imgProps xmlns:a14="http://schemas.microsoft.com/office/drawing/2010/main">
                  <a14:imgLayer r:embed="rId4">
                    <a14:imgEffect>
                      <a14:backgroundRemoval t="5600" b="96000" l="3593" r="97228"/>
                    </a14:imgEffect>
                  </a14:imgLayer>
                </a14:imgProps>
              </a:ext>
              <a:ext uri="{28A0092B-C50C-407E-A947-70E740481C1C}">
                <a14:useLocalDpi xmlns:a14="http://schemas.microsoft.com/office/drawing/2010/main" val="0"/>
              </a:ext>
            </a:extLst>
          </a:blip>
          <a:srcRect/>
          <a:stretch>
            <a:fillRect/>
          </a:stretch>
        </p:blipFill>
        <p:spPr bwMode="auto">
          <a:xfrm rot="5400000">
            <a:off x="8244689" y="2625423"/>
            <a:ext cx="4764903" cy="2037623"/>
          </a:xfrm>
          <a:prstGeom prst="rect">
            <a:avLst/>
          </a:prstGeom>
          <a:noFill/>
          <a:ln>
            <a:noFill/>
          </a:ln>
        </p:spPr>
      </p:pic>
      <p:sp>
        <p:nvSpPr>
          <p:cNvPr id="4" name="Content Placeholder 2">
            <a:extLst>
              <a:ext uri="{FF2B5EF4-FFF2-40B4-BE49-F238E27FC236}">
                <a16:creationId xmlns:a16="http://schemas.microsoft.com/office/drawing/2014/main" id="{04217010-0B98-4264-A625-EE9570DDCEA0}"/>
              </a:ext>
            </a:extLst>
          </p:cNvPr>
          <p:cNvSpPr txBox="1">
            <a:spLocks/>
          </p:cNvSpPr>
          <p:nvPr/>
        </p:nvSpPr>
        <p:spPr>
          <a:xfrm>
            <a:off x="634372" y="999479"/>
            <a:ext cx="7391342" cy="4385725"/>
          </a:xfrm>
          <a:prstGeom prst="rect">
            <a:avLst/>
          </a:prstGeom>
        </p:spPr>
        <p:txBody>
          <a:bodyPr vert="horz" lIns="68580" tIns="34290" rIns="68580" bIns="3429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9pPr>
          </a:lstStyle>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Roboto Slab" pitchFamily="2" charset="0"/>
                <a:ea typeface="Roboto Slab" pitchFamily="2" charset="0"/>
                <a:cs typeface="Calibri" panose="020F0502020204030204" pitchFamily="34" charset="0"/>
              </a:rPr>
              <a:t>Preservation Planning</a:t>
            </a:r>
          </a:p>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Roboto Slab" pitchFamily="2" charset="0"/>
                <a:ea typeface="Roboto Slab" pitchFamily="2" charset="0"/>
                <a:cs typeface="Calibri" panose="020F0502020204030204" pitchFamily="34" charset="0"/>
              </a:rPr>
              <a:t>Retirement Planning</a:t>
            </a:r>
          </a:p>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Roboto Slab" pitchFamily="2" charset="0"/>
                <a:ea typeface="Roboto Slab" pitchFamily="2" charset="0"/>
                <a:cs typeface="Calibri" panose="020F0502020204030204" pitchFamily="34" charset="0"/>
              </a:rPr>
              <a:t>Tax Planning</a:t>
            </a:r>
          </a:p>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Roboto Slab" pitchFamily="2" charset="0"/>
                <a:ea typeface="Roboto Slab" pitchFamily="2" charset="0"/>
                <a:cs typeface="Calibri" panose="020F0502020204030204" pitchFamily="34" charset="0"/>
              </a:rPr>
              <a:t>Estate Planning</a:t>
            </a:r>
          </a:p>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Roboto Slab" pitchFamily="2" charset="0"/>
                <a:ea typeface="Roboto Slab" pitchFamily="2" charset="0"/>
                <a:cs typeface="Calibri" panose="020F0502020204030204" pitchFamily="34" charset="0"/>
              </a:rPr>
              <a:t>Investment Planning</a:t>
            </a:r>
          </a:p>
          <a:p>
            <a:pPr marL="685800" indent="-685800">
              <a:lnSpc>
                <a:spcPct val="170000"/>
              </a:lnSpc>
              <a:buClr>
                <a:srgbClr val="FFCC00"/>
              </a:buClr>
              <a:buFont typeface="Wingdings" panose="05000000000000000000" pitchFamily="2" charset="2"/>
              <a:buChar char="ü"/>
            </a:pPr>
            <a:endParaRPr lang="en-US" sz="4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lnSpc>
                <a:spcPct val="170000"/>
              </a:lnSpc>
              <a:buClr>
                <a:srgbClr val="FFCC00"/>
              </a:buClr>
              <a:buFont typeface="Wingdings" panose="05000000000000000000" pitchFamily="2" charset="2"/>
              <a:buChar char="ü"/>
            </a:pPr>
            <a:endParaRPr lang="en-US" sz="2400" dirty="0">
              <a:solidFill>
                <a:schemeClr val="bg1"/>
              </a:solidFill>
              <a:latin typeface="Calibri" panose="020F0502020204030204" pitchFamily="34" charset="0"/>
              <a:cs typeface="Calibri" panose="020F0502020204030204" pitchFamily="34" charset="0"/>
            </a:endParaRPr>
          </a:p>
          <a:p>
            <a:pPr marL="342900" indent="-342900">
              <a:lnSpc>
                <a:spcPct val="170000"/>
              </a:lnSpc>
              <a:buClr>
                <a:srgbClr val="FFCC00"/>
              </a:buClr>
              <a:buFont typeface="Wingdings" panose="05000000000000000000" pitchFamily="2" charset="2"/>
              <a:buChar char="ü"/>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53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endParaRPr lang="en-US" kern="0" dirty="0">
              <a:solidFill>
                <a:srgbClr val="FFFFFF"/>
              </a:solidFill>
            </a:endParaRPr>
          </a:p>
        </p:txBody>
      </p:sp>
      <p:sp>
        <p:nvSpPr>
          <p:cNvPr id="3" name="Title 2"/>
          <p:cNvSpPr>
            <a:spLocks noGrp="1"/>
          </p:cNvSpPr>
          <p:nvPr>
            <p:ph type="title" idx="4294967295"/>
          </p:nvPr>
        </p:nvSpPr>
        <p:spPr>
          <a:xfrm>
            <a:off x="0" y="878693"/>
            <a:ext cx="12192000" cy="1329639"/>
          </a:xfrm>
        </p:spPr>
        <p:txBody>
          <a:bodyPr>
            <a:noAutofit/>
          </a:bodyPr>
          <a:lstStyle/>
          <a:p>
            <a:r>
              <a:rPr lang="en-US" sz="4800" b="1" spc="-60" dirty="0">
                <a:solidFill>
                  <a:srgbClr val="1A4D98"/>
                </a:solidFill>
                <a:latin typeface="Roboto Slab" pitchFamily="2" charset="0"/>
                <a:ea typeface="Roboto Slab" pitchFamily="2" charset="0"/>
                <a:cs typeface="Calibri" panose="020F0502020204030204" pitchFamily="34" charset="0"/>
              </a:rPr>
              <a:t>“What if I told you...”</a:t>
            </a: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2" name="Title 1">
            <a:extLst>
              <a:ext uri="{FF2B5EF4-FFF2-40B4-BE49-F238E27FC236}">
                <a16:creationId xmlns:a16="http://schemas.microsoft.com/office/drawing/2014/main" id="{A80F4A64-E43F-4E4D-9B03-3055A655C04F}"/>
              </a:ext>
            </a:extLst>
          </p:cNvPr>
          <p:cNvSpPr txBox="1">
            <a:spLocks/>
          </p:cNvSpPr>
          <p:nvPr/>
        </p:nvSpPr>
        <p:spPr>
          <a:xfrm>
            <a:off x="0" y="0"/>
            <a:ext cx="12192000" cy="917232"/>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800" b="1" dirty="0">
                <a:latin typeface="Roboto Slab" pitchFamily="2" charset="0"/>
                <a:ea typeface="Roboto Slab" pitchFamily="2" charset="0"/>
                <a:cs typeface="Arial" panose="020B0604020202020204" pitchFamily="34" charset="0"/>
              </a:rPr>
              <a:t>Equity Market Review</a:t>
            </a:r>
          </a:p>
        </p:txBody>
      </p:sp>
      <p:sp>
        <p:nvSpPr>
          <p:cNvPr id="8" name="Title 1">
            <a:extLst>
              <a:ext uri="{FF2B5EF4-FFF2-40B4-BE49-F238E27FC236}">
                <a16:creationId xmlns:a16="http://schemas.microsoft.com/office/drawing/2014/main" id="{334C8033-3264-4747-93DC-D0775CFDA7A3}"/>
              </a:ext>
            </a:extLst>
          </p:cNvPr>
          <p:cNvSpPr txBox="1">
            <a:spLocks/>
          </p:cNvSpPr>
          <p:nvPr/>
        </p:nvSpPr>
        <p:spPr>
          <a:xfrm>
            <a:off x="566509" y="2205995"/>
            <a:ext cx="11308967" cy="34415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spcAft>
                <a:spcPts val="600"/>
              </a:spcAft>
              <a:buFont typeface="Wingdings" panose="05000000000000000000" pitchFamily="2" charset="2"/>
              <a:buChar char="ü"/>
              <a:defRPr/>
            </a:pPr>
            <a:r>
              <a:rPr lang="en-US" sz="3200" spc="-60" dirty="0">
                <a:solidFill>
                  <a:srgbClr val="008080"/>
                </a:solidFill>
                <a:latin typeface="Roboto Slab" pitchFamily="2" charset="0"/>
                <a:ea typeface="Roboto Slab" pitchFamily="2" charset="0"/>
                <a:cs typeface="Calibri" panose="020F0502020204030204" pitchFamily="34" charset="0"/>
              </a:rPr>
              <a:t>A Global recession was coming,</a:t>
            </a:r>
          </a:p>
          <a:p>
            <a:pPr marL="571500" indent="-571500">
              <a:spcAft>
                <a:spcPts val="600"/>
              </a:spcAft>
              <a:buFont typeface="Wingdings" panose="05000000000000000000" pitchFamily="2" charset="2"/>
              <a:buChar char="ü"/>
              <a:defRPr/>
            </a:pPr>
            <a:r>
              <a:rPr lang="en-US" sz="3200" spc="-60" dirty="0">
                <a:solidFill>
                  <a:srgbClr val="008080"/>
                </a:solidFill>
                <a:latin typeface="Roboto Slab" pitchFamily="2" charset="0"/>
                <a:ea typeface="Roboto Slab" pitchFamily="2" charset="0"/>
                <a:cs typeface="Calibri" panose="020F0502020204030204" pitchFamily="34" charset="0"/>
              </a:rPr>
              <a:t>The U.S. might start a recession,</a:t>
            </a:r>
          </a:p>
          <a:p>
            <a:pPr marL="571500" indent="-571500">
              <a:spcAft>
                <a:spcPts val="600"/>
              </a:spcAft>
              <a:buFont typeface="Wingdings" panose="05000000000000000000" pitchFamily="2" charset="2"/>
              <a:buChar char="ü"/>
              <a:defRPr/>
            </a:pPr>
            <a:r>
              <a:rPr lang="en-US" sz="3200" spc="-60" dirty="0">
                <a:solidFill>
                  <a:srgbClr val="008080"/>
                </a:solidFill>
                <a:latin typeface="Roboto Slab" pitchFamily="2" charset="0"/>
                <a:ea typeface="Roboto Slab" pitchFamily="2" charset="0"/>
                <a:cs typeface="Calibri" panose="020F0502020204030204" pitchFamily="34" charset="0"/>
              </a:rPr>
              <a:t>There was going to be a trade war with China,</a:t>
            </a:r>
          </a:p>
          <a:p>
            <a:pPr marL="571500" indent="-571500">
              <a:spcAft>
                <a:spcPts val="600"/>
              </a:spcAft>
              <a:buFont typeface="Wingdings" panose="05000000000000000000" pitchFamily="2" charset="2"/>
              <a:buChar char="ü"/>
              <a:defRPr/>
            </a:pPr>
            <a:r>
              <a:rPr lang="en-US" sz="3200" spc="-60" dirty="0">
                <a:solidFill>
                  <a:srgbClr val="008080"/>
                </a:solidFill>
                <a:latin typeface="Roboto Slab" pitchFamily="2" charset="0"/>
                <a:ea typeface="Roboto Slab" pitchFamily="2" charset="0"/>
                <a:cs typeface="Calibri" panose="020F0502020204030204" pitchFamily="34" charset="0"/>
              </a:rPr>
              <a:t>The President would get impeached, and</a:t>
            </a:r>
          </a:p>
          <a:p>
            <a:pPr marL="571500" indent="-571500">
              <a:spcAft>
                <a:spcPts val="600"/>
              </a:spcAft>
              <a:buFont typeface="Wingdings" panose="05000000000000000000" pitchFamily="2" charset="2"/>
              <a:buChar char="ü"/>
              <a:defRPr/>
            </a:pPr>
            <a:r>
              <a:rPr lang="en-US" sz="3200" spc="-60" dirty="0">
                <a:solidFill>
                  <a:srgbClr val="008080"/>
                </a:solidFill>
                <a:latin typeface="Roboto Slab" pitchFamily="2" charset="0"/>
                <a:ea typeface="Roboto Slab" pitchFamily="2" charset="0"/>
                <a:cs typeface="Calibri" panose="020F0502020204030204" pitchFamily="34" charset="0"/>
              </a:rPr>
              <a:t>The Middle East would fire rockets at US military bases.</a:t>
            </a:r>
          </a:p>
          <a:p>
            <a:pPr algn="ctr">
              <a:spcAft>
                <a:spcPts val="600"/>
              </a:spcAft>
              <a:defRPr/>
            </a:pPr>
            <a:endParaRPr lang="en-US" b="1" dirty="0">
              <a:solidFill>
                <a:srgbClr val="0B368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8724CAC-0BC6-4025-B25F-C11FEE4F0930}"/>
              </a:ext>
            </a:extLst>
          </p:cNvPr>
          <p:cNvSpPr/>
          <p:nvPr/>
        </p:nvSpPr>
        <p:spPr>
          <a:xfrm>
            <a:off x="0" y="5185670"/>
            <a:ext cx="12192000" cy="1421928"/>
          </a:xfrm>
          <a:prstGeom prst="rect">
            <a:avLst/>
          </a:prstGeom>
        </p:spPr>
        <p:txBody>
          <a:bodyPr wrap="square">
            <a:spAutoFit/>
          </a:bodyPr>
          <a:lstStyle/>
          <a:p>
            <a:pPr algn="ctr" defTabSz="914400">
              <a:lnSpc>
                <a:spcPct val="90000"/>
              </a:lnSpc>
              <a:spcBef>
                <a:spcPct val="0"/>
              </a:spcBef>
              <a:defRPr/>
            </a:pPr>
            <a:r>
              <a:rPr lang="en-US" sz="4800" b="1" spc="-60" dirty="0">
                <a:solidFill>
                  <a:srgbClr val="1A4D98"/>
                </a:solidFill>
                <a:latin typeface="Roboto Slab" pitchFamily="2" charset="0"/>
                <a:ea typeface="Roboto Slab" pitchFamily="2" charset="0"/>
                <a:cs typeface="Calibri" panose="020F0502020204030204" pitchFamily="34" charset="0"/>
              </a:rPr>
              <a:t>“Would you have expected </a:t>
            </a:r>
            <a:br>
              <a:rPr lang="en-US" sz="4800" b="1" spc="-60" dirty="0">
                <a:solidFill>
                  <a:srgbClr val="1A4D98"/>
                </a:solidFill>
                <a:latin typeface="Roboto Slab" pitchFamily="2" charset="0"/>
                <a:ea typeface="Roboto Slab" pitchFamily="2" charset="0"/>
                <a:cs typeface="Calibri" panose="020F0502020204030204" pitchFamily="34" charset="0"/>
              </a:rPr>
            </a:br>
            <a:r>
              <a:rPr lang="en-US" sz="4800" b="1" spc="-60" dirty="0">
                <a:solidFill>
                  <a:srgbClr val="1A4D98"/>
                </a:solidFill>
                <a:latin typeface="Roboto Slab" pitchFamily="2" charset="0"/>
                <a:ea typeface="Roboto Slab" pitchFamily="2" charset="0"/>
                <a:cs typeface="Calibri" panose="020F0502020204030204" pitchFamily="34" charset="0"/>
              </a:rPr>
              <a:t>the stock market to go up?”</a:t>
            </a:r>
          </a:p>
        </p:txBody>
      </p:sp>
    </p:spTree>
    <p:extLst>
      <p:ext uri="{BB962C8B-B14F-4D97-AF65-F5344CB8AC3E}">
        <p14:creationId xmlns:p14="http://schemas.microsoft.com/office/powerpoint/2010/main" val="67051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endParaRPr lang="en-US" kern="0" dirty="0">
              <a:solidFill>
                <a:srgbClr val="FFFFFF"/>
              </a:solidFill>
            </a:endParaRPr>
          </a:p>
        </p:txBody>
      </p:sp>
      <p:sp>
        <p:nvSpPr>
          <p:cNvPr id="3" name="Title 2"/>
          <p:cNvSpPr>
            <a:spLocks noGrp="1"/>
          </p:cNvSpPr>
          <p:nvPr>
            <p:ph type="title" idx="4294967295"/>
          </p:nvPr>
        </p:nvSpPr>
        <p:spPr>
          <a:xfrm>
            <a:off x="-1" y="1061695"/>
            <a:ext cx="12191999" cy="917232"/>
          </a:xfrm>
        </p:spPr>
        <p:txBody>
          <a:bodyPr>
            <a:noAutofit/>
          </a:bodyPr>
          <a:lstStyle/>
          <a:p>
            <a:pPr algn="ctr"/>
            <a:r>
              <a:rPr lang="en-US" sz="4000" b="1" spc="-60" dirty="0">
                <a:solidFill>
                  <a:srgbClr val="1A4D98"/>
                </a:solidFill>
                <a:latin typeface="Roboto Slab" pitchFamily="2" charset="0"/>
                <a:ea typeface="Roboto Slab" pitchFamily="2" charset="0"/>
                <a:cs typeface="Calibri" panose="020F0502020204030204" pitchFamily="34" charset="0"/>
              </a:rPr>
              <a:t>2019 was a healthy year for investors </a:t>
            </a:r>
            <a:br>
              <a:rPr lang="en-US" sz="4000" b="1" spc="-60" dirty="0">
                <a:solidFill>
                  <a:srgbClr val="1A4D98"/>
                </a:solidFill>
                <a:latin typeface="Roboto Slab" pitchFamily="2" charset="0"/>
                <a:ea typeface="Roboto Slab" pitchFamily="2" charset="0"/>
                <a:cs typeface="Calibri" panose="020F0502020204030204" pitchFamily="34" charset="0"/>
              </a:rPr>
            </a:br>
            <a:r>
              <a:rPr lang="en-US" sz="4000" b="1" spc="-60" dirty="0">
                <a:solidFill>
                  <a:srgbClr val="1A4D98"/>
                </a:solidFill>
                <a:latin typeface="Roboto Slab" pitchFamily="2" charset="0"/>
                <a:ea typeface="Roboto Slab" pitchFamily="2" charset="0"/>
                <a:cs typeface="Calibri" panose="020F0502020204030204" pitchFamily="34" charset="0"/>
              </a:rPr>
              <a:t>and 2020 started strong! </a:t>
            </a: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2" name="Title 1">
            <a:extLst>
              <a:ext uri="{FF2B5EF4-FFF2-40B4-BE49-F238E27FC236}">
                <a16:creationId xmlns:a16="http://schemas.microsoft.com/office/drawing/2014/main" id="{A80F4A64-E43F-4E4D-9B03-3055A655C04F}"/>
              </a:ext>
            </a:extLst>
          </p:cNvPr>
          <p:cNvSpPr txBox="1">
            <a:spLocks/>
          </p:cNvSpPr>
          <p:nvPr/>
        </p:nvSpPr>
        <p:spPr>
          <a:xfrm>
            <a:off x="0" y="0"/>
            <a:ext cx="12192000" cy="917232"/>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800" b="1" dirty="0">
                <a:latin typeface="Roboto Slab" pitchFamily="2" charset="0"/>
                <a:ea typeface="Roboto Slab" pitchFamily="2" charset="0"/>
                <a:cs typeface="Arial" panose="020B0604020202020204" pitchFamily="34" charset="0"/>
              </a:rPr>
              <a:t>Equity Market Review</a:t>
            </a:r>
          </a:p>
        </p:txBody>
      </p:sp>
      <p:pic>
        <p:nvPicPr>
          <p:cNvPr id="18434" name="Picture 2" descr="Image result for 2019 equity new highs">
            <a:extLst>
              <a:ext uri="{FF2B5EF4-FFF2-40B4-BE49-F238E27FC236}">
                <a16:creationId xmlns:a16="http://schemas.microsoft.com/office/drawing/2014/main" id="{370F8E8F-97AF-4230-8AA1-66F80EB23670}"/>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2274278"/>
            <a:ext cx="12192000" cy="45837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3FFBA3-F7F1-49F1-8DDA-3BFFBE1225FD}"/>
              </a:ext>
            </a:extLst>
          </p:cNvPr>
          <p:cNvPicPr>
            <a:picLocks noChangeAspect="1"/>
          </p:cNvPicPr>
          <p:nvPr/>
        </p:nvPicPr>
        <p:blipFill>
          <a:blip r:embed="rId4"/>
          <a:stretch>
            <a:fillRect/>
          </a:stretch>
        </p:blipFill>
        <p:spPr>
          <a:xfrm>
            <a:off x="1984375" y="2557856"/>
            <a:ext cx="8493564" cy="4065935"/>
          </a:xfrm>
          <a:prstGeom prst="rect">
            <a:avLst/>
          </a:prstGeom>
        </p:spPr>
      </p:pic>
    </p:spTree>
    <p:extLst>
      <p:ext uri="{BB962C8B-B14F-4D97-AF65-F5344CB8AC3E}">
        <p14:creationId xmlns:p14="http://schemas.microsoft.com/office/powerpoint/2010/main" val="313173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endParaRPr lang="en-US" kern="0" dirty="0">
              <a:solidFill>
                <a:srgbClr val="FFFFFF"/>
              </a:solidFill>
            </a:endParaRPr>
          </a:p>
        </p:txBody>
      </p:sp>
      <p:sp>
        <p:nvSpPr>
          <p:cNvPr id="3" name="Title 2"/>
          <p:cNvSpPr>
            <a:spLocks noGrp="1"/>
          </p:cNvSpPr>
          <p:nvPr>
            <p:ph type="title" idx="4294967295"/>
          </p:nvPr>
        </p:nvSpPr>
        <p:spPr>
          <a:xfrm>
            <a:off x="0" y="888863"/>
            <a:ext cx="12192000" cy="908147"/>
          </a:xfrm>
        </p:spPr>
        <p:txBody>
          <a:bodyPr>
            <a:normAutofit/>
          </a:bodyPr>
          <a:lstStyle/>
          <a:p>
            <a:pPr algn="ctr"/>
            <a:r>
              <a:rPr lang="en-US" sz="4000" b="1" spc="-60" dirty="0">
                <a:solidFill>
                  <a:srgbClr val="1A4D98"/>
                </a:solidFill>
                <a:latin typeface="Roboto Slab" pitchFamily="2" charset="0"/>
                <a:ea typeface="Roboto Slab" pitchFamily="2" charset="0"/>
                <a:cs typeface="Calibri" panose="020F0502020204030204" pitchFamily="34" charset="0"/>
              </a:rPr>
              <a:t>Then equity markets changed quickly...</a:t>
            </a: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9" name="Title 1">
            <a:extLst>
              <a:ext uri="{FF2B5EF4-FFF2-40B4-BE49-F238E27FC236}">
                <a16:creationId xmlns:a16="http://schemas.microsoft.com/office/drawing/2014/main" id="{B83E479D-8508-4B3C-A39D-115E7C53FF8B}"/>
              </a:ext>
            </a:extLst>
          </p:cNvPr>
          <p:cNvSpPr txBox="1">
            <a:spLocks/>
          </p:cNvSpPr>
          <p:nvPr/>
        </p:nvSpPr>
        <p:spPr>
          <a:xfrm>
            <a:off x="0" y="-18228"/>
            <a:ext cx="12192000" cy="917232"/>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800" b="1" dirty="0">
                <a:latin typeface="Roboto Slab" pitchFamily="2" charset="0"/>
                <a:ea typeface="Roboto Slab" pitchFamily="2" charset="0"/>
                <a:cs typeface="Arial" panose="020B0604020202020204" pitchFamily="34" charset="0"/>
              </a:rPr>
              <a:t>Equity Market Review</a:t>
            </a:r>
          </a:p>
        </p:txBody>
      </p:sp>
      <p:sp>
        <p:nvSpPr>
          <p:cNvPr id="13" name="TextBox 12">
            <a:extLst>
              <a:ext uri="{FF2B5EF4-FFF2-40B4-BE49-F238E27FC236}">
                <a16:creationId xmlns:a16="http://schemas.microsoft.com/office/drawing/2014/main" id="{685B97AB-7835-4B4C-BD9E-84A0B2620717}"/>
              </a:ext>
            </a:extLst>
          </p:cNvPr>
          <p:cNvSpPr txBox="1"/>
          <p:nvPr/>
        </p:nvSpPr>
        <p:spPr>
          <a:xfrm>
            <a:off x="6831612" y="6334354"/>
            <a:ext cx="3646967" cy="261610"/>
          </a:xfrm>
          <a:prstGeom prst="rect">
            <a:avLst/>
          </a:prstGeom>
          <a:noFill/>
        </p:spPr>
        <p:txBody>
          <a:bodyPr wrap="square" rtlCol="0">
            <a:spAutoFit/>
          </a:bodyPr>
          <a:lstStyle/>
          <a:p>
            <a:pPr algn="r"/>
            <a:r>
              <a:rPr lang="en-US" sz="1050" i="1" dirty="0">
                <a:solidFill>
                  <a:schemeClr val="accent2">
                    <a:lumMod val="50000"/>
                  </a:schemeClr>
                </a:solidFill>
              </a:rPr>
              <a:t>Chart Source: BigCharts.com</a:t>
            </a:r>
          </a:p>
        </p:txBody>
      </p:sp>
      <p:pic>
        <p:nvPicPr>
          <p:cNvPr id="6" name="Picture 5">
            <a:extLst>
              <a:ext uri="{FF2B5EF4-FFF2-40B4-BE49-F238E27FC236}">
                <a16:creationId xmlns:a16="http://schemas.microsoft.com/office/drawing/2014/main" id="{6802D37A-2F61-4A2D-8E16-C2652A8A70A9}"/>
              </a:ext>
            </a:extLst>
          </p:cNvPr>
          <p:cNvPicPr>
            <a:picLocks noChangeAspect="1"/>
          </p:cNvPicPr>
          <p:nvPr/>
        </p:nvPicPr>
        <p:blipFill>
          <a:blip r:embed="rId3"/>
          <a:stretch>
            <a:fillRect/>
          </a:stretch>
        </p:blipFill>
        <p:spPr>
          <a:xfrm>
            <a:off x="1679575" y="1894686"/>
            <a:ext cx="8799004" cy="4341992"/>
          </a:xfrm>
          <a:prstGeom prst="rect">
            <a:avLst/>
          </a:prstGeom>
          <a:ln w="38100">
            <a:solidFill>
              <a:schemeClr val="accent2">
                <a:lumMod val="50000"/>
              </a:schemeClr>
            </a:solidFill>
          </a:ln>
        </p:spPr>
      </p:pic>
    </p:spTree>
    <p:extLst>
      <p:ext uri="{BB962C8B-B14F-4D97-AF65-F5344CB8AC3E}">
        <p14:creationId xmlns:p14="http://schemas.microsoft.com/office/powerpoint/2010/main" val="3466970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endParaRPr lang="en-US" kern="0" dirty="0">
              <a:solidFill>
                <a:srgbClr val="FFFFFF"/>
              </a:solidFill>
            </a:endParaRP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9" name="Title 1">
            <a:extLst>
              <a:ext uri="{FF2B5EF4-FFF2-40B4-BE49-F238E27FC236}">
                <a16:creationId xmlns:a16="http://schemas.microsoft.com/office/drawing/2014/main" id="{B83E479D-8508-4B3C-A39D-115E7C53FF8B}"/>
              </a:ext>
            </a:extLst>
          </p:cNvPr>
          <p:cNvSpPr txBox="1">
            <a:spLocks/>
          </p:cNvSpPr>
          <p:nvPr/>
        </p:nvSpPr>
        <p:spPr>
          <a:xfrm>
            <a:off x="0" y="-18228"/>
            <a:ext cx="12192000" cy="917232"/>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800" b="1" dirty="0">
                <a:latin typeface="Roboto Slab" pitchFamily="2" charset="0"/>
                <a:ea typeface="Roboto Slab" pitchFamily="2" charset="0"/>
                <a:cs typeface="Arial" panose="020B0604020202020204" pitchFamily="34" charset="0"/>
              </a:rPr>
              <a:t>Equity Market Review</a:t>
            </a:r>
          </a:p>
        </p:txBody>
      </p:sp>
      <p:pic>
        <p:nvPicPr>
          <p:cNvPr id="4" name="Picture 3">
            <a:extLst>
              <a:ext uri="{FF2B5EF4-FFF2-40B4-BE49-F238E27FC236}">
                <a16:creationId xmlns:a16="http://schemas.microsoft.com/office/drawing/2014/main" id="{AEB39009-39C4-4A14-88C9-17D178A32DA1}"/>
              </a:ext>
            </a:extLst>
          </p:cNvPr>
          <p:cNvPicPr>
            <a:picLocks noChangeAspect="1"/>
          </p:cNvPicPr>
          <p:nvPr/>
        </p:nvPicPr>
        <p:blipFill>
          <a:blip r:embed="rId3"/>
          <a:stretch>
            <a:fillRect/>
          </a:stretch>
        </p:blipFill>
        <p:spPr>
          <a:xfrm>
            <a:off x="2041809" y="1099663"/>
            <a:ext cx="8108383" cy="5566130"/>
          </a:xfrm>
          <a:prstGeom prst="rect">
            <a:avLst/>
          </a:prstGeom>
        </p:spPr>
      </p:pic>
    </p:spTree>
    <p:extLst>
      <p:ext uri="{BB962C8B-B14F-4D97-AF65-F5344CB8AC3E}">
        <p14:creationId xmlns:p14="http://schemas.microsoft.com/office/powerpoint/2010/main" val="1733181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endParaRPr lang="en-US" kern="0" dirty="0">
              <a:solidFill>
                <a:srgbClr val="FFFFFF"/>
              </a:solidFill>
            </a:endParaRPr>
          </a:p>
        </p:txBody>
      </p:sp>
      <p:sp>
        <p:nvSpPr>
          <p:cNvPr id="3" name="Title 2"/>
          <p:cNvSpPr>
            <a:spLocks noGrp="1"/>
          </p:cNvSpPr>
          <p:nvPr>
            <p:ph type="title" idx="4294967295"/>
          </p:nvPr>
        </p:nvSpPr>
        <p:spPr>
          <a:xfrm>
            <a:off x="-1" y="1050010"/>
            <a:ext cx="12191999" cy="1580691"/>
          </a:xfrm>
        </p:spPr>
        <p:txBody>
          <a:bodyPr>
            <a:noAutofit/>
          </a:bodyPr>
          <a:lstStyle/>
          <a:p>
            <a:pPr algn="ctr"/>
            <a:r>
              <a:rPr lang="en-US" sz="4400" b="1" spc="-60" dirty="0">
                <a:solidFill>
                  <a:srgbClr val="008080"/>
                </a:solidFill>
                <a:latin typeface="Roboto Slab" pitchFamily="2" charset="0"/>
                <a:ea typeface="Roboto Slab" pitchFamily="2" charset="0"/>
                <a:cs typeface="Calibri" panose="020F0502020204030204" pitchFamily="34" charset="0"/>
              </a:rPr>
              <a:t>After an 11-year “bull market”</a:t>
            </a:r>
            <a:br>
              <a:rPr lang="en-US" sz="4400" b="1" spc="-60" dirty="0">
                <a:solidFill>
                  <a:srgbClr val="008080"/>
                </a:solidFill>
                <a:latin typeface="Roboto Slab" pitchFamily="2" charset="0"/>
                <a:ea typeface="Roboto Slab" pitchFamily="2" charset="0"/>
                <a:cs typeface="Calibri" panose="020F0502020204030204" pitchFamily="34" charset="0"/>
              </a:rPr>
            </a:br>
            <a:r>
              <a:rPr lang="en-US" sz="4400" b="1" spc="-60" dirty="0">
                <a:solidFill>
                  <a:srgbClr val="008080"/>
                </a:solidFill>
                <a:latin typeface="Roboto Slab" pitchFamily="2" charset="0"/>
                <a:ea typeface="Roboto Slab" pitchFamily="2" charset="0"/>
                <a:cs typeface="Calibri" panose="020F0502020204030204" pitchFamily="34" charset="0"/>
              </a:rPr>
              <a:t>we are now in a “bear market.”</a:t>
            </a: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9" name="Title 1">
            <a:extLst>
              <a:ext uri="{FF2B5EF4-FFF2-40B4-BE49-F238E27FC236}">
                <a16:creationId xmlns:a16="http://schemas.microsoft.com/office/drawing/2014/main" id="{B83E479D-8508-4B3C-A39D-115E7C53FF8B}"/>
              </a:ext>
            </a:extLst>
          </p:cNvPr>
          <p:cNvSpPr txBox="1">
            <a:spLocks/>
          </p:cNvSpPr>
          <p:nvPr/>
        </p:nvSpPr>
        <p:spPr>
          <a:xfrm>
            <a:off x="0" y="-18228"/>
            <a:ext cx="12192000" cy="917232"/>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800" b="1" dirty="0">
                <a:latin typeface="Roboto Slab" pitchFamily="2" charset="0"/>
                <a:ea typeface="Roboto Slab" pitchFamily="2" charset="0"/>
                <a:cs typeface="Arial" panose="020B0604020202020204" pitchFamily="34" charset="0"/>
              </a:rPr>
              <a:t>Equity Market Review</a:t>
            </a:r>
          </a:p>
        </p:txBody>
      </p:sp>
      <p:pic>
        <p:nvPicPr>
          <p:cNvPr id="2" name="Picture 1">
            <a:extLst>
              <a:ext uri="{FF2B5EF4-FFF2-40B4-BE49-F238E27FC236}">
                <a16:creationId xmlns:a16="http://schemas.microsoft.com/office/drawing/2014/main" id="{180A0CC0-9960-4069-8B81-F6176861D162}"/>
              </a:ext>
            </a:extLst>
          </p:cNvPr>
          <p:cNvPicPr>
            <a:picLocks noChangeAspect="1"/>
          </p:cNvPicPr>
          <p:nvPr/>
        </p:nvPicPr>
        <p:blipFill>
          <a:blip r:embed="rId3"/>
          <a:stretch>
            <a:fillRect/>
          </a:stretch>
        </p:blipFill>
        <p:spPr>
          <a:xfrm>
            <a:off x="2287585" y="2781707"/>
            <a:ext cx="7616825" cy="3759769"/>
          </a:xfrm>
          <a:prstGeom prst="rect">
            <a:avLst/>
          </a:prstGeom>
        </p:spPr>
      </p:pic>
    </p:spTree>
    <p:extLst>
      <p:ext uri="{BB962C8B-B14F-4D97-AF65-F5344CB8AC3E}">
        <p14:creationId xmlns:p14="http://schemas.microsoft.com/office/powerpoint/2010/main" val="3515168134"/>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ssociation_PPT.potx(1)" id="{7550C79D-C014-2E4A-8236-54F6E92D30B1}" vid="{CB14E4C0-6C67-1D49-BFD3-B4D8E5B284D6}"/>
    </a:ext>
  </a:extLst>
</a:theme>
</file>

<file path=ppt/theme/theme2.xml><?xml version="1.0" encoding="utf-8"?>
<a:theme xmlns:a="http://schemas.openxmlformats.org/drawingml/2006/main" name="1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ssociation_PPT.potx(1)" id="{7550C79D-C014-2E4A-8236-54F6E92D30B1}" vid="{CB14E4C0-6C67-1D49-BFD3-B4D8E5B284D6}"/>
    </a:ext>
  </a:extLst>
</a:theme>
</file>

<file path=ppt/theme/theme3.xml><?xml version="1.0" encoding="utf-8"?>
<a:theme xmlns:a="http://schemas.openxmlformats.org/drawingml/2006/main" name="Keebl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4578</TotalTime>
  <Words>2630</Words>
  <Application>Microsoft Office PowerPoint</Application>
  <PresentationFormat>Widescreen</PresentationFormat>
  <Paragraphs>304</Paragraphs>
  <Slides>34</Slides>
  <Notes>34</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34</vt:i4>
      </vt:variant>
    </vt:vector>
  </HeadingPairs>
  <TitlesOfParts>
    <vt:vector size="51" baseType="lpstr">
      <vt:lpstr>Arial</vt:lpstr>
      <vt:lpstr>Arial Nova Light</vt:lpstr>
      <vt:lpstr>Bahnschrift SemiBold SemiConden</vt:lpstr>
      <vt:lpstr>Calibri</vt:lpstr>
      <vt:lpstr>Calibri Light</vt:lpstr>
      <vt:lpstr>Cambria Math</vt:lpstr>
      <vt:lpstr>Lucida Grande</vt:lpstr>
      <vt:lpstr>Roboto</vt:lpstr>
      <vt:lpstr>Roboto Light</vt:lpstr>
      <vt:lpstr>Roboto Slab</vt:lpstr>
      <vt:lpstr>Roboto Thin</vt:lpstr>
      <vt:lpstr>Segoe Script</vt:lpstr>
      <vt:lpstr>Wingdings</vt:lpstr>
      <vt:lpstr>Office Theme</vt:lpstr>
      <vt:lpstr>1_Office Theme</vt:lpstr>
      <vt:lpstr>Keebler Template</vt:lpstr>
      <vt:lpstr>2_Office Theme</vt:lpstr>
      <vt:lpstr>PowerPoint Presentation</vt:lpstr>
      <vt:lpstr>PowerPoint Presentation</vt:lpstr>
      <vt:lpstr>PowerPoint Presentation</vt:lpstr>
      <vt:lpstr>PowerPoint Presentation</vt:lpstr>
      <vt:lpstr>“What if I told you...”</vt:lpstr>
      <vt:lpstr>2019 was a healthy year for investors  and 2020 started strong! </vt:lpstr>
      <vt:lpstr>Then equity markets changed quickly...</vt:lpstr>
      <vt:lpstr>PowerPoint Presentation</vt:lpstr>
      <vt:lpstr>After an 11-year “bull market” we are now in a “bear market.”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Panic and fear is profiled by the media!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Unger</dc:creator>
  <cp:lastModifiedBy>Ken Unger</cp:lastModifiedBy>
  <cp:revision>140</cp:revision>
  <cp:lastPrinted>2020-04-06T20:43:00Z</cp:lastPrinted>
  <dcterms:created xsi:type="dcterms:W3CDTF">2020-01-02T23:20:36Z</dcterms:created>
  <dcterms:modified xsi:type="dcterms:W3CDTF">2020-04-10T15:26:41Z</dcterms:modified>
</cp:coreProperties>
</file>