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mp" ContentType="image/p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1308" r:id="rId2"/>
    <p:sldId id="389" r:id="rId3"/>
    <p:sldId id="435" r:id="rId4"/>
    <p:sldId id="379" r:id="rId5"/>
    <p:sldId id="1312" r:id="rId6"/>
    <p:sldId id="1322" r:id="rId7"/>
    <p:sldId id="326" r:id="rId8"/>
    <p:sldId id="867" r:id="rId9"/>
    <p:sldId id="1309" r:id="rId10"/>
    <p:sldId id="347" r:id="rId11"/>
    <p:sldId id="329" r:id="rId12"/>
    <p:sldId id="1311" r:id="rId13"/>
    <p:sldId id="1316" r:id="rId14"/>
    <p:sldId id="868" r:id="rId15"/>
    <p:sldId id="331" r:id="rId16"/>
    <p:sldId id="1310" r:id="rId17"/>
    <p:sldId id="265" r:id="rId18"/>
    <p:sldId id="1293" r:id="rId19"/>
    <p:sldId id="1313" r:id="rId20"/>
    <p:sldId id="1294" r:id="rId21"/>
    <p:sldId id="1295" r:id="rId22"/>
    <p:sldId id="1314" r:id="rId23"/>
    <p:sldId id="1315" r:id="rId24"/>
    <p:sldId id="869" r:id="rId25"/>
    <p:sldId id="849" r:id="rId26"/>
    <p:sldId id="1318" r:id="rId27"/>
    <p:sldId id="1317" r:id="rId28"/>
    <p:sldId id="1319" r:id="rId29"/>
    <p:sldId id="1320" r:id="rId30"/>
    <p:sldId id="298" r:id="rId31"/>
    <p:sldId id="1321" r:id="rId32"/>
    <p:sldId id="383" r:id="rId33"/>
    <p:sldId id="272" r:id="rId34"/>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7500" autoAdjust="0"/>
  </p:normalViewPr>
  <p:slideViewPr>
    <p:cSldViewPr snapToGrid="0">
      <p:cViewPr>
        <p:scale>
          <a:sx n="69" d="100"/>
          <a:sy n="69" d="100"/>
        </p:scale>
        <p:origin x="1186" y="-240"/>
      </p:cViewPr>
      <p:guideLst/>
    </p:cSldViewPr>
  </p:slideViewPr>
  <p:outlineViewPr>
    <p:cViewPr>
      <p:scale>
        <a:sx n="33" d="100"/>
        <a:sy n="33" d="100"/>
      </p:scale>
      <p:origin x="0" y="0"/>
    </p:cViewPr>
  </p:outlineViewPr>
  <p:notesTextViewPr>
    <p:cViewPr>
      <p:scale>
        <a:sx n="1" d="1"/>
        <a:sy n="1" d="1"/>
      </p:scale>
      <p:origin x="0" y="-691"/>
    </p:cViewPr>
  </p:notesTextViewPr>
  <p:sorterViewPr>
    <p:cViewPr>
      <p:scale>
        <a:sx n="100" d="100"/>
        <a:sy n="100" d="100"/>
      </p:scale>
      <p:origin x="0" y="-4944"/>
    </p:cViewPr>
  </p:sorterViewPr>
  <p:notesViewPr>
    <p:cSldViewPr snapToGrid="0">
      <p:cViewPr varScale="1">
        <p:scale>
          <a:sx n="85" d="100"/>
          <a:sy n="85" d="100"/>
        </p:scale>
        <p:origin x="384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5967591974731973"/>
          <c:y val="1.9166666666666665E-2"/>
          <c:w val="0.81630766611825012"/>
          <c:h val="0.97021320704477143"/>
        </c:manualLayout>
      </c:layout>
      <c:barChart>
        <c:barDir val="col"/>
        <c:grouping val="stacked"/>
        <c:varyColors val="0"/>
        <c:ser>
          <c:idx val="0"/>
          <c:order val="0"/>
          <c:tx>
            <c:strRef>
              <c:f>Sheet1!$A$2</c:f>
              <c:strCache>
                <c:ptCount val="1"/>
                <c:pt idx="0">
                  <c:v>0.0%</c:v>
                </c:pt>
              </c:strCache>
            </c:strRef>
          </c:tx>
          <c:spPr>
            <a:solidFill>
              <a:schemeClr val="accent3">
                <a:tint val="41000"/>
              </a:schemeClr>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c:f>
              <c:numCache>
                <c:formatCode>General</c:formatCode>
                <c:ptCount val="1"/>
                <c:pt idx="0">
                  <c:v>2017</c:v>
                </c:pt>
              </c:numCache>
            </c:numRef>
          </c:cat>
          <c:val>
            <c:numRef>
              <c:f>Sheet1!$B$2:$D$2</c:f>
              <c:numCache>
                <c:formatCode>_("$"* #,##0_);_("$"* \(#,##0\);_("$"* "-"??_);_(@_)</c:formatCode>
                <c:ptCount val="3"/>
                <c:pt idx="0">
                  <c:v>75000</c:v>
                </c:pt>
                <c:pt idx="1">
                  <c:v>80000</c:v>
                </c:pt>
                <c:pt idx="2">
                  <c:v>80000</c:v>
                </c:pt>
              </c:numCache>
            </c:numRef>
          </c:val>
          <c:extLst>
            <c:ext xmlns:c16="http://schemas.microsoft.com/office/drawing/2014/chart" uri="{C3380CC4-5D6E-409C-BE32-E72D297353CC}">
              <c16:uniqueId val="{00000000-CEAA-4867-B17F-19E20A760137}"/>
            </c:ext>
          </c:extLst>
        </c:ser>
        <c:ser>
          <c:idx val="1"/>
          <c:order val="1"/>
          <c:tx>
            <c:strRef>
              <c:f>Sheet1!$A$3</c:f>
              <c:strCache>
                <c:ptCount val="1"/>
                <c:pt idx="0">
                  <c:v>15.0%</c:v>
                </c:pt>
              </c:strCache>
            </c:strRef>
          </c:tx>
          <c:spPr>
            <a:solidFill>
              <a:schemeClr val="accent4">
                <a:lumMod val="40000"/>
                <a:lumOff val="60000"/>
              </a:schemeClr>
            </a:solidFill>
            <a:ln>
              <a:noFill/>
            </a:ln>
            <a:effectLst/>
          </c:spPr>
          <c:invertIfNegative val="0"/>
          <c:dLbls>
            <c:dLbl>
              <c:idx val="0"/>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1-CEAA-4867-B17F-19E20A760137}"/>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Sheet1!$B$1</c:f>
              <c:numCache>
                <c:formatCode>General</c:formatCode>
                <c:ptCount val="1"/>
                <c:pt idx="0">
                  <c:v>2017</c:v>
                </c:pt>
              </c:numCache>
            </c:numRef>
          </c:cat>
          <c:val>
            <c:numRef>
              <c:f>Sheet1!$B$3:$D$3</c:f>
              <c:numCache>
                <c:formatCode>_("$"* #,##0_);_("$"* \(#,##0\);_("$"* "-"??_);_(@_)</c:formatCode>
                <c:ptCount val="3"/>
                <c:pt idx="0">
                  <c:v>150000</c:v>
                </c:pt>
                <c:pt idx="1">
                  <c:v>416600</c:v>
                </c:pt>
                <c:pt idx="2">
                  <c:v>416600</c:v>
                </c:pt>
              </c:numCache>
            </c:numRef>
          </c:val>
          <c:extLst>
            <c:ext xmlns:c16="http://schemas.microsoft.com/office/drawing/2014/chart" uri="{C3380CC4-5D6E-409C-BE32-E72D297353CC}">
              <c16:uniqueId val="{00000002-CEAA-4867-B17F-19E20A760137}"/>
            </c:ext>
          </c:extLst>
        </c:ser>
        <c:ser>
          <c:idx val="2"/>
          <c:order val="2"/>
          <c:tx>
            <c:strRef>
              <c:f>Sheet1!$A$4</c:f>
              <c:strCache>
                <c:ptCount val="1"/>
                <c:pt idx="0">
                  <c:v>20.0%</c:v>
                </c:pt>
              </c:strCache>
            </c:strRef>
          </c:tx>
          <c:spPr>
            <a:solidFill>
              <a:schemeClr val="accent6">
                <a:lumMod val="60000"/>
                <a:lumOff val="40000"/>
              </a:schemeClr>
            </a:solidFill>
            <a:ln>
              <a:noFill/>
            </a:ln>
            <a:effectLst/>
          </c:spPr>
          <c:invertIfNegative val="0"/>
          <c:dLbls>
            <c:dLbl>
              <c:idx val="1"/>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3-CEAA-4867-B17F-19E20A760137}"/>
                </c:ext>
              </c:extLst>
            </c:dLbl>
            <c:dLbl>
              <c:idx val="2"/>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4-CEAA-4867-B17F-19E20A760137}"/>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c:f>
              <c:numCache>
                <c:formatCode>General</c:formatCode>
                <c:ptCount val="1"/>
                <c:pt idx="0">
                  <c:v>2017</c:v>
                </c:pt>
              </c:numCache>
            </c:numRef>
          </c:cat>
          <c:val>
            <c:numRef>
              <c:f>Sheet1!$B$4:$D$4</c:f>
              <c:numCache>
                <c:formatCode>_("$"* #,##0_);_("$"* \(#,##0\);_("$"* "-"??_);_(@_)</c:formatCode>
                <c:ptCount val="3"/>
                <c:pt idx="0">
                  <c:v>975000</c:v>
                </c:pt>
                <c:pt idx="1">
                  <c:v>703400</c:v>
                </c:pt>
                <c:pt idx="2">
                  <c:v>503400</c:v>
                </c:pt>
              </c:numCache>
            </c:numRef>
          </c:val>
          <c:extLst>
            <c:ext xmlns:c16="http://schemas.microsoft.com/office/drawing/2014/chart" uri="{C3380CC4-5D6E-409C-BE32-E72D297353CC}">
              <c16:uniqueId val="{00000005-CEAA-4867-B17F-19E20A760137}"/>
            </c:ext>
          </c:extLst>
        </c:ser>
        <c:ser>
          <c:idx val="3"/>
          <c:order val="3"/>
          <c:tx>
            <c:strRef>
              <c:f>Sheet1!$A$5</c:f>
              <c:strCache>
                <c:ptCount val="1"/>
                <c:pt idx="0">
                  <c:v>39.6%</c:v>
                </c:pt>
              </c:strCache>
            </c:strRef>
          </c:tx>
          <c:spPr>
            <a:solidFill>
              <a:schemeClr val="accent2">
                <a:lumMod val="60000"/>
                <a:lumOff val="4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CEAA-4867-B17F-19E20A760137}"/>
                </c:ext>
              </c:extLst>
            </c:dLbl>
            <c:dLbl>
              <c:idx val="1"/>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7-CEAA-4867-B17F-19E20A760137}"/>
                </c:ext>
              </c:extLst>
            </c:dLbl>
            <c:dLbl>
              <c:idx val="2"/>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08-CEAA-4867-B17F-19E20A760137}"/>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c:f>
              <c:numCache>
                <c:formatCode>General</c:formatCode>
                <c:ptCount val="1"/>
                <c:pt idx="0">
                  <c:v>2017</c:v>
                </c:pt>
              </c:numCache>
            </c:numRef>
          </c:cat>
          <c:val>
            <c:numRef>
              <c:f>Sheet1!$B$5:$D$5</c:f>
              <c:numCache>
                <c:formatCode>General</c:formatCode>
                <c:ptCount val="3"/>
                <c:pt idx="2" formatCode="_(&quot;$&quot;* #,##0_);_(&quot;$&quot;* \(#,##0\);_(&quot;$&quot;* &quot;-&quot;??_);_(@_)">
                  <c:v>200000</c:v>
                </c:pt>
              </c:numCache>
            </c:numRef>
          </c:val>
          <c:extLst>
            <c:ext xmlns:c16="http://schemas.microsoft.com/office/drawing/2014/chart" uri="{C3380CC4-5D6E-409C-BE32-E72D297353CC}">
              <c16:uniqueId val="{00000009-CEAA-4867-B17F-19E20A760137}"/>
            </c:ext>
          </c:extLst>
        </c:ser>
        <c:ser>
          <c:idx val="4"/>
          <c:order val="4"/>
          <c:tx>
            <c:strRef>
              <c:f>Sheet1!$A$6</c:f>
              <c:strCache>
                <c:ptCount val="1"/>
              </c:strCache>
            </c:strRef>
          </c:tx>
          <c:spPr>
            <a:solidFill>
              <a:schemeClr val="accent6">
                <a:lumMod val="60000"/>
                <a:lumOff val="4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A-CEAA-4867-B17F-19E20A76013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c:f>
              <c:numCache>
                <c:formatCode>General</c:formatCode>
                <c:ptCount val="1"/>
                <c:pt idx="0">
                  <c:v>2017</c:v>
                </c:pt>
              </c:numCache>
            </c:numRef>
          </c:cat>
          <c:val>
            <c:numRef>
              <c:f>Sheet1!$B$6:$D$6</c:f>
              <c:numCache>
                <c:formatCode>General</c:formatCode>
                <c:ptCount val="3"/>
              </c:numCache>
            </c:numRef>
          </c:val>
          <c:extLst>
            <c:ext xmlns:c16="http://schemas.microsoft.com/office/drawing/2014/chart" uri="{C3380CC4-5D6E-409C-BE32-E72D297353CC}">
              <c16:uniqueId val="{0000000B-CEAA-4867-B17F-19E20A760137}"/>
            </c:ext>
          </c:extLst>
        </c:ser>
        <c:ser>
          <c:idx val="5"/>
          <c:order val="5"/>
          <c:tx>
            <c:strRef>
              <c:f>Sheet1!$A$7</c:f>
              <c:strCache>
                <c:ptCount val="1"/>
              </c:strCache>
            </c:strRef>
          </c:tx>
          <c:spPr>
            <a:solidFill>
              <a:schemeClr val="accent3">
                <a:tint val="95000"/>
              </a:schemeClr>
            </a:solidFill>
            <a:ln>
              <a:noFill/>
            </a:ln>
            <a:effectLst/>
          </c:spPr>
          <c:invertIfNegative val="0"/>
          <c:dPt>
            <c:idx val="0"/>
            <c:invertIfNegative val="0"/>
            <c:bubble3D val="0"/>
            <c:spPr>
              <a:solidFill>
                <a:schemeClr val="accent6">
                  <a:lumMod val="40000"/>
                  <a:lumOff val="60000"/>
                </a:schemeClr>
              </a:solidFill>
              <a:ln>
                <a:noFill/>
              </a:ln>
              <a:effectLst/>
            </c:spPr>
            <c:extLst>
              <c:ext xmlns:c16="http://schemas.microsoft.com/office/drawing/2014/chart" uri="{C3380CC4-5D6E-409C-BE32-E72D297353CC}">
                <c16:uniqueId val="{0000000D-CEAA-4867-B17F-19E20A760137}"/>
              </c:ext>
            </c:extLst>
          </c:dPt>
          <c:dLbls>
            <c:dLbl>
              <c:idx val="1"/>
              <c:delete val="1"/>
              <c:extLst>
                <c:ext xmlns:c15="http://schemas.microsoft.com/office/drawing/2012/chart" uri="{CE6537A1-D6FC-4f65-9D91-7224C49458BB}"/>
                <c:ext xmlns:c16="http://schemas.microsoft.com/office/drawing/2014/chart" uri="{C3380CC4-5D6E-409C-BE32-E72D297353CC}">
                  <c16:uniqueId val="{0000000E-CEAA-4867-B17F-19E20A760137}"/>
                </c:ext>
              </c:extLst>
            </c:dLbl>
            <c:dLbl>
              <c:idx val="2"/>
              <c:delete val="1"/>
              <c:extLst>
                <c:ext xmlns:c15="http://schemas.microsoft.com/office/drawing/2012/chart" uri="{CE6537A1-D6FC-4f65-9D91-7224C49458BB}"/>
                <c:ext xmlns:c16="http://schemas.microsoft.com/office/drawing/2014/chart" uri="{C3380CC4-5D6E-409C-BE32-E72D297353CC}">
                  <c16:uniqueId val="{0000000F-CEAA-4867-B17F-19E20A76013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c:f>
              <c:numCache>
                <c:formatCode>General</c:formatCode>
                <c:ptCount val="1"/>
                <c:pt idx="0">
                  <c:v>2017</c:v>
                </c:pt>
              </c:numCache>
            </c:numRef>
          </c:cat>
          <c:val>
            <c:numRef>
              <c:f>Sheet1!$B$7:$D$7</c:f>
              <c:numCache>
                <c:formatCode>General</c:formatCode>
                <c:ptCount val="3"/>
              </c:numCache>
            </c:numRef>
          </c:val>
          <c:extLst>
            <c:ext xmlns:c16="http://schemas.microsoft.com/office/drawing/2014/chart" uri="{C3380CC4-5D6E-409C-BE32-E72D297353CC}">
              <c16:uniqueId val="{00000010-CEAA-4867-B17F-19E20A760137}"/>
            </c:ext>
          </c:extLst>
        </c:ser>
        <c:ser>
          <c:idx val="6"/>
          <c:order val="6"/>
          <c:tx>
            <c:strRef>
              <c:f>Sheet1!$A$8</c:f>
              <c:strCache>
                <c:ptCount val="1"/>
              </c:strCache>
            </c:strRef>
          </c:tx>
          <c:spPr>
            <a:solidFill>
              <a:schemeClr val="accent6">
                <a:lumMod val="60000"/>
                <a:lumOff val="40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1-CEAA-4867-B17F-19E20A76013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c:f>
              <c:numCache>
                <c:formatCode>General</c:formatCode>
                <c:ptCount val="1"/>
                <c:pt idx="0">
                  <c:v>2017</c:v>
                </c:pt>
              </c:numCache>
            </c:numRef>
          </c:cat>
          <c:val>
            <c:numRef>
              <c:f>Sheet1!$B$8:$C$8</c:f>
              <c:numCache>
                <c:formatCode>General</c:formatCode>
                <c:ptCount val="2"/>
              </c:numCache>
            </c:numRef>
          </c:val>
          <c:extLst>
            <c:ext xmlns:c16="http://schemas.microsoft.com/office/drawing/2014/chart" uri="{C3380CC4-5D6E-409C-BE32-E72D297353CC}">
              <c16:uniqueId val="{00000012-CEAA-4867-B17F-19E20A760137}"/>
            </c:ext>
          </c:extLst>
        </c:ser>
        <c:ser>
          <c:idx val="7"/>
          <c:order val="7"/>
          <c:tx>
            <c:strRef>
              <c:f>Sheet1!$A$9</c:f>
              <c:strCache>
                <c:ptCount val="1"/>
              </c:strCache>
            </c:strRef>
          </c:tx>
          <c:spPr>
            <a:solidFill>
              <a:schemeClr val="accent6"/>
            </a:solidFill>
            <a:ln>
              <a:noFill/>
            </a:ln>
            <a:effectLst/>
          </c:spPr>
          <c:invertIfNegative val="0"/>
          <c:dLbls>
            <c:dLbl>
              <c:idx val="1"/>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3-CEAA-4867-B17F-19E20A760137}"/>
                </c:ext>
              </c:extLst>
            </c:dLbl>
            <c:dLbl>
              <c:idx val="2"/>
              <c:dLblPos val="ctr"/>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4-CEAA-4867-B17F-19E20A76013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0"/>
            <c:showPercent val="0"/>
            <c:showBubbleSize val="0"/>
            <c:extLst>
              <c:ext xmlns:c15="http://schemas.microsoft.com/office/drawing/2012/chart" uri="{CE6537A1-D6FC-4f65-9D91-7224C49458BB}">
                <c15:showLeaderLines val="0"/>
              </c:ext>
            </c:extLst>
          </c:dLbls>
          <c:cat>
            <c:numRef>
              <c:f>Sheet1!$B$1</c:f>
              <c:numCache>
                <c:formatCode>General</c:formatCode>
                <c:ptCount val="1"/>
                <c:pt idx="0">
                  <c:v>2017</c:v>
                </c:pt>
              </c:numCache>
            </c:numRef>
          </c:cat>
          <c:val>
            <c:numRef>
              <c:f>Sheet1!$B$9:$D$9</c:f>
              <c:numCache>
                <c:formatCode>General</c:formatCode>
                <c:ptCount val="3"/>
              </c:numCache>
            </c:numRef>
          </c:val>
          <c:extLst>
            <c:ext xmlns:c16="http://schemas.microsoft.com/office/drawing/2014/chart" uri="{C3380CC4-5D6E-409C-BE32-E72D297353CC}">
              <c16:uniqueId val="{00000015-CEAA-4867-B17F-19E20A760137}"/>
            </c:ext>
          </c:extLst>
        </c:ser>
        <c:ser>
          <c:idx val="8"/>
          <c:order val="8"/>
          <c:tx>
            <c:strRef>
              <c:f>Sheet1!$A$10</c:f>
              <c:strCache>
                <c:ptCount val="1"/>
              </c:strCache>
            </c:strRef>
          </c:tx>
          <c:spPr>
            <a:solidFill>
              <a:schemeClr val="accent3">
                <a:shade val="73000"/>
              </a:schemeClr>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17-CEAA-4867-B17F-19E20A760137}"/>
              </c:ext>
            </c:extLst>
          </c:dPt>
          <c:dLbls>
            <c:dLbl>
              <c:idx val="1"/>
              <c:delete val="1"/>
              <c:extLst>
                <c:ext xmlns:c15="http://schemas.microsoft.com/office/drawing/2012/chart" uri="{CE6537A1-D6FC-4f65-9D91-7224C49458BB}"/>
                <c:ext xmlns:c16="http://schemas.microsoft.com/office/drawing/2014/chart" uri="{C3380CC4-5D6E-409C-BE32-E72D297353CC}">
                  <c16:uniqueId val="{00000018-CEAA-4867-B17F-19E20A760137}"/>
                </c:ext>
              </c:extLst>
            </c:dLbl>
            <c:dLbl>
              <c:idx val="2"/>
              <c:delete val="1"/>
              <c:extLst>
                <c:ext xmlns:c15="http://schemas.microsoft.com/office/drawing/2012/chart" uri="{CE6537A1-D6FC-4f65-9D91-7224C49458BB}"/>
                <c:ext xmlns:c16="http://schemas.microsoft.com/office/drawing/2014/chart" uri="{C3380CC4-5D6E-409C-BE32-E72D297353CC}">
                  <c16:uniqueId val="{00000019-CEAA-4867-B17F-19E20A76013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c:f>
              <c:numCache>
                <c:formatCode>General</c:formatCode>
                <c:ptCount val="1"/>
                <c:pt idx="0">
                  <c:v>2017</c:v>
                </c:pt>
              </c:numCache>
            </c:numRef>
          </c:cat>
          <c:val>
            <c:numRef>
              <c:f>Sheet1!$B$10:$D$10</c:f>
              <c:numCache>
                <c:formatCode>General</c:formatCode>
                <c:ptCount val="3"/>
              </c:numCache>
            </c:numRef>
          </c:val>
          <c:extLst>
            <c:ext xmlns:c16="http://schemas.microsoft.com/office/drawing/2014/chart" uri="{C3380CC4-5D6E-409C-BE32-E72D297353CC}">
              <c16:uniqueId val="{0000001A-CEAA-4867-B17F-19E20A760137}"/>
            </c:ext>
          </c:extLst>
        </c:ser>
        <c:ser>
          <c:idx val="9"/>
          <c:order val="9"/>
          <c:tx>
            <c:strRef>
              <c:f>Sheet1!$A$11</c:f>
              <c:strCache>
                <c:ptCount val="1"/>
              </c:strCache>
            </c:strRef>
          </c:tx>
          <c:spPr>
            <a:solidFill>
              <a:schemeClr val="accent2">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c:f>
              <c:numCache>
                <c:formatCode>General</c:formatCode>
                <c:ptCount val="1"/>
                <c:pt idx="0">
                  <c:v>2017</c:v>
                </c:pt>
              </c:numCache>
            </c:numRef>
          </c:cat>
          <c:val>
            <c:numRef>
              <c:f>Sheet1!$B$11:$D$11</c:f>
              <c:numCache>
                <c:formatCode>General</c:formatCode>
                <c:ptCount val="3"/>
              </c:numCache>
            </c:numRef>
          </c:val>
          <c:extLst>
            <c:ext xmlns:c16="http://schemas.microsoft.com/office/drawing/2014/chart" uri="{C3380CC4-5D6E-409C-BE32-E72D297353CC}">
              <c16:uniqueId val="{0000001B-CEAA-4867-B17F-19E20A760137}"/>
            </c:ext>
          </c:extLst>
        </c:ser>
        <c:ser>
          <c:idx val="10"/>
          <c:order val="10"/>
          <c:tx>
            <c:strRef>
              <c:f>Sheet1!$A$12</c:f>
              <c:strCache>
                <c:ptCount val="1"/>
              </c:strCache>
            </c:strRef>
          </c:tx>
          <c:spPr>
            <a:solidFill>
              <a:schemeClr val="accent2">
                <a:lumMod val="7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C-CEAA-4867-B17F-19E20A76013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Sheet1!$B$1</c:f>
              <c:numCache>
                <c:formatCode>General</c:formatCode>
                <c:ptCount val="1"/>
                <c:pt idx="0">
                  <c:v>2017</c:v>
                </c:pt>
              </c:numCache>
            </c:numRef>
          </c:cat>
          <c:val>
            <c:numRef>
              <c:f>Sheet1!$B$12:$D$12</c:f>
              <c:numCache>
                <c:formatCode>General</c:formatCode>
                <c:ptCount val="3"/>
              </c:numCache>
            </c:numRef>
          </c:val>
          <c:extLst>
            <c:ext xmlns:c16="http://schemas.microsoft.com/office/drawing/2014/chart" uri="{C3380CC4-5D6E-409C-BE32-E72D297353CC}">
              <c16:uniqueId val="{0000001D-CEAA-4867-B17F-19E20A760137}"/>
            </c:ext>
          </c:extLst>
        </c:ser>
        <c:ser>
          <c:idx val="11"/>
          <c:order val="11"/>
          <c:tx>
            <c:strRef>
              <c:f>Sheet1!$A$13</c:f>
              <c:strCache>
                <c:ptCount val="1"/>
              </c:strCache>
            </c:strRef>
          </c:tx>
          <c:spPr>
            <a:solidFill>
              <a:schemeClr val="accent2">
                <a:lumMod val="75000"/>
              </a:schemeClr>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1E-CEAA-4867-B17F-19E20A760137}"/>
                </c:ext>
              </c:extLst>
            </c:dLbl>
            <c:dLbl>
              <c:idx val="2"/>
              <c:showLegendKey val="0"/>
              <c:showVal val="0"/>
              <c:showCatName val="0"/>
              <c:showSerName val="1"/>
              <c:showPercent val="0"/>
              <c:showBubbleSize val="0"/>
              <c:extLst>
                <c:ext xmlns:c15="http://schemas.microsoft.com/office/drawing/2012/chart" uri="{CE6537A1-D6FC-4f65-9D91-7224C49458BB}"/>
                <c:ext xmlns:c16="http://schemas.microsoft.com/office/drawing/2014/chart" uri="{C3380CC4-5D6E-409C-BE32-E72D297353CC}">
                  <c16:uniqueId val="{0000001F-CEAA-4867-B17F-19E20A760137}"/>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ctr"/>
            <c:showLegendKey val="0"/>
            <c:showVal val="0"/>
            <c:showCatName val="0"/>
            <c:showSerName val="1"/>
            <c:showPercent val="0"/>
            <c:showBubbleSize val="0"/>
            <c:showLeaderLines val="0"/>
            <c:extLst>
              <c:ext xmlns:c15="http://schemas.microsoft.com/office/drawing/2012/chart" uri="{CE6537A1-D6FC-4f65-9D91-7224C49458BB}">
                <c15:showLeaderLines val="0"/>
              </c:ext>
            </c:extLst>
          </c:dLbls>
          <c:cat>
            <c:numRef>
              <c:f>Sheet1!$B$1</c:f>
              <c:numCache>
                <c:formatCode>General</c:formatCode>
                <c:ptCount val="1"/>
                <c:pt idx="0">
                  <c:v>2017</c:v>
                </c:pt>
              </c:numCache>
            </c:numRef>
          </c:cat>
          <c:val>
            <c:numRef>
              <c:f>Sheet1!$B$13:$D$13</c:f>
              <c:numCache>
                <c:formatCode>General</c:formatCode>
                <c:ptCount val="3"/>
              </c:numCache>
            </c:numRef>
          </c:val>
          <c:extLst>
            <c:ext xmlns:c16="http://schemas.microsoft.com/office/drawing/2014/chart" uri="{C3380CC4-5D6E-409C-BE32-E72D297353CC}">
              <c16:uniqueId val="{00000020-CEAA-4867-B17F-19E20A760137}"/>
            </c:ext>
          </c:extLst>
        </c:ser>
        <c:dLbls>
          <c:dLblPos val="ctr"/>
          <c:showLegendKey val="0"/>
          <c:showVal val="1"/>
          <c:showCatName val="0"/>
          <c:showSerName val="0"/>
          <c:showPercent val="0"/>
          <c:showBubbleSize val="0"/>
        </c:dLbls>
        <c:gapWidth val="150"/>
        <c:overlap val="100"/>
        <c:axId val="248497184"/>
        <c:axId val="248496856"/>
      </c:barChart>
      <c:catAx>
        <c:axId val="248497184"/>
        <c:scaling>
          <c:orientation val="minMax"/>
        </c:scaling>
        <c:delete val="1"/>
        <c:axPos val="b"/>
        <c:numFmt formatCode="General" sourceLinked="1"/>
        <c:majorTickMark val="none"/>
        <c:minorTickMark val="none"/>
        <c:tickLblPos val="nextTo"/>
        <c:crossAx val="248496856"/>
        <c:crosses val="autoZero"/>
        <c:auto val="1"/>
        <c:lblAlgn val="ctr"/>
        <c:lblOffset val="100"/>
        <c:noMultiLvlLbl val="0"/>
      </c:catAx>
      <c:valAx>
        <c:axId val="248496856"/>
        <c:scaling>
          <c:orientation val="minMax"/>
          <c:max val="1200000"/>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2484971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ysClr val="windowText" lastClr="000000"/>
      </a:solidFill>
      <a:round/>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3">
  <a:schemeClr val="accent3"/>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00605DC-95FC-4AF4-A642-3E9758E2791B}" type="datetimeFigureOut">
              <a:rPr lang="en-US" smtClean="0"/>
              <a:t>10/6/2020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4A5334B-7FE2-4411-A5AB-B06D7130522B}" type="slidenum">
              <a:rPr lang="en-US" smtClean="0"/>
              <a:t>‹#›</a:t>
            </a:fld>
            <a:endParaRPr lang="en-US"/>
          </a:p>
        </p:txBody>
      </p:sp>
    </p:spTree>
    <p:extLst>
      <p:ext uri="{BB962C8B-B14F-4D97-AF65-F5344CB8AC3E}">
        <p14:creationId xmlns:p14="http://schemas.microsoft.com/office/powerpoint/2010/main" val="12134446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irs.gov/"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Welcome to our </a:t>
            </a:r>
            <a:r>
              <a:rPr lang="en-US" sz="1100" b="0" i="1" dirty="0"/>
              <a:t>Proactive Year End Tax Planning Ideas for 2020 Workshop</a:t>
            </a:r>
            <a:r>
              <a:rPr lang="en-US" sz="1100" b="0" dirty="0"/>
              <a:t>.</a:t>
            </a:r>
          </a:p>
          <a:p>
            <a:endParaRPr lang="en-US" sz="1100" dirty="0"/>
          </a:p>
          <a:p>
            <a:r>
              <a:rPr lang="en-US" sz="1100" dirty="0"/>
              <a:t>One of our main goals as comprehensive financial professionals is to help our clients recognize tax reduction opportunities both within their investment portfolios and in their overall financial planning strategies. </a:t>
            </a:r>
          </a:p>
          <a:p>
            <a:endParaRPr lang="en-US" sz="1100" dirty="0"/>
          </a:p>
          <a:p>
            <a:r>
              <a:rPr lang="en-US" sz="1100" dirty="0"/>
              <a:t>Staying current on the ever-changing tax environment is a key component to help our clients benefit from potential tax reduction strategies. </a:t>
            </a:r>
          </a:p>
          <a:p>
            <a:endParaRPr lang="en-US" sz="1100" b="1" dirty="0"/>
          </a:p>
          <a:p>
            <a:r>
              <a:rPr lang="en-US" sz="1100" dirty="0"/>
              <a:t>The objective of this workshop is to share strategies that could be effective if considered and implemented before year-end.  </a:t>
            </a:r>
          </a:p>
          <a:p>
            <a:endParaRPr lang="en-US" sz="1100" dirty="0"/>
          </a:p>
          <a:p>
            <a:r>
              <a:rPr lang="en-US" sz="1100" dirty="0"/>
              <a:t>Please note that this workshop is not a substitute for using a tax professional. In addition, many states do not follow the same rules and computations as the federal income tax rules. Make sure you check with your tax preparer to see what tax rates and rules apply for your state.</a:t>
            </a:r>
          </a:p>
          <a:p>
            <a:endParaRPr lang="en-US" sz="1100" b="1" dirty="0"/>
          </a:p>
          <a:p>
            <a:r>
              <a:rPr lang="en-US" sz="1100" b="1" dirty="0"/>
              <a:t>Our main theme for this workshop is that a proactive approach to your tax planning instead of a reactive approach could produce better results.</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1</a:t>
            </a:fld>
            <a:endParaRPr lang="en-US"/>
          </a:p>
        </p:txBody>
      </p:sp>
    </p:spTree>
    <p:extLst>
      <p:ext uri="{BB962C8B-B14F-4D97-AF65-F5344CB8AC3E}">
        <p14:creationId xmlns:p14="http://schemas.microsoft.com/office/powerpoint/2010/main" val="4207832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how should you view itemized deductions if you do not take the standard deduction..</a:t>
            </a:r>
          </a:p>
          <a:p>
            <a:endParaRPr lang="en-US" dirty="0"/>
          </a:p>
          <a:p>
            <a:r>
              <a:rPr lang="en-US" dirty="0"/>
              <a:t>The old “rule” was to accelerate or realize deductions and take them as soon as possible.</a:t>
            </a:r>
          </a:p>
          <a:p>
            <a:endParaRPr lang="en-US" dirty="0"/>
          </a:p>
          <a:p>
            <a:r>
              <a:rPr lang="en-US" dirty="0"/>
              <a:t>With the higher standard deductions, the new “rule” is to time or plan deductions.</a:t>
            </a:r>
          </a:p>
        </p:txBody>
      </p:sp>
      <p:sp>
        <p:nvSpPr>
          <p:cNvPr id="4" name="Slide Number Placeholder 3"/>
          <p:cNvSpPr>
            <a:spLocks noGrp="1"/>
          </p:cNvSpPr>
          <p:nvPr>
            <p:ph type="sldNum" sz="quarter" idx="5"/>
          </p:nvPr>
        </p:nvSpPr>
        <p:spPr/>
        <p:txBody>
          <a:bodyPr/>
          <a:lstStyle/>
          <a:p>
            <a:fld id="{04A5334B-7FE2-4411-A5AB-B06D7130522B}" type="slidenum">
              <a:rPr lang="en-US" smtClean="0"/>
              <a:t>10</a:t>
            </a:fld>
            <a:endParaRPr lang="en-US"/>
          </a:p>
        </p:txBody>
      </p:sp>
    </p:spTree>
    <p:extLst>
      <p:ext uri="{BB962C8B-B14F-4D97-AF65-F5344CB8AC3E}">
        <p14:creationId xmlns:p14="http://schemas.microsoft.com/office/powerpoint/2010/main" val="9684749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of the more widespread deductions that taxpayers look at if they choose to itemize and not use the standard deduction are mortgage interest and State and Local taxes, known as SALT.</a:t>
            </a:r>
          </a:p>
          <a:p>
            <a:endParaRPr lang="en-US" dirty="0"/>
          </a:p>
          <a:p>
            <a:r>
              <a:rPr lang="en-US" dirty="0"/>
              <a:t>Under the new rules, for mortgages taken out after October 13, 1987, and before December 16, 2017, mortgage interest is fully deductible up to the first $1,000,000 of mortgage debt. </a:t>
            </a:r>
          </a:p>
          <a:p>
            <a:endParaRPr lang="en-US" dirty="0"/>
          </a:p>
          <a:p>
            <a:r>
              <a:rPr lang="en-US" dirty="0"/>
              <a:t>That threshold has been lowered to the first $750,000 or $375,000 (married filing separately) on homes purchased after December 15, 2017.  </a:t>
            </a:r>
          </a:p>
          <a:p>
            <a:endParaRPr lang="en-US" dirty="0"/>
          </a:p>
          <a:p>
            <a:r>
              <a:rPr lang="en-US" dirty="0"/>
              <a:t>For those of you with mortgages, please check with your tax preparer for how much of a deduction you could take.</a:t>
            </a:r>
          </a:p>
          <a:p>
            <a:endParaRPr lang="en-US" dirty="0"/>
          </a:p>
          <a:p>
            <a:r>
              <a:rPr lang="en-US" dirty="0"/>
              <a:t>The TCJA act also limited </a:t>
            </a:r>
            <a:r>
              <a:rPr lang="en-US" kern="1200" dirty="0">
                <a:solidFill>
                  <a:schemeClr val="tx1"/>
                </a:solidFill>
                <a:latin typeface="+mn-lt"/>
                <a:ea typeface="+mn-ea"/>
                <a:cs typeface="+mn-cs"/>
              </a:rPr>
              <a:t>state and local income, sales, and real and personal property taxes (SALT) to a maximum deduction of $10,000.</a:t>
            </a:r>
          </a:p>
          <a:p>
            <a:endParaRPr lang="en-US" dirty="0"/>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11</a:t>
            </a:fld>
            <a:endParaRPr lang="en-US"/>
          </a:p>
        </p:txBody>
      </p:sp>
    </p:spTree>
    <p:extLst>
      <p:ext uri="{BB962C8B-B14F-4D97-AF65-F5344CB8AC3E}">
        <p14:creationId xmlns:p14="http://schemas.microsoft.com/office/powerpoint/2010/main" val="1917114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8338" y="1162050"/>
            <a:ext cx="5576887" cy="3136900"/>
          </a:xfrm>
        </p:spPr>
      </p:sp>
      <p:sp>
        <p:nvSpPr>
          <p:cNvPr id="3" name="Notes Placeholder 2"/>
          <p:cNvSpPr>
            <a:spLocks noGrp="1"/>
          </p:cNvSpPr>
          <p:nvPr>
            <p:ph type="body" idx="1"/>
          </p:nvPr>
        </p:nvSpPr>
        <p:spPr>
          <a:xfrm>
            <a:off x="504092" y="4473892"/>
            <a:ext cx="5978770" cy="4588046"/>
          </a:xfrm>
        </p:spPr>
        <p:txBody>
          <a:bodyPr/>
          <a:lstStyle/>
          <a:p>
            <a:r>
              <a:rPr lang="en-US" sz="1100" dirty="0"/>
              <a:t>One strategy for those taxpayers who like to give to charities is to consider “bunching” charitable contributions.</a:t>
            </a:r>
          </a:p>
          <a:p>
            <a:endParaRPr lang="en-US" sz="1100" dirty="0"/>
          </a:p>
          <a:p>
            <a:r>
              <a:rPr lang="en-US" sz="1100" dirty="0"/>
              <a:t>Here is an illustration of how that could work. </a:t>
            </a:r>
          </a:p>
          <a:p>
            <a:r>
              <a:rPr lang="en-US" sz="1100" dirty="0"/>
              <a:t>If you were married filing jointly and had $10,000 of State and Local Taxes (which incudes property taxes) and $5,000 of mortgage interest and give $10,000 to charity and no other itemized deductions.  Then, you would have itemized deductions of $25,000.</a:t>
            </a:r>
          </a:p>
          <a:p>
            <a:endParaRPr lang="en-US" sz="1100" dirty="0"/>
          </a:p>
          <a:p>
            <a:r>
              <a:rPr lang="en-US" sz="1100" dirty="0"/>
              <a:t>The standard deduction for you is $24,800 so you would gain $200 by itemizing. In a 35% Federal income tax bracket that has an after-tax savings value of $70 to you. If you were to do that for three years, it would be worth $210 to you.</a:t>
            </a:r>
          </a:p>
          <a:p>
            <a:endParaRPr lang="en-US" sz="1100" dirty="0"/>
          </a:p>
          <a:p>
            <a:r>
              <a:rPr lang="en-US" sz="1100" dirty="0"/>
              <a:t>An alternative strategy is to gift $30,000 in one year and then use the standard deduction in years 2 and 3. That would bring your deductions to $45,000 in year 1 and save you $7,070 over the standard deduction in year 1 at a 35% tax rate.  By doing this you would lose the </a:t>
            </a:r>
            <a:r>
              <a:rPr lang="en-US" sz="1100"/>
              <a:t>additional $70 </a:t>
            </a:r>
            <a:r>
              <a:rPr lang="en-US" sz="1100" dirty="0"/>
              <a:t>in tax savings from years 2 and 3 that you received in the other scenario, but your total tax savings </a:t>
            </a:r>
            <a:r>
              <a:rPr lang="en-US" sz="1100"/>
              <a:t>is $6,930 versus $210 </a:t>
            </a:r>
            <a:r>
              <a:rPr lang="en-US" sz="1100" dirty="0"/>
              <a:t>which is </a:t>
            </a:r>
            <a:r>
              <a:rPr lang="en-US" sz="1100"/>
              <a:t>$6,720 </a:t>
            </a:r>
            <a:r>
              <a:rPr lang="en-US" sz="1100" dirty="0"/>
              <a:t>more.</a:t>
            </a:r>
          </a:p>
          <a:p>
            <a:endParaRPr lang="en-US" sz="1100" dirty="0"/>
          </a:p>
          <a:p>
            <a:r>
              <a:rPr lang="en-US" sz="1100" dirty="0"/>
              <a:t>Now you might be thinking, $30,000 is a lot to give in 1 year, so let’s look at how a Donor Advised Fund or DAF works.  If you place the $30,000 in the Donor Advised Fund, you get the deduction immediately and then you can give the charitable contributions as you see fit.</a:t>
            </a:r>
          </a:p>
          <a:p>
            <a:endParaRPr lang="en-US" sz="1100" dirty="0"/>
          </a:p>
          <a:p>
            <a:r>
              <a:rPr lang="en-US" sz="1100" dirty="0"/>
              <a:t>If you have any questions on this or want to discuss this strategy, please call us</a:t>
            </a:r>
            <a:r>
              <a:rPr lang="en-US" dirty="0"/>
              <a:t>. </a:t>
            </a:r>
          </a:p>
        </p:txBody>
      </p:sp>
      <p:sp>
        <p:nvSpPr>
          <p:cNvPr id="4" name="Slide Number Placeholder 3"/>
          <p:cNvSpPr>
            <a:spLocks noGrp="1"/>
          </p:cNvSpPr>
          <p:nvPr>
            <p:ph type="sldNum" sz="quarter" idx="5"/>
          </p:nvPr>
        </p:nvSpPr>
        <p:spPr/>
        <p:txBody>
          <a:bodyPr/>
          <a:lstStyle/>
          <a:p>
            <a:fld id="{04A5334B-7FE2-4411-A5AB-B06D7130522B}" type="slidenum">
              <a:rPr lang="en-US" smtClean="0"/>
              <a:t>12</a:t>
            </a:fld>
            <a:endParaRPr lang="en-US"/>
          </a:p>
        </p:txBody>
      </p:sp>
    </p:spTree>
    <p:extLst>
      <p:ext uri="{BB962C8B-B14F-4D97-AF65-F5344CB8AC3E}">
        <p14:creationId xmlns:p14="http://schemas.microsoft.com/office/powerpoint/2010/main" val="1121480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dirty="0">
                <a:latin typeface="+mn-lt"/>
              </a:rPr>
              <a:t>Something that the CARES Act offered that is NEW for 2020 is </a:t>
            </a:r>
            <a:r>
              <a:rPr lang="en-US" sz="1100" b="0" dirty="0">
                <a:solidFill>
                  <a:srgbClr val="000000"/>
                </a:solidFill>
                <a:latin typeface="+mn-lt"/>
                <a:ea typeface="Times New Roman" panose="02020603050405020304" pitchFamily="18" charset="0"/>
              </a:rPr>
              <a:t>a new charitable deduction available to taxpayers who do not itemize their deductions in 2020. </a:t>
            </a:r>
            <a:br>
              <a:rPr lang="en-US" sz="1100" b="0" dirty="0">
                <a:solidFill>
                  <a:srgbClr val="000000"/>
                </a:solidFill>
                <a:latin typeface="+mn-lt"/>
                <a:ea typeface="Times New Roman" panose="02020603050405020304" pitchFamily="18" charset="0"/>
              </a:rPr>
            </a:br>
            <a:endParaRPr lang="en-US" sz="1100" b="0" dirty="0">
              <a:solidFill>
                <a:srgbClr val="000000"/>
              </a:solidFill>
              <a:latin typeface="+mn-lt"/>
              <a:ea typeface="Times New Roman" panose="02020603050405020304" pitchFamily="18" charset="0"/>
            </a:endParaRPr>
          </a:p>
          <a:p>
            <a:pPr algn="l"/>
            <a:r>
              <a:rPr lang="en-US" sz="1100" b="0" dirty="0">
                <a:solidFill>
                  <a:srgbClr val="000000"/>
                </a:solidFill>
                <a:latin typeface="+mn-lt"/>
                <a:ea typeface="Times New Roman" panose="02020603050405020304" pitchFamily="18" charset="0"/>
              </a:rPr>
              <a:t>This new benefit known as a universal deduction, allows for an above the line or before you calculate your taxable income charitable deduction of up to $300 per individual ($600 for married filing jointly).  </a:t>
            </a:r>
          </a:p>
          <a:p>
            <a:pPr algn="l"/>
            <a:endParaRPr lang="en-US" sz="1100" b="0" dirty="0">
              <a:solidFill>
                <a:srgbClr val="000000"/>
              </a:solidFill>
              <a:latin typeface="+mn-lt"/>
              <a:ea typeface="Times New Roman" panose="02020603050405020304" pitchFamily="18" charset="0"/>
            </a:endParaRPr>
          </a:p>
          <a:p>
            <a:pPr algn="l"/>
            <a:r>
              <a:rPr lang="en-US" sz="1100" b="0" dirty="0">
                <a:solidFill>
                  <a:srgbClr val="000000"/>
                </a:solidFill>
                <a:latin typeface="+mn-lt"/>
                <a:ea typeface="Times New Roman" panose="02020603050405020304" pitchFamily="18" charset="0"/>
              </a:rPr>
              <a:t>To qualify, the charitable gift must be cash (or cash equivalent) made to a qualified charity (501(c)(3)). This contribution must be made on or before 12/31/2020.</a:t>
            </a:r>
          </a:p>
          <a:p>
            <a:pPr algn="l"/>
            <a:endParaRPr lang="en-US" sz="1100" b="0" dirty="0">
              <a:solidFill>
                <a:srgbClr val="000000"/>
              </a:solidFill>
              <a:latin typeface="+mn-lt"/>
            </a:endParaRPr>
          </a:p>
          <a:p>
            <a:pPr algn="l"/>
            <a:r>
              <a:rPr lang="en-US" sz="1100" b="0" dirty="0">
                <a:solidFill>
                  <a:srgbClr val="000000"/>
                </a:solidFill>
                <a:latin typeface="+mn-lt"/>
              </a:rPr>
              <a:t>As this draft 1040 from the IRS website shows, this deduction can be taken before you calculate your Adjusted Gross Income.</a:t>
            </a:r>
          </a:p>
          <a:p>
            <a:pPr algn="l"/>
            <a:endParaRPr lang="en-US" sz="1100" dirty="0">
              <a:solidFill>
                <a:srgbClr val="000000"/>
              </a:solidFill>
            </a:endParaRPr>
          </a:p>
          <a:p>
            <a:pPr algn="l"/>
            <a:r>
              <a:rPr lang="en-US" sz="1100" b="0" dirty="0">
                <a:solidFill>
                  <a:srgbClr val="000000"/>
                </a:solidFill>
                <a:latin typeface="+mn-lt"/>
              </a:rPr>
              <a:t>If you are itemizing or did last year and like to give to charity, please consider using this deduction and remind your tax preparer that you did!</a:t>
            </a:r>
            <a:endParaRPr lang="en-US" sz="1100" b="0" dirty="0">
              <a:latin typeface="+mn-lt"/>
            </a:endParaRPr>
          </a:p>
          <a:p>
            <a:pPr algn="l"/>
            <a:r>
              <a:rPr lang="en-US" b="0" dirty="0">
                <a:latin typeface="+mn-lt"/>
              </a:rPr>
              <a:t> </a:t>
            </a:r>
          </a:p>
        </p:txBody>
      </p:sp>
      <p:sp>
        <p:nvSpPr>
          <p:cNvPr id="4" name="Slide Number Placeholder 3"/>
          <p:cNvSpPr>
            <a:spLocks noGrp="1"/>
          </p:cNvSpPr>
          <p:nvPr>
            <p:ph type="sldNum" sz="quarter" idx="5"/>
          </p:nvPr>
        </p:nvSpPr>
        <p:spPr/>
        <p:txBody>
          <a:bodyPr/>
          <a:lstStyle/>
          <a:p>
            <a:fld id="{04A5334B-7FE2-4411-A5AB-B06D7130522B}" type="slidenum">
              <a:rPr lang="en-US" smtClean="0"/>
              <a:t>13</a:t>
            </a:fld>
            <a:endParaRPr lang="en-US"/>
          </a:p>
        </p:txBody>
      </p:sp>
    </p:spTree>
    <p:extLst>
      <p:ext uri="{BB962C8B-B14F-4D97-AF65-F5344CB8AC3E}">
        <p14:creationId xmlns:p14="http://schemas.microsoft.com/office/powerpoint/2010/main" val="2277335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a:xfrm>
            <a:off x="716619" y="4548457"/>
            <a:ext cx="5732949" cy="3189288"/>
          </a:xfrm>
        </p:spPr>
        <p:txBody>
          <a:bodyPr/>
          <a:lstStyle/>
          <a:p>
            <a:pPr algn="l"/>
            <a:r>
              <a:rPr lang="en-US" sz="1100" b="0" dirty="0">
                <a:latin typeface="+mn-lt"/>
              </a:rPr>
              <a:t>Qualified Charitable Distributions (QCD) are a strategy for retirement savers. </a:t>
            </a:r>
          </a:p>
          <a:p>
            <a:pPr algn="l"/>
            <a:endParaRPr lang="en-US" sz="1100" dirty="0"/>
          </a:p>
          <a:p>
            <a:pPr algn="l"/>
            <a:r>
              <a:rPr lang="en-US" sz="1100" b="0" dirty="0">
                <a:latin typeface="+mn-lt"/>
              </a:rPr>
              <a:t>As part of the SECURE Act Required Minimum Distributions or RMD’s were changed to start at age 72 instead </a:t>
            </a:r>
            <a:r>
              <a:rPr lang="en-US" sz="1100" dirty="0"/>
              <a:t>of age 70½. Also the CARES Act allowed you to skip or not take your RMD for 2020.  </a:t>
            </a:r>
          </a:p>
          <a:p>
            <a:pPr algn="l"/>
            <a:endParaRPr lang="en-US" sz="1100" dirty="0"/>
          </a:p>
          <a:p>
            <a:pPr algn="l"/>
            <a:r>
              <a:rPr lang="en-US" sz="1100" b="1" dirty="0">
                <a:latin typeface="+mn-lt"/>
              </a:rPr>
              <a:t>Qualified Charitable Distributions are </a:t>
            </a:r>
            <a:r>
              <a:rPr lang="en-US" sz="1100" b="1" dirty="0"/>
              <a:t>a tax law</a:t>
            </a:r>
            <a:r>
              <a:rPr lang="en-US" sz="1100" b="1" dirty="0">
                <a:latin typeface="+mn-lt"/>
              </a:rPr>
              <a:t> provision that allows retirement savers over age 70½ to directly distribute up to $100,000 to eligible charities straight from their retirement accounts and not pay tax on this distribution.  </a:t>
            </a:r>
          </a:p>
          <a:p>
            <a:pPr algn="l"/>
            <a:endParaRPr lang="en-US" sz="1100" b="0" dirty="0">
              <a:latin typeface="+mn-lt"/>
              <a:cs typeface="Calibri" panose="020F0502020204030204" pitchFamily="34" charset="0"/>
            </a:endParaRPr>
          </a:p>
          <a:p>
            <a:pPr algn="l"/>
            <a:r>
              <a:rPr lang="en-US" sz="1100" b="0" dirty="0">
                <a:latin typeface="+mn-lt"/>
                <a:cs typeface="Calibri" panose="020F0502020204030204" pitchFamily="34" charset="0"/>
              </a:rPr>
              <a:t>One idea that experts suggest is if you are charitably inclined, consider using part or all of your Required Minimum Distribution or “RMD” for a Qualified Charitable Distribution.</a:t>
            </a:r>
          </a:p>
          <a:p>
            <a:pPr algn="l"/>
            <a:endParaRPr lang="en-US" sz="1100" b="0" dirty="0">
              <a:latin typeface="+mn-lt"/>
              <a:cs typeface="Calibri" panose="020F0502020204030204" pitchFamily="34" charset="0"/>
            </a:endParaRPr>
          </a:p>
          <a:p>
            <a:pPr algn="l"/>
            <a:r>
              <a:rPr lang="en-US" sz="1100" b="1" dirty="0">
                <a:cs typeface="Calibri" panose="020F0502020204030204" pitchFamily="34" charset="0"/>
              </a:rPr>
              <a:t>Like many of the other strategies we are discussing today, this is one you should see us about if you are interested in evaluating your situation.</a:t>
            </a:r>
            <a:endParaRPr lang="en-US" sz="1100" b="1" dirty="0">
              <a:latin typeface="Calibri" panose="020F0502020204030204" pitchFamily="34" charset="0"/>
              <a:cs typeface="Calibri" panose="020F0502020204030204" pitchFamily="34" charset="0"/>
            </a:endParaRPr>
          </a:p>
          <a:p>
            <a:endParaRPr lang="en-US" dirty="0"/>
          </a:p>
          <a:p>
            <a:endParaRPr lang="en-US" dirty="0"/>
          </a:p>
          <a:p>
            <a:endParaRPr lang="en-US" dirty="0"/>
          </a:p>
          <a:p>
            <a:pPr defTabSz="673504">
              <a:lnSpc>
                <a:spcPct val="75000"/>
              </a:lnSpc>
              <a:spcBef>
                <a:spcPts val="737"/>
              </a:spcBef>
              <a:spcAft>
                <a:spcPct val="35000"/>
              </a:spcAft>
              <a:buClr>
                <a:schemeClr val="accent2">
                  <a:lumMod val="75000"/>
                </a:schemeClr>
              </a:buClr>
              <a:defRPr/>
            </a:pPr>
            <a:endParaRPr lang="en-US" dirty="0"/>
          </a:p>
        </p:txBody>
      </p:sp>
      <p:sp>
        <p:nvSpPr>
          <p:cNvPr id="4" name="Slide Number Placeholder 3"/>
          <p:cNvSpPr>
            <a:spLocks noGrp="1"/>
          </p:cNvSpPr>
          <p:nvPr>
            <p:ph type="sldNum" sz="quarter" idx="5"/>
          </p:nvPr>
        </p:nvSpPr>
        <p:spPr>
          <a:xfrm>
            <a:off x="3972560" y="8829967"/>
            <a:ext cx="3037840" cy="466433"/>
          </a:xfrm>
        </p:spPr>
        <p:txBody>
          <a:bodyPr/>
          <a:lstStyle/>
          <a:p>
            <a:pPr defTabSz="465887"/>
            <a:fld id="{9D2DE1BA-B776-4E85-BDA6-0481E5B438F0}" type="slidenum">
              <a:rPr lang="en-US">
                <a:solidFill>
                  <a:prstClr val="black"/>
                </a:solidFill>
                <a:latin typeface="Calibri"/>
              </a:rPr>
              <a:pPr defTabSz="465887"/>
              <a:t>14</a:t>
            </a:fld>
            <a:endParaRPr lang="en-US" dirty="0">
              <a:solidFill>
                <a:prstClr val="black"/>
              </a:solidFill>
              <a:latin typeface="Calibri"/>
            </a:endParaRPr>
          </a:p>
        </p:txBody>
      </p:sp>
    </p:spTree>
    <p:extLst>
      <p:ext uri="{BB962C8B-B14F-4D97-AF65-F5344CB8AC3E}">
        <p14:creationId xmlns:p14="http://schemas.microsoft.com/office/powerpoint/2010/main" val="8782028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In 2020, Long-term Capital gains still receive a tax break.  </a:t>
            </a:r>
          </a:p>
          <a:p>
            <a:endParaRPr lang="en-US" sz="1100" dirty="0"/>
          </a:p>
          <a:p>
            <a:r>
              <a:rPr lang="en-US" sz="1100" dirty="0"/>
              <a:t>Here are the three tax rates of 0%, 15% and 20% for Long-term capital gains.</a:t>
            </a:r>
          </a:p>
        </p:txBody>
      </p:sp>
      <p:sp>
        <p:nvSpPr>
          <p:cNvPr id="4" name="Slide Number Placeholder 3"/>
          <p:cNvSpPr>
            <a:spLocks noGrp="1"/>
          </p:cNvSpPr>
          <p:nvPr>
            <p:ph type="sldNum" sz="quarter" idx="10"/>
          </p:nvPr>
        </p:nvSpPr>
        <p:spPr/>
        <p:txBody>
          <a:bodyPr/>
          <a:lstStyle/>
          <a:p>
            <a:fld id="{833F14D9-601F-4D36-8440-D89A86F85177}" type="slidenum">
              <a:rPr lang="en-US" smtClean="0"/>
              <a:pPr/>
              <a:t>15</a:t>
            </a:fld>
            <a:endParaRPr lang="en-US" dirty="0"/>
          </a:p>
        </p:txBody>
      </p:sp>
    </p:spTree>
    <p:extLst>
      <p:ext uri="{BB962C8B-B14F-4D97-AF65-F5344CB8AC3E}">
        <p14:creationId xmlns:p14="http://schemas.microsoft.com/office/powerpoint/2010/main" val="33761159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One planning item that many taxpayers think about is Tax Gains and Loss Harvesting</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16</a:t>
            </a:fld>
            <a:endParaRPr lang="en-US"/>
          </a:p>
        </p:txBody>
      </p:sp>
    </p:spTree>
    <p:extLst>
      <p:ext uri="{BB962C8B-B14F-4D97-AF65-F5344CB8AC3E}">
        <p14:creationId xmlns:p14="http://schemas.microsoft.com/office/powerpoint/2010/main" val="17506229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dirty="0"/>
              <a:t>Harvesting capital losses is a strategy that has a taxpayer selling assets that are at a loss to offset capital gains. </a:t>
            </a:r>
          </a:p>
          <a:p>
            <a:endParaRPr lang="en-US" sz="1100" dirty="0"/>
          </a:p>
          <a:p>
            <a:pPr>
              <a:spcBef>
                <a:spcPts val="0"/>
              </a:spcBef>
            </a:pPr>
            <a:r>
              <a:rPr lang="en-US" sz="1100" dirty="0"/>
              <a:t>This reduces or eliminates tax on current capital gains.</a:t>
            </a:r>
          </a:p>
          <a:p>
            <a:endParaRPr lang="en-US" sz="1100" dirty="0"/>
          </a:p>
          <a:p>
            <a:pPr>
              <a:spcBef>
                <a:spcPts val="0"/>
              </a:spcBef>
            </a:pPr>
            <a:r>
              <a:rPr lang="en-US" sz="1100" dirty="0"/>
              <a:t>On the surface, loss harvesting produces an economic benefit equal to the tax saved. However, sometimes, it could only provide a timing benefit. </a:t>
            </a:r>
          </a:p>
          <a:p>
            <a:pPr>
              <a:spcBef>
                <a:spcPts val="0"/>
              </a:spcBef>
            </a:pPr>
            <a:endParaRPr lang="en-US" sz="1100" dirty="0"/>
          </a:p>
          <a:p>
            <a:pPr>
              <a:spcBef>
                <a:spcPts val="0"/>
              </a:spcBef>
            </a:pPr>
            <a:r>
              <a:rPr lang="en-US" sz="1100" dirty="0"/>
              <a:t>This is a tax deferral strategy that could be valuable.</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17</a:t>
            </a:fld>
            <a:endParaRPr lang="en-US"/>
          </a:p>
        </p:txBody>
      </p:sp>
    </p:spTree>
    <p:extLst>
      <p:ext uri="{BB962C8B-B14F-4D97-AF65-F5344CB8AC3E}">
        <p14:creationId xmlns:p14="http://schemas.microsoft.com/office/powerpoint/2010/main" val="3863670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Capital losses are highly tax effective if they can be used to offset income taxed at higher rates.</a:t>
            </a:r>
          </a:p>
          <a:p>
            <a:endParaRPr lang="en-US" dirty="0"/>
          </a:p>
          <a:p>
            <a:r>
              <a:rPr lang="en-US" dirty="0"/>
              <a:t>A key fact to remember is you can use up to $3,000 in capital loss above capital gains to offset ordinary income.</a:t>
            </a:r>
          </a:p>
          <a:p>
            <a:endParaRPr lang="en-US" dirty="0"/>
          </a:p>
          <a:p>
            <a:r>
              <a:rPr lang="en-US" dirty="0"/>
              <a:t>Also, as a warning: watch out for the wash sale rule, This rule prevents taxpayers from repurchasing a substantially similar security within 30 days of selling at a loss.</a:t>
            </a:r>
          </a:p>
          <a:p>
            <a:endParaRPr lang="en-US" dirty="0"/>
          </a:p>
          <a:p>
            <a:r>
              <a:rPr lang="en-US" dirty="0"/>
              <a:t>If you have any questions on Loss or Gain Harvesting call us or your tax professional.</a:t>
            </a:r>
          </a:p>
          <a:p>
            <a:endParaRPr lang="en-US" dirty="0"/>
          </a:p>
        </p:txBody>
      </p:sp>
      <p:sp>
        <p:nvSpPr>
          <p:cNvPr id="4" name="Slide Number Placeholder 3"/>
          <p:cNvSpPr>
            <a:spLocks noGrp="1"/>
          </p:cNvSpPr>
          <p:nvPr>
            <p:ph type="sldNum" sz="quarter" idx="10"/>
          </p:nvPr>
        </p:nvSpPr>
        <p:spPr/>
        <p:txBody>
          <a:bodyPr/>
          <a:lstStyle/>
          <a:p>
            <a:pPr>
              <a:defRPr/>
            </a:pPr>
            <a:fld id="{4C80BD5B-F187-475E-97C9-6AFD8C2C4D9F}"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22234720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Capital gains harvesting means taking capital gains in the current tax year.</a:t>
            </a:r>
          </a:p>
          <a:p>
            <a:endParaRPr lang="en-US" sz="1100" dirty="0"/>
          </a:p>
          <a:p>
            <a:r>
              <a:rPr lang="en-US" sz="1100" dirty="0"/>
              <a:t>On the surface, it might appear that taxpayers should always harvest gains because of favorable rates.  However, harvesting gains introduces a tradeoff between lower tax rates versus the loss of tax deferral.</a:t>
            </a:r>
            <a:br>
              <a:rPr lang="en-US" sz="1100" dirty="0"/>
            </a:br>
            <a:endParaRPr lang="en-US" sz="1100" dirty="0"/>
          </a:p>
          <a:p>
            <a:r>
              <a:rPr lang="en-US" sz="1100" dirty="0">
                <a:solidFill>
                  <a:prstClr val="black"/>
                </a:solidFill>
                <a:cs typeface="Arial" panose="020B0604020202020204" pitchFamily="34" charset="0"/>
              </a:rPr>
              <a:t>Remember, when taking a gain for tax purposes, although the tax is paid at a lower rate, it is paid sooner.  </a:t>
            </a:r>
          </a:p>
          <a:p>
            <a:endParaRPr lang="en-US" sz="1100" dirty="0">
              <a:solidFill>
                <a:prstClr val="black"/>
              </a:solidFill>
              <a:cs typeface="Arial" panose="020B0604020202020204" pitchFamily="34" charset="0"/>
            </a:endParaRPr>
          </a:p>
        </p:txBody>
      </p:sp>
      <p:sp>
        <p:nvSpPr>
          <p:cNvPr id="4" name="Slide Number Placeholder 3"/>
          <p:cNvSpPr>
            <a:spLocks noGrp="1"/>
          </p:cNvSpPr>
          <p:nvPr>
            <p:ph type="sldNum" sz="quarter" idx="5"/>
          </p:nvPr>
        </p:nvSpPr>
        <p:spPr/>
        <p:txBody>
          <a:bodyPr/>
          <a:lstStyle/>
          <a:p>
            <a:fld id="{04A5334B-7FE2-4411-A5AB-B06D7130522B}" type="slidenum">
              <a:rPr lang="en-US" smtClean="0"/>
              <a:t>19</a:t>
            </a:fld>
            <a:endParaRPr lang="en-US"/>
          </a:p>
        </p:txBody>
      </p:sp>
    </p:spTree>
    <p:extLst>
      <p:ext uri="{BB962C8B-B14F-4D97-AF65-F5344CB8AC3E}">
        <p14:creationId xmlns:p14="http://schemas.microsoft.com/office/powerpoint/2010/main" val="779649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a:xfrm>
            <a:off x="716619" y="4548457"/>
            <a:ext cx="5732949" cy="2360343"/>
          </a:xfrm>
        </p:spPr>
        <p:txBody>
          <a:bodyPr/>
          <a:lstStyle/>
          <a:p>
            <a:pPr eaLnBrk="1" hangingPunct="1"/>
            <a:r>
              <a:rPr lang="en-US" sz="1100" dirty="0">
                <a:cs typeface="Arial" pitchFamily="34" charset="0"/>
              </a:rPr>
              <a:t>Today’s agenda is straightforward.</a:t>
            </a:r>
          </a:p>
          <a:p>
            <a:pPr eaLnBrk="1" hangingPunct="1"/>
            <a:endParaRPr lang="en-US" sz="1100" dirty="0">
              <a:cs typeface="Arial" pitchFamily="34" charset="0"/>
            </a:endParaRPr>
          </a:p>
          <a:p>
            <a:pPr eaLnBrk="1" hangingPunct="1"/>
            <a:r>
              <a:rPr lang="en-US" sz="1100" dirty="0">
                <a:cs typeface="Arial" pitchFamily="34" charset="0"/>
              </a:rPr>
              <a:t>We will review year-end tax planning.</a:t>
            </a:r>
          </a:p>
          <a:p>
            <a:pPr eaLnBrk="1" hangingPunct="1"/>
            <a:endParaRPr lang="en-US" sz="1100" dirty="0">
              <a:cs typeface="Arial" pitchFamily="34" charset="0"/>
            </a:endParaRPr>
          </a:p>
          <a:p>
            <a:pPr eaLnBrk="1" hangingPunct="1"/>
            <a:r>
              <a:rPr lang="en-US" sz="1100" dirty="0">
                <a:cs typeface="Arial" pitchFamily="34" charset="0"/>
              </a:rPr>
              <a:t>While doing so, we will discuss some tax planning ideas and strategies you can consider. </a:t>
            </a:r>
          </a:p>
          <a:p>
            <a:pPr eaLnBrk="1" hangingPunct="1"/>
            <a:endParaRPr lang="en-US" sz="1100" dirty="0">
              <a:cs typeface="Arial" pitchFamily="34" charset="0"/>
            </a:endParaRPr>
          </a:p>
          <a:p>
            <a:pPr eaLnBrk="1" hangingPunct="1"/>
            <a:r>
              <a:rPr lang="en-US" sz="1100" dirty="0">
                <a:cs typeface="Arial" pitchFamily="34" charset="0"/>
              </a:rPr>
              <a:t>We believe in educating our clients on their choices.  </a:t>
            </a:r>
          </a:p>
          <a:p>
            <a:pPr eaLnBrk="1" hangingPunct="1"/>
            <a:endParaRPr lang="en-US" sz="1100" b="1" dirty="0">
              <a:cs typeface="Arial" pitchFamily="34" charset="0"/>
            </a:endParaRPr>
          </a:p>
          <a:p>
            <a:pPr eaLnBrk="1" hangingPunct="1"/>
            <a:r>
              <a:rPr lang="en-US" sz="1100" b="1" dirty="0">
                <a:cs typeface="Arial" pitchFamily="34" charset="0"/>
              </a:rPr>
              <a:t>Our goal today is to give an overview of tax planning so that when you look at your situation you have some strong foundational information. </a:t>
            </a:r>
          </a:p>
          <a:p>
            <a:pPr eaLnBrk="1" hangingPunct="1"/>
            <a:endParaRPr lang="en-US" sz="1100" dirty="0">
              <a:cs typeface="Arial" pitchFamily="34" charset="0"/>
            </a:endParaRPr>
          </a:p>
          <a:p>
            <a:pPr eaLnBrk="1" hangingPunct="1"/>
            <a:r>
              <a:rPr lang="en-US" sz="1100" dirty="0">
                <a:cs typeface="Arial" pitchFamily="34" charset="0"/>
              </a:rPr>
              <a:t>Please remember, each taxpayer’s situation should be looked at individually. The good news is we are available to talk with you about the specifics of your situation.</a:t>
            </a:r>
          </a:p>
          <a:p>
            <a:pPr eaLnBrk="1" hangingPunct="1"/>
            <a:endParaRPr lang="en-US" dirty="0">
              <a:cs typeface="Arial" pitchFamily="34" charset="0"/>
            </a:endParaRPr>
          </a:p>
          <a:p>
            <a:endParaRPr lang="en-US" dirty="0"/>
          </a:p>
        </p:txBody>
      </p:sp>
      <p:sp>
        <p:nvSpPr>
          <p:cNvPr id="4" name="Slide Number Placeholder 3"/>
          <p:cNvSpPr>
            <a:spLocks noGrp="1"/>
          </p:cNvSpPr>
          <p:nvPr>
            <p:ph type="sldNum" sz="quarter" idx="5"/>
          </p:nvPr>
        </p:nvSpPr>
        <p:spPr/>
        <p:txBody>
          <a:bodyPr/>
          <a:lstStyle/>
          <a:p>
            <a:pPr defTabSz="465887"/>
            <a:fld id="{9D2DE1BA-B776-4E85-BDA6-0481E5B438F0}" type="slidenum">
              <a:rPr lang="en-US">
                <a:solidFill>
                  <a:prstClr val="black"/>
                </a:solidFill>
                <a:latin typeface="Calibri"/>
              </a:rPr>
              <a:pPr defTabSz="465887"/>
              <a:t>2</a:t>
            </a:fld>
            <a:endParaRPr lang="en-US" dirty="0">
              <a:solidFill>
                <a:prstClr val="black"/>
              </a:solidFill>
              <a:latin typeface="Calibri"/>
            </a:endParaRPr>
          </a:p>
        </p:txBody>
      </p:sp>
    </p:spTree>
    <p:extLst>
      <p:ext uri="{BB962C8B-B14F-4D97-AF65-F5344CB8AC3E}">
        <p14:creationId xmlns:p14="http://schemas.microsoft.com/office/powerpoint/2010/main" val="1201847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In a few minutes we are going to talk about some tax policy proposals -  but this is timely, so let’s look at one of Former Vice President Joe Biden’s tax proposals that is about capital gains rates.</a:t>
            </a:r>
          </a:p>
          <a:p>
            <a:endParaRPr lang="en-US" sz="1100" b="0" dirty="0"/>
          </a:p>
          <a:p>
            <a:r>
              <a:rPr lang="en-US" sz="1100" b="0" dirty="0"/>
              <a:t>The proposal is to eliminate the preferential rate for long-term capital gains and qualified dividends on income over $1,000,000.</a:t>
            </a:r>
          </a:p>
          <a:p>
            <a:endParaRPr lang="en-US" sz="1100" b="0" dirty="0"/>
          </a:p>
          <a:p>
            <a:r>
              <a:rPr lang="en-US" sz="1100" b="0" dirty="0"/>
              <a:t>This is a significant proposal and a fundamental shift, because capital gains rates have never been eliminated for any taxpayers.  This proposal is for those affected, basically an increase from 20% to 39.6%.</a:t>
            </a:r>
          </a:p>
          <a:p>
            <a:endParaRPr lang="en-US" sz="1100" b="0" dirty="0"/>
          </a:p>
          <a:p>
            <a:r>
              <a:rPr lang="en-US" sz="1100" b="0" dirty="0"/>
              <a:t>If it looks like it could be enacted, then at today’s lower rates, some people could sell assets.</a:t>
            </a:r>
          </a:p>
          <a:p>
            <a:endParaRPr lang="en-US" dirty="0"/>
          </a:p>
        </p:txBody>
      </p:sp>
      <p:sp>
        <p:nvSpPr>
          <p:cNvPr id="4" name="Slide Number Placeholder 3"/>
          <p:cNvSpPr>
            <a:spLocks noGrp="1"/>
          </p:cNvSpPr>
          <p:nvPr>
            <p:ph type="sldNum" sz="quarter" idx="5"/>
          </p:nvPr>
        </p:nvSpPr>
        <p:spPr/>
        <p:txBody>
          <a:bodyPr/>
          <a:lstStyle/>
          <a:p>
            <a:fld id="{0F66A708-44E1-4B44-AEBF-0D4E1659765A}" type="slidenum">
              <a:rPr lang="en-US" smtClean="0"/>
              <a:t>20</a:t>
            </a:fld>
            <a:endParaRPr lang="en-US"/>
          </a:p>
        </p:txBody>
      </p:sp>
    </p:spTree>
    <p:extLst>
      <p:ext uri="{BB962C8B-B14F-4D97-AF65-F5344CB8AC3E}">
        <p14:creationId xmlns:p14="http://schemas.microsoft.com/office/powerpoint/2010/main" val="12820665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Let’s look at how this works.</a:t>
            </a:r>
          </a:p>
          <a:p>
            <a:endParaRPr lang="en-US" sz="1100" dirty="0"/>
          </a:p>
          <a:p>
            <a:r>
              <a:rPr lang="en-US" sz="1100" dirty="0"/>
              <a:t>Old 2017 rules had three rates for Long Term Capital Gains and Qualified Dividends.</a:t>
            </a:r>
          </a:p>
          <a:p>
            <a:endParaRPr lang="en-US" sz="1100" dirty="0"/>
          </a:p>
          <a:p>
            <a:r>
              <a:rPr lang="en-US" sz="1100" dirty="0"/>
              <a:t>2020 still has three rates for Long Term Capital Gains and Qualified Dividends.</a:t>
            </a:r>
          </a:p>
          <a:p>
            <a:endParaRPr lang="en-US" sz="1100" dirty="0"/>
          </a:p>
          <a:p>
            <a:r>
              <a:rPr lang="en-US" sz="1100" dirty="0"/>
              <a:t>2022 could bring four rates for Long Term Capital Gains and Qualified Dividends.</a:t>
            </a:r>
          </a:p>
          <a:p>
            <a:endParaRPr lang="en-US" sz="1100" dirty="0"/>
          </a:p>
          <a:p>
            <a:r>
              <a:rPr lang="en-US" sz="1100" dirty="0"/>
              <a:t>Therefore, we need to continue to follow the tax law changes and proposals.</a:t>
            </a:r>
          </a:p>
          <a:p>
            <a:endParaRPr lang="en-US" dirty="0"/>
          </a:p>
          <a:p>
            <a:endParaRPr lang="en-US" dirty="0"/>
          </a:p>
        </p:txBody>
      </p:sp>
      <p:sp>
        <p:nvSpPr>
          <p:cNvPr id="4" name="Slide Number Placeholder 3"/>
          <p:cNvSpPr>
            <a:spLocks noGrp="1"/>
          </p:cNvSpPr>
          <p:nvPr>
            <p:ph type="sldNum" sz="quarter" idx="5"/>
          </p:nvPr>
        </p:nvSpPr>
        <p:spPr/>
        <p:txBody>
          <a:bodyPr/>
          <a:lstStyle/>
          <a:p>
            <a:fld id="{0F66A708-44E1-4B44-AEBF-0D4E1659765A}" type="slidenum">
              <a:rPr lang="en-US" smtClean="0"/>
              <a:t>21</a:t>
            </a:fld>
            <a:endParaRPr lang="en-US"/>
          </a:p>
        </p:txBody>
      </p:sp>
    </p:spTree>
    <p:extLst>
      <p:ext uri="{BB962C8B-B14F-4D97-AF65-F5344CB8AC3E}">
        <p14:creationId xmlns:p14="http://schemas.microsoft.com/office/powerpoint/2010/main" val="2056532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Remember to review your year end retirement contribution planning.</a:t>
            </a:r>
          </a:p>
        </p:txBody>
      </p:sp>
      <p:sp>
        <p:nvSpPr>
          <p:cNvPr id="4" name="Slide Number Placeholder 3"/>
          <p:cNvSpPr>
            <a:spLocks noGrp="1"/>
          </p:cNvSpPr>
          <p:nvPr>
            <p:ph type="sldNum" sz="quarter" idx="5"/>
          </p:nvPr>
        </p:nvSpPr>
        <p:spPr/>
        <p:txBody>
          <a:bodyPr/>
          <a:lstStyle/>
          <a:p>
            <a:fld id="{04A5334B-7FE2-4411-A5AB-B06D7130522B}" type="slidenum">
              <a:rPr lang="en-US" smtClean="0"/>
              <a:t>22</a:t>
            </a:fld>
            <a:endParaRPr lang="en-US"/>
          </a:p>
        </p:txBody>
      </p:sp>
    </p:spTree>
    <p:extLst>
      <p:ext uri="{BB962C8B-B14F-4D97-AF65-F5344CB8AC3E}">
        <p14:creationId xmlns:p14="http://schemas.microsoft.com/office/powerpoint/2010/main" val="40093487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Here are some contribution plan maximums that could be applicable if you are participating in one of these plans.</a:t>
            </a:r>
          </a:p>
        </p:txBody>
      </p:sp>
      <p:sp>
        <p:nvSpPr>
          <p:cNvPr id="4" name="Slide Number Placeholder 3"/>
          <p:cNvSpPr>
            <a:spLocks noGrp="1"/>
          </p:cNvSpPr>
          <p:nvPr>
            <p:ph type="sldNum" sz="quarter" idx="5"/>
          </p:nvPr>
        </p:nvSpPr>
        <p:spPr/>
        <p:txBody>
          <a:bodyPr/>
          <a:lstStyle/>
          <a:p>
            <a:fld id="{04A5334B-7FE2-4411-A5AB-B06D7130522B}" type="slidenum">
              <a:rPr lang="en-US" smtClean="0"/>
              <a:t>23</a:t>
            </a:fld>
            <a:endParaRPr lang="en-US"/>
          </a:p>
        </p:txBody>
      </p:sp>
    </p:spTree>
    <p:extLst>
      <p:ext uri="{BB962C8B-B14F-4D97-AF65-F5344CB8AC3E}">
        <p14:creationId xmlns:p14="http://schemas.microsoft.com/office/powerpoint/2010/main" val="528391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a:xfrm>
            <a:off x="716619" y="4548457"/>
            <a:ext cx="5732949" cy="2484521"/>
          </a:xfrm>
        </p:spPr>
        <p:txBody>
          <a:bodyPr/>
          <a:lstStyle/>
          <a:p>
            <a:pPr algn="l"/>
            <a:r>
              <a:rPr lang="en-US" sz="1100" dirty="0">
                <a:solidFill>
                  <a:prstClr val="black"/>
                </a:solidFill>
                <a:latin typeface="+mn-lt"/>
              </a:rPr>
              <a:t>Another critical </a:t>
            </a:r>
            <a:r>
              <a:rPr lang="en-US" sz="1100" dirty="0">
                <a:latin typeface="+mn-lt"/>
              </a:rPr>
              <a:t>area to review before year end because of the SECURE Act is what we refer to as overall </a:t>
            </a:r>
            <a:r>
              <a:rPr lang="en-US" sz="1100" i="1" dirty="0">
                <a:latin typeface="+mn-lt"/>
              </a:rPr>
              <a:t>Family Tax Bracket Management</a:t>
            </a:r>
            <a:r>
              <a:rPr lang="en-US" sz="1100" i="1" baseline="30000" dirty="0">
                <a:latin typeface="+mn-lt"/>
              </a:rPr>
              <a:t>©</a:t>
            </a:r>
            <a:r>
              <a:rPr lang="en-US" sz="1100" i="1" baseline="0" dirty="0">
                <a:latin typeface="+mn-lt"/>
              </a:rPr>
              <a:t>.</a:t>
            </a:r>
          </a:p>
          <a:p>
            <a:pPr algn="l"/>
            <a:endParaRPr lang="en-US" sz="1100" dirty="0">
              <a:solidFill>
                <a:prstClr val="black"/>
              </a:solidFill>
            </a:endParaRPr>
          </a:p>
          <a:p>
            <a:pPr algn="l"/>
            <a:r>
              <a:rPr lang="en-US" sz="1100" dirty="0">
                <a:solidFill>
                  <a:prstClr val="black"/>
                </a:solidFill>
              </a:rPr>
              <a:t>Logically speaking, if you are in a higher tax bracket than your beneficiaries, then it might make sense to let them take distributions after your death in their tax bracket rather than you in yours.</a:t>
            </a:r>
          </a:p>
          <a:p>
            <a:pPr algn="l"/>
            <a:endParaRPr lang="en-US" sz="1100" dirty="0">
              <a:solidFill>
                <a:prstClr val="black"/>
              </a:solidFill>
            </a:endParaRPr>
          </a:p>
          <a:p>
            <a:pPr algn="l"/>
            <a:r>
              <a:rPr lang="en-US" sz="1100" dirty="0">
                <a:solidFill>
                  <a:prstClr val="black"/>
                </a:solidFill>
              </a:rPr>
              <a:t>However, if your beneficiaries are in a higher tax bracket, then it might make sense to take distributions in your tax bracket before death and then to convert these accounts to Roth IRAs and leave your beneficiaries an account that still must be taken out in 10 years, but can grow tax free.</a:t>
            </a:r>
          </a:p>
          <a:p>
            <a:pPr algn="l"/>
            <a:endParaRPr lang="en-US" sz="1100" dirty="0">
              <a:solidFill>
                <a:prstClr val="black"/>
              </a:solidFill>
            </a:endParaRPr>
          </a:p>
          <a:p>
            <a:pPr algn="l"/>
            <a:r>
              <a:rPr lang="en-US" sz="1100" dirty="0">
                <a:solidFill>
                  <a:prstClr val="black"/>
                </a:solidFill>
              </a:rPr>
              <a:t>An annual step to consider is to review your marginal tax rate and your beneficiaries marginal tax rate(s) each year.</a:t>
            </a:r>
          </a:p>
          <a:p>
            <a:pPr algn="l"/>
            <a:endParaRPr lang="en-US" sz="1000" i="1" dirty="0">
              <a:solidFill>
                <a:schemeClr val="accent1">
                  <a:lumMod val="75000"/>
                </a:schemeClr>
              </a:solidFill>
            </a:endParaRPr>
          </a:p>
          <a:p>
            <a:pPr algn="l"/>
            <a:endParaRPr lang="en-US" dirty="0"/>
          </a:p>
          <a:p>
            <a:pPr lvl="0">
              <a:lnSpc>
                <a:spcPct val="90000"/>
              </a:lnSpc>
              <a:spcBef>
                <a:spcPct val="0"/>
              </a:spcBef>
              <a:defRPr/>
            </a:pPr>
            <a:endParaRPr lang="en-US" dirty="0"/>
          </a:p>
          <a:p>
            <a:pPr lvl="0">
              <a:lnSpc>
                <a:spcPct val="90000"/>
              </a:lnSpc>
              <a:spcBef>
                <a:spcPct val="0"/>
              </a:spcBef>
              <a:defRPr/>
            </a:pPr>
            <a:endParaRPr lang="en-US" dirty="0"/>
          </a:p>
          <a:p>
            <a:endParaRPr lang="en-US" dirty="0"/>
          </a:p>
          <a:p>
            <a:endParaRPr lang="en-US" dirty="0"/>
          </a:p>
          <a:p>
            <a:pPr defTabSz="673504">
              <a:lnSpc>
                <a:spcPct val="75000"/>
              </a:lnSpc>
              <a:spcBef>
                <a:spcPts val="737"/>
              </a:spcBef>
              <a:spcAft>
                <a:spcPct val="35000"/>
              </a:spcAft>
              <a:buClr>
                <a:schemeClr val="accent2">
                  <a:lumMod val="75000"/>
                </a:schemeClr>
              </a:buClr>
              <a:defRPr/>
            </a:pPr>
            <a:endParaRPr lang="en-US" dirty="0"/>
          </a:p>
        </p:txBody>
      </p:sp>
      <p:sp>
        <p:nvSpPr>
          <p:cNvPr id="4" name="Slide Number Placeholder 3"/>
          <p:cNvSpPr>
            <a:spLocks noGrp="1"/>
          </p:cNvSpPr>
          <p:nvPr>
            <p:ph type="sldNum" sz="quarter" idx="5"/>
          </p:nvPr>
        </p:nvSpPr>
        <p:spPr/>
        <p:txBody>
          <a:bodyPr/>
          <a:lstStyle/>
          <a:p>
            <a:pPr defTabSz="465887"/>
            <a:fld id="{9D2DE1BA-B776-4E85-BDA6-0481E5B438F0}" type="slidenum">
              <a:rPr lang="en-US">
                <a:solidFill>
                  <a:prstClr val="black"/>
                </a:solidFill>
                <a:latin typeface="Calibri"/>
              </a:rPr>
              <a:pPr defTabSz="465887"/>
              <a:t>24</a:t>
            </a:fld>
            <a:endParaRPr lang="en-US" dirty="0">
              <a:solidFill>
                <a:prstClr val="black"/>
              </a:solidFill>
              <a:latin typeface="Calibri"/>
            </a:endParaRPr>
          </a:p>
        </p:txBody>
      </p:sp>
    </p:spTree>
    <p:extLst>
      <p:ext uri="{BB962C8B-B14F-4D97-AF65-F5344CB8AC3E}">
        <p14:creationId xmlns:p14="http://schemas.microsoft.com/office/powerpoint/2010/main" val="25372654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a:xfrm>
            <a:off x="716619" y="4548457"/>
            <a:ext cx="5732949" cy="1959023"/>
          </a:xfrm>
        </p:spPr>
        <p:txBody>
          <a:bodyPr/>
          <a:lstStyle/>
          <a:p>
            <a:pPr fontAlgn="auto">
              <a:spcBef>
                <a:spcPts val="0"/>
              </a:spcBef>
              <a:spcAft>
                <a:spcPts val="0"/>
              </a:spcAft>
              <a:defRPr/>
            </a:pPr>
            <a:r>
              <a:rPr lang="en-US" dirty="0"/>
              <a:t>Some benefits from Roth IRA Conversions include:</a:t>
            </a:r>
          </a:p>
          <a:p>
            <a:pPr fontAlgn="auto">
              <a:spcBef>
                <a:spcPts val="0"/>
              </a:spcBef>
              <a:spcAft>
                <a:spcPts val="0"/>
              </a:spcAft>
              <a:defRPr/>
            </a:pPr>
            <a:endParaRPr lang="en-US" dirty="0"/>
          </a:p>
          <a:p>
            <a:pPr marL="287338" indent="-287338" fontAlgn="auto">
              <a:lnSpc>
                <a:spcPct val="150000"/>
              </a:lnSpc>
              <a:spcBef>
                <a:spcPts val="0"/>
              </a:spcBef>
              <a:spcAft>
                <a:spcPts val="0"/>
              </a:spcAft>
              <a:buFontTx/>
              <a:buChar char="•"/>
              <a:defRPr/>
            </a:pPr>
            <a:r>
              <a:rPr lang="en-US" dirty="0"/>
              <a:t>They could lower your overall taxable income long-term.</a:t>
            </a:r>
          </a:p>
          <a:p>
            <a:pPr marL="287338" indent="-287338" fontAlgn="auto">
              <a:lnSpc>
                <a:spcPct val="150000"/>
              </a:lnSpc>
              <a:spcBef>
                <a:spcPts val="0"/>
              </a:spcBef>
              <a:spcAft>
                <a:spcPts val="0"/>
              </a:spcAft>
              <a:buFontTx/>
              <a:buChar char="•"/>
              <a:defRPr/>
            </a:pPr>
            <a:r>
              <a:rPr lang="en-US" dirty="0"/>
              <a:t>ROTH IRAs enjoy tax-free compounding.</a:t>
            </a:r>
          </a:p>
          <a:p>
            <a:pPr marL="287338" indent="-287338" fontAlgn="auto">
              <a:lnSpc>
                <a:spcPct val="150000"/>
              </a:lnSpc>
              <a:spcBef>
                <a:spcPts val="0"/>
              </a:spcBef>
              <a:spcAft>
                <a:spcPts val="0"/>
              </a:spcAft>
              <a:buFontTx/>
              <a:buChar char="•"/>
              <a:defRPr/>
            </a:pPr>
            <a:r>
              <a:rPr lang="en-US" dirty="0"/>
              <a:t>ROTH IRAs have no RMDs (at age 72). </a:t>
            </a:r>
          </a:p>
          <a:p>
            <a:pPr marL="287338" indent="-287338" fontAlgn="auto">
              <a:lnSpc>
                <a:spcPct val="150000"/>
              </a:lnSpc>
              <a:spcBef>
                <a:spcPts val="0"/>
              </a:spcBef>
              <a:spcAft>
                <a:spcPts val="0"/>
              </a:spcAft>
              <a:buFontTx/>
              <a:buChar char="•"/>
              <a:defRPr/>
            </a:pPr>
            <a:r>
              <a:rPr lang="en-US" dirty="0"/>
              <a:t>ROTH IRAS allow tax-free withdrawals for beneficiaries.</a:t>
            </a:r>
          </a:p>
          <a:p>
            <a:endParaRPr lang="en-US" dirty="0"/>
          </a:p>
          <a:p>
            <a:endParaRPr lang="en-US" dirty="0"/>
          </a:p>
          <a:p>
            <a:pPr defTabSz="673504">
              <a:lnSpc>
                <a:spcPct val="75000"/>
              </a:lnSpc>
              <a:spcBef>
                <a:spcPts val="737"/>
              </a:spcBef>
              <a:spcAft>
                <a:spcPct val="35000"/>
              </a:spcAft>
              <a:buClr>
                <a:schemeClr val="accent2">
                  <a:lumMod val="75000"/>
                </a:schemeClr>
              </a:buClr>
              <a:defRPr/>
            </a:pPr>
            <a:endParaRPr lang="en-US" dirty="0"/>
          </a:p>
        </p:txBody>
      </p:sp>
      <p:sp>
        <p:nvSpPr>
          <p:cNvPr id="4" name="Slide Number Placeholder 3"/>
          <p:cNvSpPr>
            <a:spLocks noGrp="1"/>
          </p:cNvSpPr>
          <p:nvPr>
            <p:ph type="sldNum" sz="quarter" idx="5"/>
          </p:nvPr>
        </p:nvSpPr>
        <p:spPr/>
        <p:txBody>
          <a:bodyPr/>
          <a:lstStyle/>
          <a:p>
            <a:pPr defTabSz="465887"/>
            <a:fld id="{9D2DE1BA-B776-4E85-BDA6-0481E5B438F0}" type="slidenum">
              <a:rPr lang="en-US">
                <a:solidFill>
                  <a:prstClr val="black"/>
                </a:solidFill>
                <a:latin typeface="Calibri"/>
              </a:rPr>
              <a:pPr defTabSz="465887"/>
              <a:t>25</a:t>
            </a:fld>
            <a:endParaRPr lang="en-US" dirty="0">
              <a:solidFill>
                <a:prstClr val="black"/>
              </a:solidFill>
              <a:latin typeface="Calibri"/>
            </a:endParaRPr>
          </a:p>
        </p:txBody>
      </p:sp>
    </p:spTree>
    <p:extLst>
      <p:ext uri="{BB962C8B-B14F-4D97-AF65-F5344CB8AC3E}">
        <p14:creationId xmlns:p14="http://schemas.microsoft.com/office/powerpoint/2010/main" val="35771295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62709" y="4473892"/>
            <a:ext cx="5931876" cy="4104624"/>
          </a:xfrm>
        </p:spPr>
        <p:txBody>
          <a:bodyPr/>
          <a:lstStyle/>
          <a:p>
            <a:r>
              <a:rPr lang="en-US" sz="1100" dirty="0"/>
              <a:t>Qualified tuition plans, also named 529 plans, are a great way to tax efficiently plan the financial burden of paying tuition for children or grandchildren. </a:t>
            </a:r>
          </a:p>
          <a:p>
            <a:endParaRPr lang="en-US" sz="1100" dirty="0"/>
          </a:p>
          <a:p>
            <a:r>
              <a:rPr lang="en-US" sz="1100" dirty="0"/>
              <a:t>Originally, earnings in a 529 plan originally could be withdrawn tax-free only when used for qualified higher education at colleges, universities, vocational schools or other post-secondary schools. However, the rules changed that so now 529 plans can also be used to pay for tuition at an elementary or secondary public, private or religious school, up to $10,000 per year.  </a:t>
            </a:r>
          </a:p>
          <a:p>
            <a:endParaRPr lang="en-US" sz="1100" dirty="0"/>
          </a:p>
          <a:p>
            <a:r>
              <a:rPr lang="en-US" sz="1100" dirty="0"/>
              <a:t>Unlike IRAs, there are no annual contribution limits for 529 plans. Instead, there are maximum aggregate limits, which vary by plan. Under federal law, 529 plan balances cannot exceed the expected cost of the beneficiary's qualified higher education expenses. 529 Plan limits vary by state, ranging from $235,000 to $529,000. Some states even offer a state tax credit or deduction up to a certain amount.  </a:t>
            </a:r>
          </a:p>
          <a:p>
            <a:r>
              <a:rPr lang="en-US" sz="1100" dirty="0"/>
              <a:t> </a:t>
            </a:r>
          </a:p>
          <a:p>
            <a:r>
              <a:rPr lang="en-US" sz="1100" dirty="0"/>
              <a:t>Contributions to a 529 plan are considered completed gifts for federal tax purposes, so in 2020 up to $15,000 per donor, per beneficiary, qualifies for the annual gift tax exclusion. Excess contributions above $15,000 must be reported on IRS Form 709 and will count against the taxpayer’s lifetime estate and gift tax exemption amount (currently $11.58 million in 2020).</a:t>
            </a:r>
          </a:p>
          <a:p>
            <a:endParaRPr lang="en-US" sz="1100" dirty="0"/>
          </a:p>
          <a:p>
            <a:r>
              <a:rPr lang="en-US" sz="1100" dirty="0"/>
              <a:t>There is also an option to make a larger tax-free 529 plan contribution, if the contribution is treated as if it were spread evenly over a 5-year period. For example, a $75,000 lump sum contribution to a 529 plan can be applied as though it were $15,000 per year, as long as no other gifts are made to the same beneficiary over the next 5 years. Grandparents sometimes use this 5-year gift-tax averaging as an estate planning strategy. </a:t>
            </a:r>
          </a:p>
          <a:p>
            <a:endParaRPr lang="en-US" sz="1100" b="0" dirty="0"/>
          </a:p>
          <a:p>
            <a:r>
              <a:rPr lang="en-US" sz="1100" b="0" dirty="0"/>
              <a:t>If you want to explore using or setting up a 529 plan, it can be confusing so call us and we would be happy to assist you.</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26</a:t>
            </a:fld>
            <a:endParaRPr lang="en-US"/>
          </a:p>
        </p:txBody>
      </p:sp>
    </p:spTree>
    <p:extLst>
      <p:ext uri="{BB962C8B-B14F-4D97-AF65-F5344CB8AC3E}">
        <p14:creationId xmlns:p14="http://schemas.microsoft.com/office/powerpoint/2010/main" val="22433963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Let’s talk about annual gifting now. </a:t>
            </a:r>
          </a:p>
          <a:p>
            <a:r>
              <a:rPr lang="en-US" sz="1100" dirty="0"/>
              <a:t>You may gift up to $15,000 tax-free to each donee in 2020. These “annual exclusion gifts” do not reduce your lifetime gift tax exemption. This annual exclusion gift is doubled to $30,000 per donee for gifts made by married couples.</a:t>
            </a:r>
            <a:br>
              <a:rPr lang="en-US" sz="1100" dirty="0"/>
            </a:br>
            <a:endParaRPr lang="en-US" sz="1100" b="0" dirty="0"/>
          </a:p>
          <a:p>
            <a:r>
              <a:rPr lang="en-US" sz="1100" b="0" u="none" dirty="0"/>
              <a:t>You can also help someone with medical or education expenses without incurring gift taxes. </a:t>
            </a:r>
          </a:p>
          <a:p>
            <a:endParaRPr lang="en-US" sz="1100" b="0" u="none" dirty="0"/>
          </a:p>
          <a:p>
            <a:r>
              <a:rPr lang="en-US" sz="1100" b="0" u="none" dirty="0"/>
              <a:t>There </a:t>
            </a:r>
            <a:r>
              <a:rPr lang="en-US" sz="1100" b="0" dirty="0"/>
              <a:t>are opportunities to give unlimited tax-free gifts when you pay the provider of the services directly. The medical expenses must meet the definition of deductible medical expenses. Qualified education expenses are tuition, books, fees, and related expenses, but not room and board. You can find the detailed qualifications in IRS Publications 950 and the instructions for IRS Form 709 at </a:t>
            </a:r>
            <a:r>
              <a:rPr lang="en-US" sz="1100" b="0" dirty="0">
                <a:hlinkClick r:id="rId3">
                  <a:extLst>
                    <a:ext uri="{A12FA001-AC4F-418D-AE19-62706E023703}">
                      <ahyp:hlinkClr xmlns:ahyp="http://schemas.microsoft.com/office/drawing/2018/hyperlinkcolor" val="tx"/>
                    </a:ext>
                  </a:extLst>
                </a:hlinkClick>
              </a:rPr>
              <a:t>www.irs.gov</a:t>
            </a:r>
            <a:r>
              <a:rPr lang="en-US" sz="1100" b="0" dirty="0"/>
              <a:t>. </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27</a:t>
            </a:fld>
            <a:endParaRPr lang="en-US"/>
          </a:p>
        </p:txBody>
      </p:sp>
    </p:spTree>
    <p:extLst>
      <p:ext uri="{BB962C8B-B14F-4D97-AF65-F5344CB8AC3E}">
        <p14:creationId xmlns:p14="http://schemas.microsoft.com/office/powerpoint/2010/main" val="42418146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A wealth transfer planning item to think about is the exemption amounts for gift, estate, and generation-skipping taxes for 2020 is $11.58 million($23.16 million for married couples).  Any amount over that is subject to 40% Federal taxes. This high amount provides high net worth individuals a significant planning window to make gifts and set up irrevocable trusts.</a:t>
            </a:r>
          </a:p>
          <a:p>
            <a:r>
              <a:rPr lang="en-US" sz="1100" dirty="0"/>
              <a:t> </a:t>
            </a:r>
          </a:p>
          <a:p>
            <a:r>
              <a:rPr lang="en-US" sz="1100" dirty="0"/>
              <a:t>As a reminder, as of now, in 2026, the estate tax exclusion will return to $5.49 million (which is $5 million adjusted for inflation).  On November 26, 2019, the Treasury Department and the Internal Revenue Service issued final regulations under IR-2019-189 confirming that individuals who take advantage of the increased gift tax exclusion or portability amounts in effect from 2018 to 2025 will not be adversely impacted when TCJA sunsets on January 1, 2026.  </a:t>
            </a:r>
          </a:p>
          <a:p>
            <a:endParaRPr lang="en-US" sz="1100" dirty="0"/>
          </a:p>
          <a:p>
            <a:r>
              <a:rPr lang="en-US" sz="1100" dirty="0"/>
              <a:t>If you have a large estate, please call us to discuss this.</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28</a:t>
            </a:fld>
            <a:endParaRPr lang="en-US"/>
          </a:p>
        </p:txBody>
      </p:sp>
    </p:spTree>
    <p:extLst>
      <p:ext uri="{BB962C8B-B14F-4D97-AF65-F5344CB8AC3E}">
        <p14:creationId xmlns:p14="http://schemas.microsoft.com/office/powerpoint/2010/main" val="1265667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04801" y="4396154"/>
            <a:ext cx="6482862" cy="4794738"/>
          </a:xfrm>
        </p:spPr>
        <p:txBody>
          <a:bodyPr/>
          <a:lstStyle/>
          <a:p>
            <a:r>
              <a:rPr lang="en-US" sz="1000" b="0" dirty="0"/>
              <a:t>While the election is in November, Democratic Party nominee Joe Biden has released some possible tax law changes he would like to make if he wins the presidency. While these would be future changes and must be approved by Congress, to help you think about planning your future strategies here are some of the proposed changes to be aware of:</a:t>
            </a:r>
          </a:p>
          <a:p>
            <a:r>
              <a:rPr lang="en-US" sz="1000" b="0" dirty="0"/>
              <a:t> </a:t>
            </a:r>
          </a:p>
          <a:p>
            <a:r>
              <a:rPr lang="en-US" sz="1000" b="0" dirty="0"/>
              <a:t>Increase Corporate Tax Rates from 21% to 28%.</a:t>
            </a:r>
            <a:endParaRPr lang="en-US" sz="400" b="0" dirty="0"/>
          </a:p>
          <a:p>
            <a:endParaRPr lang="en-US" sz="1000" b="0" dirty="0"/>
          </a:p>
          <a:p>
            <a:r>
              <a:rPr lang="en-US" sz="1000" b="0" dirty="0"/>
              <a:t>Increase the marginal tax rate for top earners from 37% to 39.6%</a:t>
            </a:r>
            <a:br>
              <a:rPr lang="en-US" sz="1000" b="0" dirty="0"/>
            </a:br>
            <a:r>
              <a:rPr lang="en-US" sz="1000" b="0" dirty="0"/>
              <a:t> </a:t>
            </a:r>
          </a:p>
          <a:p>
            <a:r>
              <a:rPr lang="en-US" sz="1000" b="0" dirty="0"/>
              <a:t>Raise the capital gains tax on filers with incomes above $1 million to 39.6%</a:t>
            </a:r>
          </a:p>
          <a:p>
            <a:r>
              <a:rPr lang="en-US" sz="1000" b="0" dirty="0"/>
              <a:t> </a:t>
            </a:r>
          </a:p>
          <a:p>
            <a:r>
              <a:rPr lang="en-US" sz="1000" b="0" dirty="0"/>
              <a:t>Limit itemized deductions.  Biden’s tax plan includes a cap on itemized deductions of 28%. This means for each dollar of itemized tax deductions, including charitable contributions, a taxpayer or couple filing jointly would only receive a maximum benefit of $0.28 even if a filer is paying a higher marginal tax rate.</a:t>
            </a:r>
          </a:p>
          <a:p>
            <a:endParaRPr lang="en-US" sz="1000" b="0" dirty="0"/>
          </a:p>
          <a:p>
            <a:r>
              <a:rPr lang="en-US" sz="1000" b="0" dirty="0"/>
              <a:t>Phase out small business income deductions for those earning over $400,000.</a:t>
            </a:r>
          </a:p>
          <a:p>
            <a:endParaRPr lang="en-US" sz="1000" b="0" dirty="0"/>
          </a:p>
          <a:p>
            <a:r>
              <a:rPr lang="en-US" sz="1000" b="0" dirty="0"/>
              <a:t>Eliminate step-up in basis. A step-up in basis refers to the cost basis of assets or property transferrable to an heir upon death. If, as an example, an individual purchased a home for $300,000, but it was worth $600,000 at the time of their death, today their heir would pay capital gains on anything over $600,000 if the home were ever sold. If Biden's tax proposal were to become law, heirs would not "inherit" a stepped-up cost basis and have to pay taxes on anything over $300,000.</a:t>
            </a:r>
          </a:p>
          <a:p>
            <a:r>
              <a:rPr lang="en-US" sz="1000" b="0" dirty="0"/>
              <a:t> </a:t>
            </a:r>
          </a:p>
          <a:p>
            <a:r>
              <a:rPr lang="en-US" sz="1000" b="0" dirty="0"/>
              <a:t>Reduce Estate Tax exemption to $3.5 million immediately.  This means estates over that value would be taxed. </a:t>
            </a:r>
          </a:p>
          <a:p>
            <a:endParaRPr lang="en-US" sz="1000" b="0" dirty="0"/>
          </a:p>
          <a:p>
            <a:r>
              <a:rPr lang="en-US" sz="1000" b="0" dirty="0"/>
              <a:t>Obviously, this is all a proposal, but it could be helpful information as you plan future tax years depending upon the election outcome.</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29</a:t>
            </a:fld>
            <a:endParaRPr lang="en-US"/>
          </a:p>
        </p:txBody>
      </p:sp>
    </p:spTree>
    <p:extLst>
      <p:ext uri="{BB962C8B-B14F-4D97-AF65-F5344CB8AC3E}">
        <p14:creationId xmlns:p14="http://schemas.microsoft.com/office/powerpoint/2010/main" val="347504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a:xfrm>
            <a:off x="716619" y="4548458"/>
            <a:ext cx="5732949" cy="2149718"/>
          </a:xfrm>
        </p:spPr>
        <p:txBody>
          <a:bodyPr/>
          <a:lstStyle/>
          <a:p>
            <a:pPr eaLnBrk="1" hangingPunct="1"/>
            <a:r>
              <a:rPr lang="en-US" sz="1100" dirty="0">
                <a:cs typeface="Arial" pitchFamily="34" charset="0"/>
              </a:rPr>
              <a:t>Before I get to the presentation, I would like to take a minute to remind you to stay healthy because your health is our highest priority.</a:t>
            </a:r>
          </a:p>
          <a:p>
            <a:pPr eaLnBrk="1" hangingPunct="1"/>
            <a:endParaRPr lang="en-US" sz="1100" dirty="0">
              <a:cs typeface="Arial" pitchFamily="34" charset="0"/>
            </a:endParaRPr>
          </a:p>
          <a:p>
            <a:pPr eaLnBrk="1" hangingPunct="1"/>
            <a:r>
              <a:rPr lang="en-US" sz="1100" b="1" dirty="0">
                <a:cs typeface="Arial" pitchFamily="34" charset="0"/>
              </a:rPr>
              <a:t>We are all still experiencing challenging and unprecedented times, and as we like to share, your first wealth is health.</a:t>
            </a:r>
            <a:endParaRPr lang="en-US" sz="1100" b="1" dirty="0"/>
          </a:p>
          <a:p>
            <a:endParaRPr lang="en-US" dirty="0"/>
          </a:p>
        </p:txBody>
      </p:sp>
      <p:sp>
        <p:nvSpPr>
          <p:cNvPr id="4" name="Slide Number Placeholder 3"/>
          <p:cNvSpPr>
            <a:spLocks noGrp="1"/>
          </p:cNvSpPr>
          <p:nvPr>
            <p:ph type="sldNum" sz="quarter" idx="5"/>
          </p:nvPr>
        </p:nvSpPr>
        <p:spPr/>
        <p:txBody>
          <a:bodyPr/>
          <a:lstStyle/>
          <a:p>
            <a:pPr defTabSz="465887"/>
            <a:fld id="{9D2DE1BA-B776-4E85-BDA6-0481E5B438F0}" type="slidenum">
              <a:rPr lang="en-US">
                <a:solidFill>
                  <a:prstClr val="black"/>
                </a:solidFill>
                <a:latin typeface="Calibri"/>
              </a:rPr>
              <a:pPr defTabSz="465887"/>
              <a:t>3</a:t>
            </a:fld>
            <a:endParaRPr lang="en-US" dirty="0">
              <a:solidFill>
                <a:prstClr val="black"/>
              </a:solidFill>
              <a:latin typeface="Calibri"/>
            </a:endParaRPr>
          </a:p>
        </p:txBody>
      </p:sp>
    </p:spTree>
    <p:extLst>
      <p:ext uri="{BB962C8B-B14F-4D97-AF65-F5344CB8AC3E}">
        <p14:creationId xmlns:p14="http://schemas.microsoft.com/office/powerpoint/2010/main" val="19157810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t>In summary, Here are some items that you should review prior to tax time:</a:t>
            </a:r>
          </a:p>
          <a:p>
            <a:endParaRPr lang="en-US" sz="1100" b="0" dirty="0"/>
          </a:p>
          <a:p>
            <a:pPr marL="171450" indent="-171450">
              <a:buFont typeface="Arial" panose="020B0604020202020204" pitchFamily="34" charset="0"/>
              <a:buChar char="•"/>
            </a:pPr>
            <a:r>
              <a:rPr lang="en-US" sz="1100" b="0" dirty="0"/>
              <a:t>What is you tax bracket?</a:t>
            </a:r>
          </a:p>
          <a:p>
            <a:pPr marL="171450" indent="-171450">
              <a:buFont typeface="Arial" panose="020B0604020202020204" pitchFamily="34" charset="0"/>
              <a:buChar char="•"/>
            </a:pPr>
            <a:r>
              <a:rPr lang="en-US" sz="1100" b="0" dirty="0"/>
              <a:t>Do you take Standard or Itemized Deduction for timing purposes?</a:t>
            </a:r>
          </a:p>
          <a:p>
            <a:pPr marL="171450" indent="-171450">
              <a:buFont typeface="Arial" panose="020B0604020202020204" pitchFamily="34" charset="0"/>
              <a:buChar char="•"/>
            </a:pPr>
            <a:r>
              <a:rPr lang="en-US" sz="1100" b="0" dirty="0"/>
              <a:t>Capital Gain &amp; Loss Harvesting</a:t>
            </a:r>
          </a:p>
          <a:p>
            <a:pPr marL="171450" indent="-171450">
              <a:buFont typeface="Arial" panose="020B0604020202020204" pitchFamily="34" charset="0"/>
              <a:buChar char="•"/>
            </a:pPr>
            <a:r>
              <a:rPr lang="en-US" sz="1100" b="0" dirty="0"/>
              <a:t>Retirement Planning Contributions</a:t>
            </a:r>
          </a:p>
          <a:p>
            <a:pPr marL="171450" indent="-171450">
              <a:buFont typeface="Arial" panose="020B0604020202020204" pitchFamily="34" charset="0"/>
              <a:buChar char="•"/>
            </a:pPr>
            <a:r>
              <a:rPr lang="en-US" sz="1100" b="0" dirty="0"/>
              <a:t>Education Planning Opportunities</a:t>
            </a:r>
          </a:p>
          <a:p>
            <a:pPr marL="171450" indent="-171450">
              <a:buFont typeface="Arial" panose="020B0604020202020204" pitchFamily="34" charset="0"/>
              <a:buChar char="•"/>
            </a:pPr>
            <a:r>
              <a:rPr lang="en-US" sz="1100" b="0" dirty="0"/>
              <a:t>Charitable Gifting Planning, and</a:t>
            </a:r>
          </a:p>
          <a:p>
            <a:pPr marL="171450" indent="-171450">
              <a:buFont typeface="Arial" panose="020B0604020202020204" pitchFamily="34" charset="0"/>
              <a:buChar char="•"/>
            </a:pPr>
            <a:r>
              <a:rPr lang="en-US" sz="1100" b="0" dirty="0"/>
              <a:t>Estate Tax Planning Opportunities</a:t>
            </a:r>
          </a:p>
          <a:p>
            <a:endParaRPr lang="en-US" sz="1100" b="0" dirty="0"/>
          </a:p>
          <a:p>
            <a:r>
              <a:rPr lang="en-US" sz="1100" b="0" dirty="0"/>
              <a:t>Its also helpful to think about tax planning for any major financial or life events next year or in the future as well as tax planning for any other personal situational concerns.</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30</a:t>
            </a:fld>
            <a:endParaRPr lang="en-US"/>
          </a:p>
        </p:txBody>
      </p:sp>
    </p:spTree>
    <p:extLst>
      <p:ext uri="{BB962C8B-B14F-4D97-AF65-F5344CB8AC3E}">
        <p14:creationId xmlns:p14="http://schemas.microsoft.com/office/powerpoint/2010/main" val="10098564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Our tax report for year-end tax planning is available and as we said when we started, </a:t>
            </a:r>
            <a:r>
              <a:rPr lang="en-US" sz="1100" b="0" dirty="0">
                <a:solidFill>
                  <a:srgbClr val="0070C0"/>
                </a:solidFill>
                <a:cs typeface="Times New Roman" panose="02020603050405020304" pitchFamily="18" charset="0"/>
              </a:rPr>
              <a:t>a</a:t>
            </a:r>
            <a:r>
              <a:rPr lang="en-US" sz="1100" b="1" dirty="0">
                <a:solidFill>
                  <a:srgbClr val="0070C0"/>
                </a:solidFill>
                <a:cs typeface="Times New Roman" panose="02020603050405020304" pitchFamily="18" charset="0"/>
              </a:rPr>
              <a:t> </a:t>
            </a:r>
            <a:r>
              <a:rPr lang="en-US" sz="1100" dirty="0"/>
              <a:t>“proactive” approach to your tax planning instead of a “reactive” approach could produce better results!</a:t>
            </a:r>
          </a:p>
          <a:p>
            <a:endParaRPr lang="en-US" sz="1100" dirty="0"/>
          </a:p>
          <a:p>
            <a:r>
              <a:rPr lang="en-US" sz="1100" dirty="0"/>
              <a:t>If you know anyone who could benefit from our report or this workshop, please pass it on or let us know.  </a:t>
            </a:r>
          </a:p>
          <a:p>
            <a:endParaRPr lang="en-US" sz="1100" dirty="0"/>
          </a:p>
          <a:p>
            <a:r>
              <a:rPr lang="en-US" sz="1100" dirty="0"/>
              <a:t>We enjoy helping others and always consider an introduction to others to be the highest compliment we receive.</a:t>
            </a:r>
          </a:p>
          <a:p>
            <a:endParaRPr lang="en-US" dirty="0"/>
          </a:p>
        </p:txBody>
      </p:sp>
      <p:sp>
        <p:nvSpPr>
          <p:cNvPr id="4" name="Slide Number Placeholder 3"/>
          <p:cNvSpPr>
            <a:spLocks noGrp="1"/>
          </p:cNvSpPr>
          <p:nvPr>
            <p:ph type="sldNum" sz="quarter" idx="5"/>
          </p:nvPr>
        </p:nvSpPr>
        <p:spPr/>
        <p:txBody>
          <a:bodyPr/>
          <a:lstStyle/>
          <a:p>
            <a:fld id="{04A5334B-7FE2-4411-A5AB-B06D7130522B}" type="slidenum">
              <a:rPr lang="en-US" smtClean="0"/>
              <a:t>31</a:t>
            </a:fld>
            <a:endParaRPr lang="en-US"/>
          </a:p>
        </p:txBody>
      </p:sp>
    </p:spTree>
    <p:extLst>
      <p:ext uri="{BB962C8B-B14F-4D97-AF65-F5344CB8AC3E}">
        <p14:creationId xmlns:p14="http://schemas.microsoft.com/office/powerpoint/2010/main" val="542670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lgn="just" eaLnBrk="1" hangingPunct="1"/>
            <a:r>
              <a:rPr lang="en-US" sz="1100" dirty="0">
                <a:cs typeface="Arial" pitchFamily="34" charset="0"/>
              </a:rPr>
              <a:t>Thank you for your time today.</a:t>
            </a:r>
          </a:p>
          <a:p>
            <a:pPr algn="just" eaLnBrk="1" hangingPunct="1"/>
            <a:endParaRPr lang="en-US" sz="1100" dirty="0">
              <a:cs typeface="Arial" pitchFamily="34" charset="0"/>
            </a:endParaRPr>
          </a:p>
          <a:p>
            <a:pPr algn="just" eaLnBrk="1" hangingPunct="1"/>
            <a:r>
              <a:rPr lang="en-US" sz="1100" dirty="0">
                <a:cs typeface="Arial" pitchFamily="34" charset="0"/>
              </a:rPr>
              <a:t>Remember, your health and well-being is our highest priority. </a:t>
            </a:r>
          </a:p>
          <a:p>
            <a:pPr algn="just" eaLnBrk="1" hangingPunct="1"/>
            <a:endParaRPr lang="en-US" sz="1100" dirty="0">
              <a:cs typeface="Arial" pitchFamily="34" charset="0"/>
            </a:endParaRPr>
          </a:p>
          <a:p>
            <a:pPr algn="just" eaLnBrk="1" hangingPunct="1"/>
            <a:r>
              <a:rPr lang="en-US" sz="1100" dirty="0">
                <a:cs typeface="Arial" pitchFamily="34" charset="0"/>
              </a:rPr>
              <a:t>Our goal is to help you and we appreciate the opportunity to assist you with your financial needs.</a:t>
            </a:r>
          </a:p>
          <a:p>
            <a:pPr algn="just" eaLnBrk="1" hangingPunct="1"/>
            <a:endParaRPr lang="en-US" sz="1100" dirty="0">
              <a:cs typeface="Arial" pitchFamily="34" charset="0"/>
            </a:endParaRPr>
          </a:p>
          <a:p>
            <a:pPr algn="just" eaLnBrk="1" hangingPunct="1"/>
            <a:r>
              <a:rPr lang="en-US" sz="1100" dirty="0">
                <a:cs typeface="Arial" pitchFamily="34" charset="0"/>
              </a:rPr>
              <a:t>Please call our offices </a:t>
            </a:r>
            <a:r>
              <a:rPr lang="en-US" sz="1100">
                <a:cs typeface="Arial" pitchFamily="34" charset="0"/>
              </a:rPr>
              <a:t>whenever you need to.</a:t>
            </a:r>
            <a:endParaRPr lang="en-US" sz="1100" dirty="0">
              <a:cs typeface="Arial" pitchFamily="34" charset="0"/>
            </a:endParaRPr>
          </a:p>
          <a:p>
            <a:pPr algn="just" eaLnBrk="1" hangingPunct="1"/>
            <a:endParaRPr lang="en-US" dirty="0">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9D2DE1BA-B776-4E85-BDA6-0481E5B438F0}" type="slidenum">
              <a:rPr lang="en-US" smtClean="0"/>
              <a:pPr/>
              <a:t>32</a:t>
            </a:fld>
            <a:endParaRPr lang="en-US" dirty="0"/>
          </a:p>
        </p:txBody>
      </p:sp>
    </p:spTree>
    <p:extLst>
      <p:ext uri="{BB962C8B-B14F-4D97-AF65-F5344CB8AC3E}">
        <p14:creationId xmlns:p14="http://schemas.microsoft.com/office/powerpoint/2010/main" val="15568217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D2DE1BA-B776-4E85-BDA6-0481E5B438F0}" type="slidenum">
              <a:rPr lang="en-US" smtClean="0"/>
              <a:pPr/>
              <a:t>33</a:t>
            </a:fld>
            <a:endParaRPr lang="en-US" dirty="0"/>
          </a:p>
        </p:txBody>
      </p:sp>
    </p:spTree>
    <p:extLst>
      <p:ext uri="{BB962C8B-B14F-4D97-AF65-F5344CB8AC3E}">
        <p14:creationId xmlns:p14="http://schemas.microsoft.com/office/powerpoint/2010/main" val="4176721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pPr algn="l" eaLnBrk="1" hangingPunct="1"/>
            <a:r>
              <a:rPr lang="en-US" sz="1100" dirty="0">
                <a:cs typeface="Arial" pitchFamily="34" charset="0"/>
              </a:rPr>
              <a:t>I find it is always important to review that there are five key areas of financial planning.  </a:t>
            </a:r>
          </a:p>
          <a:p>
            <a:pPr algn="l" eaLnBrk="1" hangingPunct="1"/>
            <a:endParaRPr lang="en-US" sz="1100" dirty="0">
              <a:cs typeface="Arial" pitchFamily="34" charset="0"/>
            </a:endParaRPr>
          </a:p>
          <a:p>
            <a:pPr algn="l" eaLnBrk="1" hangingPunct="1"/>
            <a:r>
              <a:rPr lang="en-US" sz="1100" dirty="0">
                <a:cs typeface="Arial" pitchFamily="34" charset="0"/>
              </a:rPr>
              <a:t>They are: </a:t>
            </a:r>
          </a:p>
          <a:p>
            <a:pPr algn="l" eaLnBrk="1" hangingPunct="1"/>
            <a:endParaRPr lang="en-US" sz="1100" dirty="0">
              <a:cs typeface="Arial" pitchFamily="34" charset="0"/>
            </a:endParaRPr>
          </a:p>
          <a:p>
            <a:pPr algn="l" eaLnBrk="1" hangingPunct="1">
              <a:buFontTx/>
              <a:buChar char="•"/>
            </a:pPr>
            <a:r>
              <a:rPr lang="en-US" sz="1100" dirty="0">
                <a:cs typeface="Arial" pitchFamily="34" charset="0"/>
              </a:rPr>
              <a:t>Preservation Planning, </a:t>
            </a:r>
          </a:p>
          <a:p>
            <a:pPr algn="l" eaLnBrk="1" hangingPunct="1">
              <a:buFontTx/>
              <a:buChar char="•"/>
            </a:pPr>
            <a:r>
              <a:rPr lang="en-US" sz="1100" dirty="0">
                <a:cs typeface="Arial" pitchFamily="34" charset="0"/>
              </a:rPr>
              <a:t>Retirement Planning, </a:t>
            </a:r>
          </a:p>
          <a:p>
            <a:pPr algn="l" eaLnBrk="1" hangingPunct="1">
              <a:buFontTx/>
              <a:buChar char="•"/>
            </a:pPr>
            <a:r>
              <a:rPr lang="en-US" sz="1100" dirty="0">
                <a:cs typeface="Arial" pitchFamily="34" charset="0"/>
              </a:rPr>
              <a:t>Tax Planning,</a:t>
            </a:r>
          </a:p>
          <a:p>
            <a:pPr algn="l" eaLnBrk="1" hangingPunct="1">
              <a:buFontTx/>
              <a:buChar char="•"/>
            </a:pPr>
            <a:r>
              <a:rPr lang="en-US" sz="1100" dirty="0">
                <a:cs typeface="Arial" pitchFamily="34" charset="0"/>
              </a:rPr>
              <a:t>Estate Planning, and </a:t>
            </a:r>
          </a:p>
          <a:p>
            <a:pPr algn="l" eaLnBrk="1" hangingPunct="1">
              <a:buFontTx/>
              <a:buChar char="•"/>
            </a:pPr>
            <a:r>
              <a:rPr lang="en-US" sz="1100" dirty="0">
                <a:cs typeface="Arial" pitchFamily="34" charset="0"/>
              </a:rPr>
              <a:t>Investment Planning</a:t>
            </a:r>
          </a:p>
          <a:p>
            <a:pPr algn="l" eaLnBrk="1" hangingPunct="1">
              <a:buFontTx/>
              <a:buChar char="•"/>
            </a:pPr>
            <a:endParaRPr lang="en-US" sz="1100" dirty="0">
              <a:cs typeface="Arial" pitchFamily="34" charset="0"/>
            </a:endParaRPr>
          </a:p>
          <a:p>
            <a:r>
              <a:rPr lang="en-US" sz="1100" dirty="0">
                <a:cs typeface="Arial" pitchFamily="34" charset="0"/>
              </a:rPr>
              <a:t>Today’s presentation is about tax planning, which can also affect estate planning. </a:t>
            </a:r>
            <a:br>
              <a:rPr lang="en-US" sz="1100" dirty="0">
                <a:cs typeface="Arial" pitchFamily="34" charset="0"/>
              </a:rPr>
            </a:br>
            <a:endParaRPr lang="en-US" sz="1100" dirty="0">
              <a:cs typeface="Arial" pitchFamily="34" charset="0"/>
            </a:endParaRPr>
          </a:p>
          <a:p>
            <a:r>
              <a:rPr lang="en-US" sz="1100" dirty="0">
                <a:cs typeface="Arial" pitchFamily="34" charset="0"/>
              </a:rPr>
              <a:t>As a comprehensive wealth management firm, we try to always consider the impact of any recommendation we make on not just one, but all these areas for our clients.</a:t>
            </a:r>
          </a:p>
          <a:p>
            <a:pPr algn="l" eaLnBrk="1" hangingPunct="1"/>
            <a:endParaRPr lang="en-US" dirty="0"/>
          </a:p>
          <a:p>
            <a:endParaRPr lang="en-US" dirty="0"/>
          </a:p>
        </p:txBody>
      </p:sp>
      <p:sp>
        <p:nvSpPr>
          <p:cNvPr id="4" name="Slide Number Placeholder 3"/>
          <p:cNvSpPr>
            <a:spLocks noGrp="1"/>
          </p:cNvSpPr>
          <p:nvPr>
            <p:ph type="sldNum" sz="quarter" idx="5"/>
          </p:nvPr>
        </p:nvSpPr>
        <p:spPr/>
        <p:txBody>
          <a:bodyPr/>
          <a:lstStyle/>
          <a:p>
            <a:pPr defTabSz="465887"/>
            <a:fld id="{9D2DE1BA-B776-4E85-BDA6-0481E5B438F0}" type="slidenum">
              <a:rPr lang="en-US">
                <a:solidFill>
                  <a:prstClr val="black"/>
                </a:solidFill>
                <a:latin typeface="Calibri"/>
              </a:rPr>
              <a:pPr defTabSz="465887"/>
              <a:t>4</a:t>
            </a:fld>
            <a:endParaRPr lang="en-US" dirty="0">
              <a:solidFill>
                <a:prstClr val="black"/>
              </a:solidFill>
              <a:latin typeface="Calibri"/>
            </a:endParaRPr>
          </a:p>
        </p:txBody>
      </p:sp>
    </p:spTree>
    <p:extLst>
      <p:ext uri="{BB962C8B-B14F-4D97-AF65-F5344CB8AC3E}">
        <p14:creationId xmlns:p14="http://schemas.microsoft.com/office/powerpoint/2010/main" val="1664904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Tax planning for 2020 became a little more complicated because of the SECURE Act, which signed into law in December of 2019, and the 2020 CARES Act added some new laws and rules for taxpayers.</a:t>
            </a:r>
          </a:p>
          <a:p>
            <a:endParaRPr lang="en-US" sz="1100" dirty="0"/>
          </a:p>
          <a:p>
            <a:r>
              <a:rPr lang="en-US" sz="1100" b="1" dirty="0"/>
              <a:t>Also, with this being a Presidential election year, it is helpful to consider some of the tax proposals that are being discussed so that you can plan in an informed way.</a:t>
            </a:r>
          </a:p>
        </p:txBody>
      </p:sp>
      <p:sp>
        <p:nvSpPr>
          <p:cNvPr id="4" name="Slide Number Placeholder 3"/>
          <p:cNvSpPr>
            <a:spLocks noGrp="1"/>
          </p:cNvSpPr>
          <p:nvPr>
            <p:ph type="sldNum" sz="quarter" idx="5"/>
          </p:nvPr>
        </p:nvSpPr>
        <p:spPr/>
        <p:txBody>
          <a:bodyPr/>
          <a:lstStyle/>
          <a:p>
            <a:fld id="{04A5334B-7FE2-4411-A5AB-B06D7130522B}" type="slidenum">
              <a:rPr lang="en-US" smtClean="0"/>
              <a:t>5</a:t>
            </a:fld>
            <a:endParaRPr lang="en-US"/>
          </a:p>
        </p:txBody>
      </p:sp>
    </p:spTree>
    <p:extLst>
      <p:ext uri="{BB962C8B-B14F-4D97-AF65-F5344CB8AC3E}">
        <p14:creationId xmlns:p14="http://schemas.microsoft.com/office/powerpoint/2010/main" val="38356878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a:xfrm>
            <a:off x="716619" y="4548458"/>
            <a:ext cx="5732949" cy="2149718"/>
          </a:xfrm>
        </p:spPr>
        <p:txBody>
          <a:bodyPr/>
          <a:lstStyle/>
          <a:p>
            <a:pPr eaLnBrk="1" hangingPunct="1"/>
            <a:r>
              <a:rPr lang="en-US" sz="1100" b="1" dirty="0">
                <a:cs typeface="Arial" pitchFamily="34" charset="0"/>
              </a:rPr>
              <a:t>Let’s start by quickly distinguishing the difference between tax planning and tax preparation.</a:t>
            </a:r>
          </a:p>
          <a:p>
            <a:pPr eaLnBrk="1" hangingPunct="1"/>
            <a:endParaRPr lang="en-US" sz="1100" dirty="0">
              <a:cs typeface="Arial" pitchFamily="34" charset="0"/>
            </a:endParaRPr>
          </a:p>
          <a:p>
            <a:pPr eaLnBrk="1" hangingPunct="1"/>
            <a:r>
              <a:rPr lang="en-US" sz="1100" dirty="0">
                <a:cs typeface="Arial" pitchFamily="34" charset="0"/>
              </a:rPr>
              <a:t>Tax planning is looking ahead before year end, whereas tax preparation is filling out your tax forms after year end.</a:t>
            </a:r>
          </a:p>
          <a:p>
            <a:pPr eaLnBrk="1" hangingPunct="1"/>
            <a:endParaRPr lang="en-US" sz="1100" dirty="0">
              <a:cs typeface="Arial" pitchFamily="34" charset="0"/>
            </a:endParaRPr>
          </a:p>
          <a:p>
            <a:pPr eaLnBrk="1" hangingPunct="1"/>
            <a:r>
              <a:rPr lang="en-US" sz="1100" dirty="0">
                <a:cs typeface="Arial" pitchFamily="34" charset="0"/>
              </a:rPr>
              <a:t>This workshop is about tax planning, not tax preparation.  It is about hearing some proactive ideas that you can consider now to potentially reduce your taxes.</a:t>
            </a:r>
          </a:p>
          <a:p>
            <a:pPr eaLnBrk="1" hangingPunct="1"/>
            <a:endParaRPr lang="en-US" sz="1100" dirty="0">
              <a:cs typeface="Arial" pitchFamily="34" charset="0"/>
            </a:endParaRPr>
          </a:p>
          <a:p>
            <a:pPr eaLnBrk="1" hangingPunct="1"/>
            <a:r>
              <a:rPr lang="en-US" sz="1100" dirty="0">
                <a:cs typeface="Arial" pitchFamily="34" charset="0"/>
              </a:rPr>
              <a:t>One of our Founding Fathers, Benjamin Franklin is credited with saying, “By failing to prepare, you are preparing to fail.” </a:t>
            </a:r>
            <a:endParaRPr lang="en-US" sz="1100" dirty="0"/>
          </a:p>
          <a:p>
            <a:endParaRPr lang="en-US" dirty="0"/>
          </a:p>
        </p:txBody>
      </p:sp>
      <p:sp>
        <p:nvSpPr>
          <p:cNvPr id="4" name="Slide Number Placeholder 3"/>
          <p:cNvSpPr>
            <a:spLocks noGrp="1"/>
          </p:cNvSpPr>
          <p:nvPr>
            <p:ph type="sldNum" sz="quarter" idx="5"/>
          </p:nvPr>
        </p:nvSpPr>
        <p:spPr/>
        <p:txBody>
          <a:bodyPr/>
          <a:lstStyle/>
          <a:p>
            <a:pPr defTabSz="465887"/>
            <a:fld id="{9D2DE1BA-B776-4E85-BDA6-0481E5B438F0}" type="slidenum">
              <a:rPr lang="en-US">
                <a:solidFill>
                  <a:prstClr val="black"/>
                </a:solidFill>
                <a:latin typeface="Calibri"/>
              </a:rPr>
              <a:pPr defTabSz="465887"/>
              <a:t>6</a:t>
            </a:fld>
            <a:endParaRPr lang="en-US" dirty="0">
              <a:solidFill>
                <a:prstClr val="black"/>
              </a:solidFill>
              <a:latin typeface="Calibri"/>
            </a:endParaRPr>
          </a:p>
        </p:txBody>
      </p:sp>
    </p:spTree>
    <p:extLst>
      <p:ext uri="{BB962C8B-B14F-4D97-AF65-F5344CB8AC3E}">
        <p14:creationId xmlns:p14="http://schemas.microsoft.com/office/powerpoint/2010/main" val="730622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For 2020, there are still seven tax rates.  They are 10%, 12%, 22%, 24%, 32%, 35%, and 37%. </a:t>
            </a:r>
            <a:br>
              <a:rPr lang="en-US" dirty="0"/>
            </a:br>
            <a:endParaRPr lang="en-US" dirty="0"/>
          </a:p>
          <a:p>
            <a:r>
              <a:rPr lang="en-US" dirty="0"/>
              <a:t>Under current law this seven-rate structure which was created by the Tax Cuts and Jobs Act is scheduled to automatically phase out on January 1, 2026.  </a:t>
            </a:r>
          </a:p>
          <a:p>
            <a:r>
              <a:rPr lang="en-US" dirty="0"/>
              <a:t> </a:t>
            </a:r>
          </a:p>
        </p:txBody>
      </p:sp>
      <p:sp>
        <p:nvSpPr>
          <p:cNvPr id="4" name="Slide Number Placeholder 3"/>
          <p:cNvSpPr>
            <a:spLocks noGrp="1"/>
          </p:cNvSpPr>
          <p:nvPr>
            <p:ph type="sldNum" sz="quarter" idx="5"/>
          </p:nvPr>
        </p:nvSpPr>
        <p:spPr/>
        <p:txBody>
          <a:bodyPr/>
          <a:lstStyle/>
          <a:p>
            <a:fld id="{04A5334B-7FE2-4411-A5AB-B06D7130522B}" type="slidenum">
              <a:rPr lang="en-US" smtClean="0"/>
              <a:t>7</a:t>
            </a:fld>
            <a:endParaRPr lang="en-US"/>
          </a:p>
        </p:txBody>
      </p:sp>
    </p:spTree>
    <p:extLst>
      <p:ext uri="{BB962C8B-B14F-4D97-AF65-F5344CB8AC3E}">
        <p14:creationId xmlns:p14="http://schemas.microsoft.com/office/powerpoint/2010/main" val="39147956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9463" y="1200150"/>
            <a:ext cx="5765800" cy="3243263"/>
          </a:xfrm>
        </p:spPr>
      </p:sp>
      <p:sp>
        <p:nvSpPr>
          <p:cNvPr id="3" name="Notes Placeholder 2"/>
          <p:cNvSpPr>
            <a:spLocks noGrp="1"/>
          </p:cNvSpPr>
          <p:nvPr>
            <p:ph type="body" idx="1"/>
          </p:nvPr>
        </p:nvSpPr>
        <p:spPr>
          <a:xfrm>
            <a:off x="732544" y="4624265"/>
            <a:ext cx="5860348" cy="3242443"/>
          </a:xfrm>
        </p:spPr>
        <p:txBody>
          <a:bodyPr/>
          <a:lstStyle/>
          <a:p>
            <a:r>
              <a:rPr lang="en-US" sz="1100" dirty="0"/>
              <a:t>Here are the current tax rates for married filing jointly and single filers.</a:t>
            </a:r>
          </a:p>
          <a:p>
            <a:endParaRPr lang="en-US" sz="1100" dirty="0"/>
          </a:p>
          <a:p>
            <a:r>
              <a:rPr lang="en-US" sz="1100" dirty="0"/>
              <a:t>Married filling jointly has lower rates on many amounts.</a:t>
            </a:r>
          </a:p>
          <a:p>
            <a:endParaRPr lang="en-US"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dirty="0"/>
              <a:t>For planning purposes, something you need to remember is that even if NO changes are made to tax rates, in 2026 the law says we go back to the older higher rates</a:t>
            </a:r>
            <a:r>
              <a:rPr lang="en-US" sz="1100" dirty="0"/>
              <a:t>. Tax brackets are important and current tax laws call for a “sunset” in 2026, which means we go back to the older higher rates automatically in 2026. When thinking about your plan, please remember this.</a:t>
            </a:r>
          </a:p>
          <a:p>
            <a:endParaRPr lang="en-US" sz="1100" dirty="0"/>
          </a:p>
          <a:p>
            <a:r>
              <a:rPr lang="en-US" sz="1100" b="1" dirty="0"/>
              <a:t>As this arrow shows, for some people that means income that would be taxed at 24% today could be taxed in 2026 at 33%, a much higher rate.</a:t>
            </a:r>
          </a:p>
          <a:p>
            <a:endParaRPr lang="en-US" dirty="0"/>
          </a:p>
          <a:p>
            <a:pPr defTabSz="686301">
              <a:lnSpc>
                <a:spcPct val="75000"/>
              </a:lnSpc>
              <a:spcBef>
                <a:spcPts val="751"/>
              </a:spcBef>
              <a:spcAft>
                <a:spcPct val="35000"/>
              </a:spcAft>
              <a:buClr>
                <a:schemeClr val="accent2">
                  <a:lumMod val="75000"/>
                </a:schemeClr>
              </a:buClr>
              <a:defRPr/>
            </a:pPr>
            <a:endParaRPr lang="en-US" dirty="0"/>
          </a:p>
        </p:txBody>
      </p:sp>
      <p:sp>
        <p:nvSpPr>
          <p:cNvPr id="4" name="Slide Number Placeholder 3"/>
          <p:cNvSpPr>
            <a:spLocks noGrp="1"/>
          </p:cNvSpPr>
          <p:nvPr>
            <p:ph type="sldNum" sz="quarter" idx="5"/>
          </p:nvPr>
        </p:nvSpPr>
        <p:spPr/>
        <p:txBody>
          <a:bodyPr/>
          <a:lstStyle/>
          <a:p>
            <a:pPr defTabSz="474739"/>
            <a:fld id="{9D2DE1BA-B776-4E85-BDA6-0481E5B438F0}" type="slidenum">
              <a:rPr lang="en-US">
                <a:solidFill>
                  <a:prstClr val="black"/>
                </a:solidFill>
                <a:latin typeface="Calibri"/>
              </a:rPr>
              <a:pPr defTabSz="474739"/>
              <a:t>8</a:t>
            </a:fld>
            <a:endParaRPr lang="en-US" dirty="0">
              <a:solidFill>
                <a:prstClr val="black"/>
              </a:solidFill>
              <a:latin typeface="Calibri"/>
            </a:endParaRPr>
          </a:p>
        </p:txBody>
      </p:sp>
    </p:spTree>
    <p:extLst>
      <p:ext uri="{BB962C8B-B14F-4D97-AF65-F5344CB8AC3E}">
        <p14:creationId xmlns:p14="http://schemas.microsoft.com/office/powerpoint/2010/main" val="13550001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2020, the standard deduction amounts are: </a:t>
            </a:r>
          </a:p>
          <a:p>
            <a:endParaRPr lang="en-US" dirty="0"/>
          </a:p>
          <a:p>
            <a:r>
              <a:rPr lang="en-US" dirty="0"/>
              <a:t>$12,400 for individuals</a:t>
            </a:r>
          </a:p>
          <a:p>
            <a:r>
              <a:rPr lang="en-US" dirty="0"/>
              <a:t>$24,800 for married couples filing jointly and surviving spouses.</a:t>
            </a:r>
          </a:p>
          <a:p>
            <a:r>
              <a:rPr lang="en-US" dirty="0"/>
              <a:t>$12,400 for married couples filing separately, and</a:t>
            </a:r>
          </a:p>
          <a:p>
            <a:r>
              <a:rPr lang="en-US" dirty="0"/>
              <a:t>$18,650 for heads of households.</a:t>
            </a:r>
          </a:p>
        </p:txBody>
      </p:sp>
      <p:sp>
        <p:nvSpPr>
          <p:cNvPr id="4" name="Slide Number Placeholder 3"/>
          <p:cNvSpPr>
            <a:spLocks noGrp="1"/>
          </p:cNvSpPr>
          <p:nvPr>
            <p:ph type="sldNum" sz="quarter" idx="5"/>
          </p:nvPr>
        </p:nvSpPr>
        <p:spPr/>
        <p:txBody>
          <a:bodyPr/>
          <a:lstStyle/>
          <a:p>
            <a:fld id="{04A5334B-7FE2-4411-A5AB-B06D7130522B}" type="slidenum">
              <a:rPr lang="en-US" smtClean="0"/>
              <a:t>9</a:t>
            </a:fld>
            <a:endParaRPr lang="en-US"/>
          </a:p>
        </p:txBody>
      </p:sp>
    </p:spTree>
    <p:extLst>
      <p:ext uri="{BB962C8B-B14F-4D97-AF65-F5344CB8AC3E}">
        <p14:creationId xmlns:p14="http://schemas.microsoft.com/office/powerpoint/2010/main" val="2414787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78976-7F77-421E-9D38-C07A1D2444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CA30460-E3BE-4088-8CAE-0B2731A08A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973CC9-2637-448F-BE97-E27F3A90EEC1}"/>
              </a:ext>
            </a:extLst>
          </p:cNvPr>
          <p:cNvSpPr>
            <a:spLocks noGrp="1"/>
          </p:cNvSpPr>
          <p:nvPr>
            <p:ph type="dt" sz="half" idx="10"/>
          </p:nvPr>
        </p:nvSpPr>
        <p:spPr/>
        <p:txBody>
          <a:bodyPr/>
          <a:lstStyle/>
          <a:p>
            <a:fld id="{1F38B207-DE74-425D-9018-AABE15F8AFCD}" type="datetimeFigureOut">
              <a:rPr lang="en-US" smtClean="0"/>
              <a:t>10/6/2020</a:t>
            </a:fld>
            <a:endParaRPr lang="en-US"/>
          </a:p>
        </p:txBody>
      </p:sp>
      <p:sp>
        <p:nvSpPr>
          <p:cNvPr id="5" name="Footer Placeholder 4">
            <a:extLst>
              <a:ext uri="{FF2B5EF4-FFF2-40B4-BE49-F238E27FC236}">
                <a16:creationId xmlns:a16="http://schemas.microsoft.com/office/drawing/2014/main" id="{5244B98E-DC48-450F-AF71-EBBF81BA40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3BE20-C01E-4702-BB42-09D383E4E8FE}"/>
              </a:ext>
            </a:extLst>
          </p:cNvPr>
          <p:cNvSpPr>
            <a:spLocks noGrp="1"/>
          </p:cNvSpPr>
          <p:nvPr>
            <p:ph type="sldNum" sz="quarter" idx="12"/>
          </p:nvPr>
        </p:nvSpPr>
        <p:spPr/>
        <p:txBody>
          <a:bodyPr/>
          <a:lstStyle/>
          <a:p>
            <a:fld id="{F46ACB9A-FFF2-4D5C-8128-C4A465E61C35}" type="slidenum">
              <a:rPr lang="en-US" smtClean="0"/>
              <a:t>‹#›</a:t>
            </a:fld>
            <a:endParaRPr lang="en-US"/>
          </a:p>
        </p:txBody>
      </p:sp>
    </p:spTree>
    <p:extLst>
      <p:ext uri="{BB962C8B-B14F-4D97-AF65-F5344CB8AC3E}">
        <p14:creationId xmlns:p14="http://schemas.microsoft.com/office/powerpoint/2010/main" val="1109520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A0FE8-D408-4A29-951E-67EFF7A07E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5B7046-6E9F-40F4-B709-0E7D801883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D14067-DC27-4404-AE9E-A67341D3858E}"/>
              </a:ext>
            </a:extLst>
          </p:cNvPr>
          <p:cNvSpPr>
            <a:spLocks noGrp="1"/>
          </p:cNvSpPr>
          <p:nvPr>
            <p:ph type="dt" sz="half" idx="10"/>
          </p:nvPr>
        </p:nvSpPr>
        <p:spPr/>
        <p:txBody>
          <a:bodyPr/>
          <a:lstStyle/>
          <a:p>
            <a:fld id="{1F38B207-DE74-425D-9018-AABE15F8AFCD}" type="datetimeFigureOut">
              <a:rPr lang="en-US" smtClean="0"/>
              <a:t>10/6/2020</a:t>
            </a:fld>
            <a:endParaRPr lang="en-US"/>
          </a:p>
        </p:txBody>
      </p:sp>
      <p:sp>
        <p:nvSpPr>
          <p:cNvPr id="5" name="Footer Placeholder 4">
            <a:extLst>
              <a:ext uri="{FF2B5EF4-FFF2-40B4-BE49-F238E27FC236}">
                <a16:creationId xmlns:a16="http://schemas.microsoft.com/office/drawing/2014/main" id="{3E683390-E87A-4DDF-BB45-6699443FD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EB09F2-F305-4E7B-B47B-1E4B4F69A424}"/>
              </a:ext>
            </a:extLst>
          </p:cNvPr>
          <p:cNvSpPr>
            <a:spLocks noGrp="1"/>
          </p:cNvSpPr>
          <p:nvPr>
            <p:ph type="sldNum" sz="quarter" idx="12"/>
          </p:nvPr>
        </p:nvSpPr>
        <p:spPr/>
        <p:txBody>
          <a:bodyPr/>
          <a:lstStyle/>
          <a:p>
            <a:fld id="{F46ACB9A-FFF2-4D5C-8128-C4A465E61C35}" type="slidenum">
              <a:rPr lang="en-US" smtClean="0"/>
              <a:t>‹#›</a:t>
            </a:fld>
            <a:endParaRPr lang="en-US"/>
          </a:p>
        </p:txBody>
      </p:sp>
    </p:spTree>
    <p:extLst>
      <p:ext uri="{BB962C8B-B14F-4D97-AF65-F5344CB8AC3E}">
        <p14:creationId xmlns:p14="http://schemas.microsoft.com/office/powerpoint/2010/main" val="1173877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65D3A3-B55C-4FEA-A7C1-4A2270701BF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9B9A9D-DDD1-4189-B8A8-8CA77B54F1A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87CF69-C140-4E11-9A53-A344ACC62B45}"/>
              </a:ext>
            </a:extLst>
          </p:cNvPr>
          <p:cNvSpPr>
            <a:spLocks noGrp="1"/>
          </p:cNvSpPr>
          <p:nvPr>
            <p:ph type="dt" sz="half" idx="10"/>
          </p:nvPr>
        </p:nvSpPr>
        <p:spPr/>
        <p:txBody>
          <a:bodyPr/>
          <a:lstStyle/>
          <a:p>
            <a:fld id="{1F38B207-DE74-425D-9018-AABE15F8AFCD}" type="datetimeFigureOut">
              <a:rPr lang="en-US" smtClean="0"/>
              <a:t>10/6/2020</a:t>
            </a:fld>
            <a:endParaRPr lang="en-US"/>
          </a:p>
        </p:txBody>
      </p:sp>
      <p:sp>
        <p:nvSpPr>
          <p:cNvPr id="5" name="Footer Placeholder 4">
            <a:extLst>
              <a:ext uri="{FF2B5EF4-FFF2-40B4-BE49-F238E27FC236}">
                <a16:creationId xmlns:a16="http://schemas.microsoft.com/office/drawing/2014/main" id="{D08ABC8C-6056-4A57-8496-D9811A9810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2A32F2-2BDC-433B-8521-1D00F825F198}"/>
              </a:ext>
            </a:extLst>
          </p:cNvPr>
          <p:cNvSpPr>
            <a:spLocks noGrp="1"/>
          </p:cNvSpPr>
          <p:nvPr>
            <p:ph type="sldNum" sz="quarter" idx="12"/>
          </p:nvPr>
        </p:nvSpPr>
        <p:spPr/>
        <p:txBody>
          <a:bodyPr/>
          <a:lstStyle/>
          <a:p>
            <a:fld id="{F46ACB9A-FFF2-4D5C-8128-C4A465E61C35}" type="slidenum">
              <a:rPr lang="en-US" smtClean="0"/>
              <a:t>‹#›</a:t>
            </a:fld>
            <a:endParaRPr lang="en-US"/>
          </a:p>
        </p:txBody>
      </p:sp>
    </p:spTree>
    <p:extLst>
      <p:ext uri="{BB962C8B-B14F-4D97-AF65-F5344CB8AC3E}">
        <p14:creationId xmlns:p14="http://schemas.microsoft.com/office/powerpoint/2010/main" val="2342904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767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D0495-D9E1-4C0D-B905-629EDBC295E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9948E6-6723-4C7F-B370-FB1410E8C0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8BCE39-4CD6-43A9-87A0-4817E4759F79}"/>
              </a:ext>
            </a:extLst>
          </p:cNvPr>
          <p:cNvSpPr>
            <a:spLocks noGrp="1"/>
          </p:cNvSpPr>
          <p:nvPr>
            <p:ph type="dt" sz="half" idx="10"/>
          </p:nvPr>
        </p:nvSpPr>
        <p:spPr/>
        <p:txBody>
          <a:bodyPr/>
          <a:lstStyle/>
          <a:p>
            <a:fld id="{1F38B207-DE74-425D-9018-AABE15F8AFCD}" type="datetimeFigureOut">
              <a:rPr lang="en-US" smtClean="0"/>
              <a:t>10/6/2020</a:t>
            </a:fld>
            <a:endParaRPr lang="en-US"/>
          </a:p>
        </p:txBody>
      </p:sp>
      <p:sp>
        <p:nvSpPr>
          <p:cNvPr id="5" name="Footer Placeholder 4">
            <a:extLst>
              <a:ext uri="{FF2B5EF4-FFF2-40B4-BE49-F238E27FC236}">
                <a16:creationId xmlns:a16="http://schemas.microsoft.com/office/drawing/2014/main" id="{0C9D635B-F73B-4AED-A227-1678E6A4E3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30F09D-425B-4DB0-8FF1-90B2E7189AB4}"/>
              </a:ext>
            </a:extLst>
          </p:cNvPr>
          <p:cNvSpPr>
            <a:spLocks noGrp="1"/>
          </p:cNvSpPr>
          <p:nvPr>
            <p:ph type="sldNum" sz="quarter" idx="12"/>
          </p:nvPr>
        </p:nvSpPr>
        <p:spPr/>
        <p:txBody>
          <a:bodyPr/>
          <a:lstStyle/>
          <a:p>
            <a:fld id="{F46ACB9A-FFF2-4D5C-8128-C4A465E61C35}" type="slidenum">
              <a:rPr lang="en-US" smtClean="0"/>
              <a:t>‹#›</a:t>
            </a:fld>
            <a:endParaRPr lang="en-US"/>
          </a:p>
        </p:txBody>
      </p:sp>
    </p:spTree>
    <p:extLst>
      <p:ext uri="{BB962C8B-B14F-4D97-AF65-F5344CB8AC3E}">
        <p14:creationId xmlns:p14="http://schemas.microsoft.com/office/powerpoint/2010/main" val="1194644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0DE94-6858-47F3-BE58-84143490369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2D77EA-3875-4224-B087-E148546F710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663E062-7856-454D-BCFF-3BE5B5F89E75}"/>
              </a:ext>
            </a:extLst>
          </p:cNvPr>
          <p:cNvSpPr>
            <a:spLocks noGrp="1"/>
          </p:cNvSpPr>
          <p:nvPr>
            <p:ph type="dt" sz="half" idx="10"/>
          </p:nvPr>
        </p:nvSpPr>
        <p:spPr/>
        <p:txBody>
          <a:bodyPr/>
          <a:lstStyle/>
          <a:p>
            <a:fld id="{1F38B207-DE74-425D-9018-AABE15F8AFCD}" type="datetimeFigureOut">
              <a:rPr lang="en-US" smtClean="0"/>
              <a:t>10/6/2020</a:t>
            </a:fld>
            <a:endParaRPr lang="en-US"/>
          </a:p>
        </p:txBody>
      </p:sp>
      <p:sp>
        <p:nvSpPr>
          <p:cNvPr id="5" name="Footer Placeholder 4">
            <a:extLst>
              <a:ext uri="{FF2B5EF4-FFF2-40B4-BE49-F238E27FC236}">
                <a16:creationId xmlns:a16="http://schemas.microsoft.com/office/drawing/2014/main" id="{C6A6F739-6A62-46EC-8F76-D36635AFD8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A4836A-EEF0-4AA7-9362-BAF0B1890834}"/>
              </a:ext>
            </a:extLst>
          </p:cNvPr>
          <p:cNvSpPr>
            <a:spLocks noGrp="1"/>
          </p:cNvSpPr>
          <p:nvPr>
            <p:ph type="sldNum" sz="quarter" idx="12"/>
          </p:nvPr>
        </p:nvSpPr>
        <p:spPr/>
        <p:txBody>
          <a:bodyPr/>
          <a:lstStyle/>
          <a:p>
            <a:fld id="{F46ACB9A-FFF2-4D5C-8128-C4A465E61C35}" type="slidenum">
              <a:rPr lang="en-US" smtClean="0"/>
              <a:t>‹#›</a:t>
            </a:fld>
            <a:endParaRPr lang="en-US"/>
          </a:p>
        </p:txBody>
      </p:sp>
    </p:spTree>
    <p:extLst>
      <p:ext uri="{BB962C8B-B14F-4D97-AF65-F5344CB8AC3E}">
        <p14:creationId xmlns:p14="http://schemas.microsoft.com/office/powerpoint/2010/main" val="1169775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68731-14CE-4744-96E5-49B54ACB5D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88D8D8-29D1-47A3-98FD-66348833E66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6040A20-DA7F-4F42-BD74-1B5346B9C5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CE5FC4-9992-42E7-B2A4-41EC22ED63BA}"/>
              </a:ext>
            </a:extLst>
          </p:cNvPr>
          <p:cNvSpPr>
            <a:spLocks noGrp="1"/>
          </p:cNvSpPr>
          <p:nvPr>
            <p:ph type="dt" sz="half" idx="10"/>
          </p:nvPr>
        </p:nvSpPr>
        <p:spPr/>
        <p:txBody>
          <a:bodyPr/>
          <a:lstStyle/>
          <a:p>
            <a:fld id="{1F38B207-DE74-425D-9018-AABE15F8AFCD}" type="datetimeFigureOut">
              <a:rPr lang="en-US" smtClean="0"/>
              <a:t>10/6/2020</a:t>
            </a:fld>
            <a:endParaRPr lang="en-US"/>
          </a:p>
        </p:txBody>
      </p:sp>
      <p:sp>
        <p:nvSpPr>
          <p:cNvPr id="6" name="Footer Placeholder 5">
            <a:extLst>
              <a:ext uri="{FF2B5EF4-FFF2-40B4-BE49-F238E27FC236}">
                <a16:creationId xmlns:a16="http://schemas.microsoft.com/office/drawing/2014/main" id="{D3BB49DC-B221-4D22-9FB2-345CE46CF9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0AF9AF3-621F-47D8-8672-A1C9F054E007}"/>
              </a:ext>
            </a:extLst>
          </p:cNvPr>
          <p:cNvSpPr>
            <a:spLocks noGrp="1"/>
          </p:cNvSpPr>
          <p:nvPr>
            <p:ph type="sldNum" sz="quarter" idx="12"/>
          </p:nvPr>
        </p:nvSpPr>
        <p:spPr/>
        <p:txBody>
          <a:bodyPr/>
          <a:lstStyle/>
          <a:p>
            <a:fld id="{F46ACB9A-FFF2-4D5C-8128-C4A465E61C35}" type="slidenum">
              <a:rPr lang="en-US" smtClean="0"/>
              <a:t>‹#›</a:t>
            </a:fld>
            <a:endParaRPr lang="en-US"/>
          </a:p>
        </p:txBody>
      </p:sp>
    </p:spTree>
    <p:extLst>
      <p:ext uri="{BB962C8B-B14F-4D97-AF65-F5344CB8AC3E}">
        <p14:creationId xmlns:p14="http://schemas.microsoft.com/office/powerpoint/2010/main" val="23788748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29A86-3568-4DF9-A933-07274E72C4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EC0647-EB52-47CC-A52A-0346CF690E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7CFD89A-30E7-4890-9018-FC3C9DDC762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A42263-720C-4097-965F-8E0B55B9AC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4D8D02-B519-4EA3-9D87-6365C8935EB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50D5FF6-310A-407D-BD72-AB2E89628F8A}"/>
              </a:ext>
            </a:extLst>
          </p:cNvPr>
          <p:cNvSpPr>
            <a:spLocks noGrp="1"/>
          </p:cNvSpPr>
          <p:nvPr>
            <p:ph type="dt" sz="half" idx="10"/>
          </p:nvPr>
        </p:nvSpPr>
        <p:spPr/>
        <p:txBody>
          <a:bodyPr/>
          <a:lstStyle/>
          <a:p>
            <a:fld id="{1F38B207-DE74-425D-9018-AABE15F8AFCD}" type="datetimeFigureOut">
              <a:rPr lang="en-US" smtClean="0"/>
              <a:t>10/6/2020</a:t>
            </a:fld>
            <a:endParaRPr lang="en-US"/>
          </a:p>
        </p:txBody>
      </p:sp>
      <p:sp>
        <p:nvSpPr>
          <p:cNvPr id="8" name="Footer Placeholder 7">
            <a:extLst>
              <a:ext uri="{FF2B5EF4-FFF2-40B4-BE49-F238E27FC236}">
                <a16:creationId xmlns:a16="http://schemas.microsoft.com/office/drawing/2014/main" id="{44BE904D-8962-4F33-BB96-555009C02C7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BA2B84D-C343-41F1-AB03-8D5969633F71}"/>
              </a:ext>
            </a:extLst>
          </p:cNvPr>
          <p:cNvSpPr>
            <a:spLocks noGrp="1"/>
          </p:cNvSpPr>
          <p:nvPr>
            <p:ph type="sldNum" sz="quarter" idx="12"/>
          </p:nvPr>
        </p:nvSpPr>
        <p:spPr/>
        <p:txBody>
          <a:bodyPr/>
          <a:lstStyle/>
          <a:p>
            <a:fld id="{F46ACB9A-FFF2-4D5C-8128-C4A465E61C35}" type="slidenum">
              <a:rPr lang="en-US" smtClean="0"/>
              <a:t>‹#›</a:t>
            </a:fld>
            <a:endParaRPr lang="en-US"/>
          </a:p>
        </p:txBody>
      </p:sp>
    </p:spTree>
    <p:extLst>
      <p:ext uri="{BB962C8B-B14F-4D97-AF65-F5344CB8AC3E}">
        <p14:creationId xmlns:p14="http://schemas.microsoft.com/office/powerpoint/2010/main" val="3475952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E4608-22A3-4679-8B42-8E2DA9F6F55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193B8E-7560-4E80-BBB8-46B388045925}"/>
              </a:ext>
            </a:extLst>
          </p:cNvPr>
          <p:cNvSpPr>
            <a:spLocks noGrp="1"/>
          </p:cNvSpPr>
          <p:nvPr>
            <p:ph type="dt" sz="half" idx="10"/>
          </p:nvPr>
        </p:nvSpPr>
        <p:spPr/>
        <p:txBody>
          <a:bodyPr/>
          <a:lstStyle/>
          <a:p>
            <a:fld id="{1F38B207-DE74-425D-9018-AABE15F8AFCD}" type="datetimeFigureOut">
              <a:rPr lang="en-US" smtClean="0"/>
              <a:t>10/6/2020</a:t>
            </a:fld>
            <a:endParaRPr lang="en-US"/>
          </a:p>
        </p:txBody>
      </p:sp>
      <p:sp>
        <p:nvSpPr>
          <p:cNvPr id="4" name="Footer Placeholder 3">
            <a:extLst>
              <a:ext uri="{FF2B5EF4-FFF2-40B4-BE49-F238E27FC236}">
                <a16:creationId xmlns:a16="http://schemas.microsoft.com/office/drawing/2014/main" id="{83A064BA-C758-4D3A-B9C6-C0F9BF529D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9EE32FE-BB1D-4694-A928-A944F27556B8}"/>
              </a:ext>
            </a:extLst>
          </p:cNvPr>
          <p:cNvSpPr>
            <a:spLocks noGrp="1"/>
          </p:cNvSpPr>
          <p:nvPr>
            <p:ph type="sldNum" sz="quarter" idx="12"/>
          </p:nvPr>
        </p:nvSpPr>
        <p:spPr/>
        <p:txBody>
          <a:bodyPr/>
          <a:lstStyle/>
          <a:p>
            <a:fld id="{F46ACB9A-FFF2-4D5C-8128-C4A465E61C35}" type="slidenum">
              <a:rPr lang="en-US" smtClean="0"/>
              <a:t>‹#›</a:t>
            </a:fld>
            <a:endParaRPr lang="en-US"/>
          </a:p>
        </p:txBody>
      </p:sp>
    </p:spTree>
    <p:extLst>
      <p:ext uri="{BB962C8B-B14F-4D97-AF65-F5344CB8AC3E}">
        <p14:creationId xmlns:p14="http://schemas.microsoft.com/office/powerpoint/2010/main" val="2581011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B051341-2564-4049-AF7F-632335A4A84D}"/>
              </a:ext>
            </a:extLst>
          </p:cNvPr>
          <p:cNvSpPr>
            <a:spLocks noGrp="1"/>
          </p:cNvSpPr>
          <p:nvPr>
            <p:ph type="dt" sz="half" idx="10"/>
          </p:nvPr>
        </p:nvSpPr>
        <p:spPr/>
        <p:txBody>
          <a:bodyPr/>
          <a:lstStyle/>
          <a:p>
            <a:fld id="{1F38B207-DE74-425D-9018-AABE15F8AFCD}" type="datetimeFigureOut">
              <a:rPr lang="en-US" smtClean="0"/>
              <a:t>10/6/2020</a:t>
            </a:fld>
            <a:endParaRPr lang="en-US"/>
          </a:p>
        </p:txBody>
      </p:sp>
      <p:sp>
        <p:nvSpPr>
          <p:cNvPr id="3" name="Footer Placeholder 2">
            <a:extLst>
              <a:ext uri="{FF2B5EF4-FFF2-40B4-BE49-F238E27FC236}">
                <a16:creationId xmlns:a16="http://schemas.microsoft.com/office/drawing/2014/main" id="{B0999F4D-03E4-455D-9BEA-1CD2C69F911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33894D6-0E3E-4F03-8705-0CDC9B501DA7}"/>
              </a:ext>
            </a:extLst>
          </p:cNvPr>
          <p:cNvSpPr>
            <a:spLocks noGrp="1"/>
          </p:cNvSpPr>
          <p:nvPr>
            <p:ph type="sldNum" sz="quarter" idx="12"/>
          </p:nvPr>
        </p:nvSpPr>
        <p:spPr/>
        <p:txBody>
          <a:bodyPr/>
          <a:lstStyle/>
          <a:p>
            <a:fld id="{F46ACB9A-FFF2-4D5C-8128-C4A465E61C35}" type="slidenum">
              <a:rPr lang="en-US" smtClean="0"/>
              <a:t>‹#›</a:t>
            </a:fld>
            <a:endParaRPr lang="en-US"/>
          </a:p>
        </p:txBody>
      </p:sp>
    </p:spTree>
    <p:extLst>
      <p:ext uri="{BB962C8B-B14F-4D97-AF65-F5344CB8AC3E}">
        <p14:creationId xmlns:p14="http://schemas.microsoft.com/office/powerpoint/2010/main" val="39687513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3DBBD-8372-4412-A887-2DDA11A779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1D0C2A6-E8BF-4769-9B0F-E78735212D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35D18B-7379-48DF-AB9B-846BCBD03B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0B5E87-70AC-42E8-8702-F9CE7D600BBB}"/>
              </a:ext>
            </a:extLst>
          </p:cNvPr>
          <p:cNvSpPr>
            <a:spLocks noGrp="1"/>
          </p:cNvSpPr>
          <p:nvPr>
            <p:ph type="dt" sz="half" idx="10"/>
          </p:nvPr>
        </p:nvSpPr>
        <p:spPr/>
        <p:txBody>
          <a:bodyPr/>
          <a:lstStyle/>
          <a:p>
            <a:fld id="{1F38B207-DE74-425D-9018-AABE15F8AFCD}" type="datetimeFigureOut">
              <a:rPr lang="en-US" smtClean="0"/>
              <a:t>10/6/2020</a:t>
            </a:fld>
            <a:endParaRPr lang="en-US"/>
          </a:p>
        </p:txBody>
      </p:sp>
      <p:sp>
        <p:nvSpPr>
          <p:cNvPr id="6" name="Footer Placeholder 5">
            <a:extLst>
              <a:ext uri="{FF2B5EF4-FFF2-40B4-BE49-F238E27FC236}">
                <a16:creationId xmlns:a16="http://schemas.microsoft.com/office/drawing/2014/main" id="{D5863841-97A2-4248-9375-9D4621BEF2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D9A356-903F-4F90-AA82-56CAD9B7D8A2}"/>
              </a:ext>
            </a:extLst>
          </p:cNvPr>
          <p:cNvSpPr>
            <a:spLocks noGrp="1"/>
          </p:cNvSpPr>
          <p:nvPr>
            <p:ph type="sldNum" sz="quarter" idx="12"/>
          </p:nvPr>
        </p:nvSpPr>
        <p:spPr/>
        <p:txBody>
          <a:bodyPr/>
          <a:lstStyle/>
          <a:p>
            <a:fld id="{F46ACB9A-FFF2-4D5C-8128-C4A465E61C35}" type="slidenum">
              <a:rPr lang="en-US" smtClean="0"/>
              <a:t>‹#›</a:t>
            </a:fld>
            <a:endParaRPr lang="en-US"/>
          </a:p>
        </p:txBody>
      </p:sp>
    </p:spTree>
    <p:extLst>
      <p:ext uri="{BB962C8B-B14F-4D97-AF65-F5344CB8AC3E}">
        <p14:creationId xmlns:p14="http://schemas.microsoft.com/office/powerpoint/2010/main" val="30994251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98885-9571-49B1-820B-241D9A74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6413252-39D9-4A52-9BD3-540045EDB2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9D07218-FBA2-4624-AA25-DD4437D9E0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80D922-3C97-48B3-9224-45D0A1192431}"/>
              </a:ext>
            </a:extLst>
          </p:cNvPr>
          <p:cNvSpPr>
            <a:spLocks noGrp="1"/>
          </p:cNvSpPr>
          <p:nvPr>
            <p:ph type="dt" sz="half" idx="10"/>
          </p:nvPr>
        </p:nvSpPr>
        <p:spPr/>
        <p:txBody>
          <a:bodyPr/>
          <a:lstStyle/>
          <a:p>
            <a:fld id="{1F38B207-DE74-425D-9018-AABE15F8AFCD}" type="datetimeFigureOut">
              <a:rPr lang="en-US" smtClean="0"/>
              <a:t>10/6/2020</a:t>
            </a:fld>
            <a:endParaRPr lang="en-US"/>
          </a:p>
        </p:txBody>
      </p:sp>
      <p:sp>
        <p:nvSpPr>
          <p:cNvPr id="6" name="Footer Placeholder 5">
            <a:extLst>
              <a:ext uri="{FF2B5EF4-FFF2-40B4-BE49-F238E27FC236}">
                <a16:creationId xmlns:a16="http://schemas.microsoft.com/office/drawing/2014/main" id="{7A9D45BF-D881-4719-A71F-5DD27CAB38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1D81A8C-F686-4D90-B654-390B2B7DE3A1}"/>
              </a:ext>
            </a:extLst>
          </p:cNvPr>
          <p:cNvSpPr>
            <a:spLocks noGrp="1"/>
          </p:cNvSpPr>
          <p:nvPr>
            <p:ph type="sldNum" sz="quarter" idx="12"/>
          </p:nvPr>
        </p:nvSpPr>
        <p:spPr/>
        <p:txBody>
          <a:bodyPr/>
          <a:lstStyle/>
          <a:p>
            <a:fld id="{F46ACB9A-FFF2-4D5C-8128-C4A465E61C35}" type="slidenum">
              <a:rPr lang="en-US" smtClean="0"/>
              <a:t>‹#›</a:t>
            </a:fld>
            <a:endParaRPr lang="en-US"/>
          </a:p>
        </p:txBody>
      </p:sp>
    </p:spTree>
    <p:extLst>
      <p:ext uri="{BB962C8B-B14F-4D97-AF65-F5344CB8AC3E}">
        <p14:creationId xmlns:p14="http://schemas.microsoft.com/office/powerpoint/2010/main" val="3295377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CF55901-3654-4CE9-8C04-239A3CD23C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8D17E91-2AD2-4DBC-8E80-FCCB8A5968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EF1FB5-7BB9-4578-90D5-F4C3CC851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38B207-DE74-425D-9018-AABE15F8AFCD}" type="datetimeFigureOut">
              <a:rPr lang="en-US" smtClean="0"/>
              <a:t>10/6/2020</a:t>
            </a:fld>
            <a:endParaRPr lang="en-US"/>
          </a:p>
        </p:txBody>
      </p:sp>
      <p:sp>
        <p:nvSpPr>
          <p:cNvPr id="5" name="Footer Placeholder 4">
            <a:extLst>
              <a:ext uri="{FF2B5EF4-FFF2-40B4-BE49-F238E27FC236}">
                <a16:creationId xmlns:a16="http://schemas.microsoft.com/office/drawing/2014/main" id="{13B2962D-F885-4C04-9577-DD9F6096B6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0264E03-F56C-4441-B824-16EAE8ADCE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6ACB9A-FFF2-4D5C-8128-C4A465E61C35}" type="slidenum">
              <a:rPr lang="en-US" smtClean="0"/>
              <a:t>‹#›</a:t>
            </a:fld>
            <a:endParaRPr lang="en-US"/>
          </a:p>
        </p:txBody>
      </p:sp>
    </p:spTree>
    <p:extLst>
      <p:ext uri="{BB962C8B-B14F-4D97-AF65-F5344CB8AC3E}">
        <p14:creationId xmlns:p14="http://schemas.microsoft.com/office/powerpoint/2010/main" val="22489669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tmp"/><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B836786-6CCF-48A1-9E0B-E99F86BD4B20}"/>
              </a:ext>
            </a:extLst>
          </p:cNvPr>
          <p:cNvPicPr>
            <a:picLocks noChangeAspect="1"/>
          </p:cNvPicPr>
          <p:nvPr/>
        </p:nvPicPr>
        <p:blipFill>
          <a:blip r:embed="rId3">
            <a:duotone>
              <a:schemeClr val="accent3">
                <a:shade val="45000"/>
                <a:satMod val="135000"/>
              </a:schemeClr>
              <a:prstClr val="white"/>
            </a:duotone>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335" y="0"/>
            <a:ext cx="12191999" cy="6858000"/>
          </a:xfrm>
          <a:prstGeom prst="rect">
            <a:avLst/>
          </a:prstGeom>
        </p:spPr>
      </p:pic>
      <p:sp>
        <p:nvSpPr>
          <p:cNvPr id="7" name="Title 1">
            <a:extLst>
              <a:ext uri="{FF2B5EF4-FFF2-40B4-BE49-F238E27FC236}">
                <a16:creationId xmlns:a16="http://schemas.microsoft.com/office/drawing/2014/main" id="{DB25960A-8F00-4A4D-9919-DA4C27AC1C74}"/>
              </a:ext>
            </a:extLst>
          </p:cNvPr>
          <p:cNvSpPr txBox="1">
            <a:spLocks/>
          </p:cNvSpPr>
          <p:nvPr/>
        </p:nvSpPr>
        <p:spPr>
          <a:xfrm>
            <a:off x="432993" y="695250"/>
            <a:ext cx="7401040" cy="2036091"/>
          </a:xfrm>
          <a:prstGeom prst="rect">
            <a:avLst/>
          </a:prstGeom>
          <a:noFill/>
        </p:spPr>
        <p:txBody>
          <a:bodyPr>
            <a:normAutofit fontScale="925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lnSpc>
                <a:spcPct val="100000"/>
              </a:lnSpc>
              <a:defRPr/>
            </a:pPr>
            <a:r>
              <a:rPr lang="en-US" sz="6000" b="1" dirty="0">
                <a:solidFill>
                  <a:schemeClr val="accent5">
                    <a:lumMod val="50000"/>
                  </a:schemeClr>
                </a:solidFill>
                <a:latin typeface="Times New Roman" panose="02020603050405020304" pitchFamily="18" charset="0"/>
                <a:cs typeface="Times New Roman" panose="02020603050405020304" pitchFamily="18" charset="0"/>
              </a:rPr>
              <a:t>Proactive Year-End Tax Planning Ideas for 2020</a:t>
            </a:r>
            <a:endParaRPr lang="en-US" sz="5400" b="1" dirty="0">
              <a:solidFill>
                <a:schemeClr val="accent5">
                  <a:lumMod val="50000"/>
                </a:schemeClr>
              </a:solidFill>
              <a:latin typeface="Times New Roman" panose="02020603050405020304" pitchFamily="18" charset="0"/>
              <a:cs typeface="Times New Roman" panose="02020603050405020304" pitchFamily="18" charset="0"/>
            </a:endParaRPr>
          </a:p>
          <a:p>
            <a:pPr algn="ctr">
              <a:lnSpc>
                <a:spcPct val="170000"/>
              </a:lnSpc>
              <a:defRPr/>
            </a:pPr>
            <a:endParaRPr lang="en-US" sz="4000" b="1" dirty="0">
              <a:solidFill>
                <a:schemeClr val="accent1">
                  <a:lumMod val="75000"/>
                </a:schemeClr>
              </a:solidFill>
              <a:latin typeface="Times New Roman" panose="02020603050405020304" pitchFamily="18" charset="0"/>
              <a:ea typeface="Roboto Slab" pitchFamily="2" charset="0"/>
              <a:cs typeface="Times New Roman" panose="02020603050405020304" pitchFamily="18" charset="0"/>
            </a:endParaRPr>
          </a:p>
        </p:txBody>
      </p:sp>
      <p:sp>
        <p:nvSpPr>
          <p:cNvPr id="8" name="Subtitle 2">
            <a:extLst>
              <a:ext uri="{FF2B5EF4-FFF2-40B4-BE49-F238E27FC236}">
                <a16:creationId xmlns:a16="http://schemas.microsoft.com/office/drawing/2014/main" id="{270CDED0-B3A8-4E87-BA53-63AA36AE9790}"/>
              </a:ext>
            </a:extLst>
          </p:cNvPr>
          <p:cNvSpPr txBox="1">
            <a:spLocks/>
          </p:cNvSpPr>
          <p:nvPr/>
        </p:nvSpPr>
        <p:spPr>
          <a:xfrm>
            <a:off x="4399877" y="5285788"/>
            <a:ext cx="6314739" cy="1378450"/>
          </a:xfrm>
          <a:prstGeom prst="rect">
            <a:avLst/>
          </a:prstGeom>
          <a:noFill/>
        </p:spPr>
        <p:txBody>
          <a:bodyPr>
            <a:normAutofit lnSpcReduction="10000"/>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None/>
            </a:pPr>
            <a:endParaRPr lang="en-US" b="1" dirty="0"/>
          </a:p>
          <a:p>
            <a:pPr marL="0" indent="0">
              <a:buNone/>
            </a:pPr>
            <a:r>
              <a:rPr lang="en-US" sz="3000" b="1" dirty="0"/>
              <a:t>   </a:t>
            </a:r>
            <a:r>
              <a:rPr lang="en-US" sz="3000" b="1" dirty="0">
                <a:highlight>
                  <a:srgbClr val="FFFF00"/>
                </a:highlight>
              </a:rPr>
              <a:t>Presented By: </a:t>
            </a:r>
            <a:br>
              <a:rPr lang="en-US" sz="3000" b="1" dirty="0"/>
            </a:br>
            <a:r>
              <a:rPr lang="en-US" sz="3000" b="1" dirty="0"/>
              <a:t>     </a:t>
            </a:r>
            <a:endParaRPr lang="en-US" b="1" dirty="0"/>
          </a:p>
        </p:txBody>
      </p:sp>
      <p:pic>
        <p:nvPicPr>
          <p:cNvPr id="6" name="Picture 5">
            <a:extLst>
              <a:ext uri="{FF2B5EF4-FFF2-40B4-BE49-F238E27FC236}">
                <a16:creationId xmlns:a16="http://schemas.microsoft.com/office/drawing/2014/main" id="{08502789-0E54-454C-B12C-476C21189335}"/>
              </a:ext>
            </a:extLst>
          </p:cNvPr>
          <p:cNvPicPr>
            <a:picLocks noChangeAspect="1"/>
          </p:cNvPicPr>
          <p:nvPr/>
        </p:nvPicPr>
        <p:blipFill>
          <a:blip r:embed="rId5"/>
          <a:stretch>
            <a:fillRect/>
          </a:stretch>
        </p:blipFill>
        <p:spPr>
          <a:xfrm>
            <a:off x="8259691" y="193763"/>
            <a:ext cx="3639067" cy="2732318"/>
          </a:xfrm>
          <a:prstGeom prst="rect">
            <a:avLst/>
          </a:prstGeom>
          <a:ln>
            <a:noFill/>
          </a:ln>
        </p:spPr>
      </p:pic>
      <p:sp>
        <p:nvSpPr>
          <p:cNvPr id="10" name="TextBox 9">
            <a:extLst>
              <a:ext uri="{FF2B5EF4-FFF2-40B4-BE49-F238E27FC236}">
                <a16:creationId xmlns:a16="http://schemas.microsoft.com/office/drawing/2014/main" id="{CD09FA56-7445-4FF2-A4EC-537CAD19E0F9}"/>
              </a:ext>
            </a:extLst>
          </p:cNvPr>
          <p:cNvSpPr txBox="1"/>
          <p:nvPr/>
        </p:nvSpPr>
        <p:spPr>
          <a:xfrm>
            <a:off x="279428" y="2866132"/>
            <a:ext cx="12843014" cy="1587294"/>
          </a:xfrm>
          <a:prstGeom prst="rect">
            <a:avLst/>
          </a:prstGeom>
          <a:noFill/>
        </p:spPr>
        <p:txBody>
          <a:bodyPr wrap="square">
            <a:spAutoFit/>
          </a:bodyPr>
          <a:lstStyle/>
          <a:p>
            <a:pPr marR="1316990" algn="ctr">
              <a:lnSpc>
                <a:spcPct val="115000"/>
              </a:lnSpc>
            </a:pPr>
            <a:r>
              <a:rPr lang="en-US" sz="3600" b="1" dirty="0">
                <a:latin typeface="Times New Roman" panose="02020603050405020304" pitchFamily="18" charset="0"/>
                <a:cs typeface="Times New Roman" panose="02020603050405020304" pitchFamily="18" charset="0"/>
              </a:rPr>
              <a:t>A </a:t>
            </a:r>
            <a:r>
              <a:rPr lang="en-US" sz="4400" b="1" dirty="0">
                <a:solidFill>
                  <a:srgbClr val="0070C0"/>
                </a:solidFill>
                <a:latin typeface="Times New Roman" panose="02020603050405020304" pitchFamily="18" charset="0"/>
                <a:cs typeface="Times New Roman" panose="02020603050405020304" pitchFamily="18" charset="0"/>
              </a:rPr>
              <a:t>“Proactive” </a:t>
            </a:r>
            <a:r>
              <a:rPr lang="en-US" sz="3600" b="1" dirty="0">
                <a:latin typeface="Times New Roman" panose="02020603050405020304" pitchFamily="18" charset="0"/>
                <a:cs typeface="Times New Roman" panose="02020603050405020304" pitchFamily="18" charset="0"/>
              </a:rPr>
              <a:t>approach to your tax planning instead of a</a:t>
            </a:r>
            <a:r>
              <a:rPr lang="en-US" sz="3600" b="1" dirty="0">
                <a:solidFill>
                  <a:schemeClr val="accent1">
                    <a:lumMod val="75000"/>
                  </a:schemeClr>
                </a:solidFill>
                <a:latin typeface="Times New Roman" panose="02020603050405020304" pitchFamily="18" charset="0"/>
                <a:cs typeface="Times New Roman" panose="02020603050405020304" pitchFamily="18" charset="0"/>
              </a:rPr>
              <a:t> </a:t>
            </a:r>
            <a:r>
              <a:rPr lang="en-US" sz="4400" b="1" dirty="0">
                <a:solidFill>
                  <a:srgbClr val="0070C0"/>
                </a:solidFill>
                <a:latin typeface="Times New Roman" panose="02020603050405020304" pitchFamily="18" charset="0"/>
                <a:cs typeface="Times New Roman" panose="02020603050405020304" pitchFamily="18" charset="0"/>
              </a:rPr>
              <a:t>“Reactive” </a:t>
            </a:r>
            <a:r>
              <a:rPr lang="en-US" sz="3600" b="1" dirty="0">
                <a:latin typeface="Times New Roman" panose="02020603050405020304" pitchFamily="18" charset="0"/>
                <a:cs typeface="Times New Roman" panose="02020603050405020304" pitchFamily="18" charset="0"/>
              </a:rPr>
              <a:t>approach could produce better results</a:t>
            </a:r>
            <a:r>
              <a:rPr lang="en-US" sz="40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18541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7EFB7EB6-A949-4A97-916B-3D24658C5894}"/>
              </a:ext>
            </a:extLst>
          </p:cNvPr>
          <p:cNvSpPr/>
          <p:nvPr/>
        </p:nvSpPr>
        <p:spPr>
          <a:xfrm>
            <a:off x="2606553" y="2299300"/>
            <a:ext cx="6958178" cy="406127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1200"/>
              </a:spcAft>
            </a:pPr>
            <a:r>
              <a:rPr lang="en-US" sz="4000" b="1" dirty="0"/>
              <a:t>THE </a:t>
            </a:r>
            <a:r>
              <a:rPr lang="en-US" sz="4000" b="1" u="sng" dirty="0"/>
              <a:t>OLD RULE </a:t>
            </a:r>
            <a:r>
              <a:rPr lang="en-US" sz="4000" b="1" dirty="0"/>
              <a:t>WAS TO </a:t>
            </a:r>
          </a:p>
          <a:p>
            <a:pPr algn="ctr">
              <a:spcAft>
                <a:spcPts val="1200"/>
              </a:spcAft>
            </a:pPr>
            <a:r>
              <a:rPr lang="en-US" sz="4000" b="1" u="sng" dirty="0"/>
              <a:t>ACCELERATE</a:t>
            </a:r>
            <a:r>
              <a:rPr lang="en-US" sz="4000" b="1" dirty="0"/>
              <a:t> DEDUCTIONS</a:t>
            </a:r>
          </a:p>
          <a:p>
            <a:pPr marL="342900" indent="-342900" algn="ctr">
              <a:spcAft>
                <a:spcPts val="1200"/>
              </a:spcAft>
              <a:buFont typeface="Arial" panose="020B0604020202020204" pitchFamily="34" charset="0"/>
              <a:buChar char="•"/>
            </a:pPr>
            <a:endParaRPr lang="en-US" sz="3200" b="1" dirty="0"/>
          </a:p>
          <a:p>
            <a:pPr algn="ctr">
              <a:spcAft>
                <a:spcPts val="1200"/>
              </a:spcAft>
            </a:pPr>
            <a:r>
              <a:rPr lang="en-US" sz="4000" b="1" dirty="0"/>
              <a:t>THE </a:t>
            </a:r>
            <a:r>
              <a:rPr lang="en-US" sz="4000" b="1" u="sng" dirty="0"/>
              <a:t>NEW RULE</a:t>
            </a:r>
            <a:r>
              <a:rPr lang="en-US" sz="4000" b="1" dirty="0"/>
              <a:t>  IS TO </a:t>
            </a:r>
          </a:p>
          <a:p>
            <a:pPr algn="ctr">
              <a:spcAft>
                <a:spcPts val="1200"/>
              </a:spcAft>
            </a:pPr>
            <a:r>
              <a:rPr lang="en-US" sz="4000" b="1" u="sng" dirty="0"/>
              <a:t>TIME or PLAN </a:t>
            </a:r>
            <a:r>
              <a:rPr lang="en-US" sz="4000" b="1" dirty="0"/>
              <a:t>DEDUCTIONS</a:t>
            </a:r>
          </a:p>
        </p:txBody>
      </p:sp>
      <p:sp>
        <p:nvSpPr>
          <p:cNvPr id="10" name="Title 1">
            <a:extLst>
              <a:ext uri="{FF2B5EF4-FFF2-40B4-BE49-F238E27FC236}">
                <a16:creationId xmlns:a16="http://schemas.microsoft.com/office/drawing/2014/main" id="{69D01957-BA2C-402E-82D4-059D8A5E0B7A}"/>
              </a:ext>
            </a:extLst>
          </p:cNvPr>
          <p:cNvSpPr txBox="1">
            <a:spLocks/>
          </p:cNvSpPr>
          <p:nvPr/>
        </p:nvSpPr>
        <p:spPr bwMode="auto">
          <a:xfrm>
            <a:off x="133165" y="1233785"/>
            <a:ext cx="11904955" cy="917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4000" b="1" i="1" dirty="0">
                <a:solidFill>
                  <a:srgbClr val="002060"/>
                </a:solidFill>
                <a:latin typeface="Times New Roman" panose="02020603050405020304" pitchFamily="18" charset="0"/>
                <a:cs typeface="Times New Roman" panose="02020603050405020304" pitchFamily="18" charset="0"/>
              </a:rPr>
              <a:t>How to View Itemized Deductions </a:t>
            </a:r>
            <a:endParaRPr lang="en-US" sz="5400" b="1" dirty="0">
              <a:solidFill>
                <a:srgbClr val="002060"/>
              </a:solidFill>
              <a:latin typeface="Times New Roman" panose="020206030504050203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40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lang="en-US" sz="4700" b="1" dirty="0">
                <a:effectLst>
                  <a:outerShdw blurRad="38100" dist="38100" dir="2700000" algn="tl">
                    <a:srgbClr val="000000">
                      <a:alpha val="43137"/>
                    </a:srgbClr>
                  </a:outerShdw>
                </a:effectLst>
                <a:latin typeface="Roboto Slab" pitchFamily="2" charset="0"/>
                <a:cs typeface="Arial" panose="020B0604020202020204" pitchFamily="34" charset="0"/>
              </a:rPr>
            </a:br>
            <a:r>
              <a:rPr lang="en-US" sz="11000" b="1" dirty="0">
                <a:effectLst>
                  <a:outerShdw blurRad="38100" dist="38100" dir="2700000" algn="tl">
                    <a:srgbClr val="000000">
                      <a:alpha val="43137"/>
                    </a:srgbClr>
                  </a:outerShdw>
                </a:effectLst>
                <a:latin typeface="Roboto Slab" pitchFamily="2" charset="0"/>
                <a:cs typeface="Arial" panose="020B0604020202020204" pitchFamily="34" charset="0"/>
              </a:rPr>
              <a:t>Tax Planning in 2020</a:t>
            </a:r>
            <a:endParaRPr lang="en-US" sz="8000" b="1" dirty="0">
              <a:effectLst>
                <a:outerShdw blurRad="38100" dist="38100" dir="2700000" algn="tl">
                  <a:srgbClr val="000000">
                    <a:alpha val="43137"/>
                  </a:srgbClr>
                </a:outerShdw>
              </a:effectLst>
              <a:latin typeface="Roboto Slab" pitchFamily="2" charset="0"/>
              <a:cs typeface="Arial" panose="020B0604020202020204" pitchFamily="34" charset="0"/>
            </a:endParaRPr>
          </a:p>
        </p:txBody>
      </p:sp>
    </p:spTree>
    <p:extLst>
      <p:ext uri="{BB962C8B-B14F-4D97-AF65-F5344CB8AC3E}">
        <p14:creationId xmlns:p14="http://schemas.microsoft.com/office/powerpoint/2010/main" val="2696701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793D31D-FB00-4D41-AC5C-81CA54A47195}"/>
              </a:ext>
            </a:extLst>
          </p:cNvPr>
          <p:cNvPicPr>
            <a:picLocks noChangeAspect="1"/>
          </p:cNvPicPr>
          <p:nvPr/>
        </p:nvPicPr>
        <p:blipFill rotWithShape="1">
          <a:blip r:embed="rId3"/>
          <a:srcRect l="57259" t="27850"/>
          <a:stretch/>
        </p:blipFill>
        <p:spPr>
          <a:xfrm>
            <a:off x="8735800" y="1545249"/>
            <a:ext cx="3121480" cy="2615628"/>
          </a:xfrm>
          <a:prstGeom prst="rect">
            <a:avLst/>
          </a:prstGeom>
        </p:spPr>
      </p:pic>
      <p:sp>
        <p:nvSpPr>
          <p:cNvPr id="6" name="Title 1">
            <a:extLst>
              <a:ext uri="{FF2B5EF4-FFF2-40B4-BE49-F238E27FC236}">
                <a16:creationId xmlns:a16="http://schemas.microsoft.com/office/drawing/2014/main" id="{E9597133-755C-4752-92DD-3CF089D5CFE0}"/>
              </a:ext>
            </a:extLst>
          </p:cNvPr>
          <p:cNvSpPr txBox="1">
            <a:spLocks/>
          </p:cNvSpPr>
          <p:nvPr/>
        </p:nvSpPr>
        <p:spPr>
          <a:xfrm>
            <a:off x="0" y="0"/>
            <a:ext cx="12192000" cy="1358587"/>
          </a:xfrm>
          <a:prstGeom prst="rect">
            <a:avLst/>
          </a:prstGeom>
          <a:solidFill>
            <a:srgbClr val="0076A3"/>
          </a:solidFill>
        </p:spPr>
        <p:txBody>
          <a:bodyPr>
            <a:normAutofit fontScale="5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lnSpc>
                <a:spcPct val="120000"/>
              </a:lnSpc>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7000" b="1" dirty="0">
                <a:effectLst>
                  <a:outerShdw blurRad="38100" dist="38100" dir="2700000" algn="tl">
                    <a:srgbClr val="000000">
                      <a:alpha val="43137"/>
                    </a:srgbClr>
                  </a:outerShdw>
                </a:effectLst>
                <a:latin typeface="Roboto Slab" pitchFamily="2" charset="0"/>
                <a:cs typeface="Arial" panose="020B0604020202020204" pitchFamily="34" charset="0"/>
              </a:rPr>
              <a:t>Understand your ability to deduct mortgage interest</a:t>
            </a:r>
          </a:p>
          <a:p>
            <a:pPr algn="ctr">
              <a:lnSpc>
                <a:spcPct val="120000"/>
              </a:lnSpc>
              <a:defRPr/>
            </a:pPr>
            <a:r>
              <a:rPr lang="en-US" sz="7000" b="1" dirty="0">
                <a:effectLst>
                  <a:outerShdw blurRad="38100" dist="38100" dir="2700000" algn="tl">
                    <a:srgbClr val="000000">
                      <a:alpha val="43137"/>
                    </a:srgbClr>
                  </a:outerShdw>
                </a:effectLst>
                <a:latin typeface="Roboto Slab" pitchFamily="2" charset="0"/>
                <a:cs typeface="Arial" panose="020B0604020202020204" pitchFamily="34" charset="0"/>
              </a:rPr>
              <a:t>&amp; state and local taxes (SALT).</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5800" b="1" i="0" u="none" strike="noStrike" kern="1200" cap="none" spc="-60" normalizeH="0" baseline="0" noProof="0" dirty="0">
              <a:ln>
                <a:noFill/>
              </a:ln>
              <a:solidFill>
                <a:srgbClr val="FFFFFF"/>
              </a:solidFill>
              <a:effectLst/>
              <a:uLnTx/>
              <a:uFillTx/>
              <a:latin typeface="Roboto Slab" pitchFamily="2" charset="0"/>
              <a:ea typeface="Roboto Slab" pitchFamily="2" charset="0"/>
              <a:cs typeface="Arial" panose="020B0604020202020204" pitchFamily="34" charset="0"/>
            </a:endParaRPr>
          </a:p>
        </p:txBody>
      </p:sp>
      <p:pic>
        <p:nvPicPr>
          <p:cNvPr id="4" name="Picture 3">
            <a:extLst>
              <a:ext uri="{FF2B5EF4-FFF2-40B4-BE49-F238E27FC236}">
                <a16:creationId xmlns:a16="http://schemas.microsoft.com/office/drawing/2014/main" id="{7ECB3DD5-2794-4CEE-9BB0-6281D7F4ED5F}"/>
              </a:ext>
            </a:extLst>
          </p:cNvPr>
          <p:cNvPicPr>
            <a:picLocks noChangeAspect="1"/>
          </p:cNvPicPr>
          <p:nvPr/>
        </p:nvPicPr>
        <p:blipFill>
          <a:blip r:embed="rId4"/>
          <a:stretch>
            <a:fillRect/>
          </a:stretch>
        </p:blipFill>
        <p:spPr>
          <a:xfrm>
            <a:off x="8735799" y="4160877"/>
            <a:ext cx="3121481" cy="2468656"/>
          </a:xfrm>
          <a:prstGeom prst="rect">
            <a:avLst/>
          </a:prstGeom>
        </p:spPr>
      </p:pic>
      <p:sp>
        <p:nvSpPr>
          <p:cNvPr id="3" name="TextBox 2">
            <a:extLst>
              <a:ext uri="{FF2B5EF4-FFF2-40B4-BE49-F238E27FC236}">
                <a16:creationId xmlns:a16="http://schemas.microsoft.com/office/drawing/2014/main" id="{8D2A90F7-00AC-4500-A87F-6B79E0957BB7}"/>
              </a:ext>
            </a:extLst>
          </p:cNvPr>
          <p:cNvSpPr txBox="1"/>
          <p:nvPr/>
        </p:nvSpPr>
        <p:spPr>
          <a:xfrm>
            <a:off x="239362" y="1782618"/>
            <a:ext cx="10603400" cy="1815882"/>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Mortgage Interest Deduction Limits:</a:t>
            </a:r>
          </a:p>
          <a:p>
            <a:endParaRPr lang="en-US" sz="2800" b="1" dirty="0">
              <a:solidFill>
                <a:srgbClr val="00206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Single and Married Filing Jointly: </a:t>
            </a:r>
            <a:r>
              <a:rPr lang="en-US" sz="2800" b="1" dirty="0">
                <a:latin typeface="Times New Roman" panose="02020603050405020304" pitchFamily="18" charset="0"/>
                <a:cs typeface="Times New Roman" panose="02020603050405020304" pitchFamily="18" charset="0"/>
              </a:rPr>
              <a:t>up to $750,000</a:t>
            </a: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Married Filing Separately: </a:t>
            </a:r>
            <a:r>
              <a:rPr lang="en-US" sz="2800" b="1" dirty="0">
                <a:latin typeface="Times New Roman" panose="02020603050405020304" pitchFamily="18" charset="0"/>
                <a:cs typeface="Times New Roman" panose="02020603050405020304" pitchFamily="18" charset="0"/>
              </a:rPr>
              <a:t>up to $375,000 each</a:t>
            </a:r>
          </a:p>
        </p:txBody>
      </p:sp>
      <p:sp>
        <p:nvSpPr>
          <p:cNvPr id="5" name="TextBox 4">
            <a:extLst>
              <a:ext uri="{FF2B5EF4-FFF2-40B4-BE49-F238E27FC236}">
                <a16:creationId xmlns:a16="http://schemas.microsoft.com/office/drawing/2014/main" id="{67EBB4C4-A2FD-4EEF-AD2E-7843909DA3D8}"/>
              </a:ext>
            </a:extLst>
          </p:cNvPr>
          <p:cNvSpPr txBox="1"/>
          <p:nvPr/>
        </p:nvSpPr>
        <p:spPr>
          <a:xfrm>
            <a:off x="239362" y="4160877"/>
            <a:ext cx="7504004" cy="1815882"/>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State and Local Tax (SALT) Deductions:</a:t>
            </a:r>
          </a:p>
          <a:p>
            <a:endParaRPr lang="en-US" sz="2800" b="1" dirty="0">
              <a:solidFill>
                <a:srgbClr val="002060"/>
              </a:solidFill>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Limited to </a:t>
            </a:r>
            <a:r>
              <a:rPr lang="en-US" sz="2800" b="1" dirty="0">
                <a:latin typeface="Times New Roman" panose="02020603050405020304" pitchFamily="18" charset="0"/>
                <a:cs typeface="Times New Roman" panose="02020603050405020304" pitchFamily="18" charset="0"/>
              </a:rPr>
              <a:t>$10,000</a:t>
            </a:r>
          </a:p>
          <a:p>
            <a:endParaRPr lang="en-US"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641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Charitable Giving Tax Planning for 2020</a:t>
            </a:r>
          </a:p>
        </p:txBody>
      </p:sp>
      <p:sp>
        <p:nvSpPr>
          <p:cNvPr id="2" name="Rectangle 1">
            <a:extLst>
              <a:ext uri="{FF2B5EF4-FFF2-40B4-BE49-F238E27FC236}">
                <a16:creationId xmlns:a16="http://schemas.microsoft.com/office/drawing/2014/main" id="{CE33F9AB-5B5D-4D62-94C3-B034CC40F5A3}"/>
              </a:ext>
            </a:extLst>
          </p:cNvPr>
          <p:cNvSpPr/>
          <p:nvPr/>
        </p:nvSpPr>
        <p:spPr>
          <a:xfrm>
            <a:off x="0" y="1067309"/>
            <a:ext cx="12192000" cy="492443"/>
          </a:xfrm>
          <a:prstGeom prst="rect">
            <a:avLst/>
          </a:prstGeom>
        </p:spPr>
        <p:txBody>
          <a:bodyPr wrap="square">
            <a:spAutoFit/>
          </a:bodyPr>
          <a:lstStyle/>
          <a:p>
            <a:r>
              <a:rPr lang="en-US" sz="2600" b="1" dirty="0">
                <a:solidFill>
                  <a:schemeClr val="bg2">
                    <a:lumMod val="10000"/>
                  </a:schemeClr>
                </a:solidFill>
                <a:latin typeface="Times New Roman" panose="02020603050405020304" pitchFamily="18" charset="0"/>
                <a:ea typeface="Calibri" panose="020F0502020204030204" pitchFamily="34" charset="0"/>
              </a:rPr>
              <a:t>Consider bunching charitable contributions or using a Donor-advised Fund (DAF)</a:t>
            </a:r>
            <a:endParaRPr lang="en-US" sz="2600" b="1" dirty="0">
              <a:solidFill>
                <a:schemeClr val="bg2">
                  <a:lumMod val="10000"/>
                </a:schemeClr>
              </a:solidFill>
            </a:endParaRPr>
          </a:p>
        </p:txBody>
      </p:sp>
      <p:sp>
        <p:nvSpPr>
          <p:cNvPr id="8" name="TextBox 7">
            <a:extLst>
              <a:ext uri="{FF2B5EF4-FFF2-40B4-BE49-F238E27FC236}">
                <a16:creationId xmlns:a16="http://schemas.microsoft.com/office/drawing/2014/main" id="{5927562C-9329-41C1-AEA6-57E60A723032}"/>
              </a:ext>
            </a:extLst>
          </p:cNvPr>
          <p:cNvSpPr txBox="1"/>
          <p:nvPr/>
        </p:nvSpPr>
        <p:spPr>
          <a:xfrm>
            <a:off x="0" y="6411985"/>
            <a:ext cx="12191997" cy="369332"/>
          </a:xfrm>
          <a:prstGeom prst="rect">
            <a:avLst/>
          </a:prstGeom>
          <a:noFill/>
        </p:spPr>
        <p:txBody>
          <a:bodyPr wrap="square" rtlCol="0">
            <a:spAutoFit/>
          </a:bodyPr>
          <a:lstStyle/>
          <a:p>
            <a:pPr algn="ctr"/>
            <a:r>
              <a:rPr lang="en-US" i="1" dirty="0">
                <a:solidFill>
                  <a:srgbClr val="FF0000"/>
                </a:solidFill>
              </a:rPr>
              <a:t>Example is For illustration Purposes only!</a:t>
            </a:r>
          </a:p>
        </p:txBody>
      </p:sp>
      <p:sp>
        <p:nvSpPr>
          <p:cNvPr id="63" name="TextBox 62">
            <a:extLst>
              <a:ext uri="{FF2B5EF4-FFF2-40B4-BE49-F238E27FC236}">
                <a16:creationId xmlns:a16="http://schemas.microsoft.com/office/drawing/2014/main" id="{7ED301AE-0457-41C3-BCFE-B752FBD8D9FA}"/>
              </a:ext>
            </a:extLst>
          </p:cNvPr>
          <p:cNvSpPr txBox="1"/>
          <p:nvPr/>
        </p:nvSpPr>
        <p:spPr>
          <a:xfrm>
            <a:off x="5823052" y="3755899"/>
            <a:ext cx="1740579" cy="338554"/>
          </a:xfrm>
          <a:prstGeom prst="rect">
            <a:avLst/>
          </a:prstGeom>
          <a:noFill/>
          <a:effectLst/>
        </p:spPr>
        <p:txBody>
          <a:bodyPr wrap="square" rtlCol="0">
            <a:spAutoFit/>
          </a:bodyPr>
          <a:lstStyle/>
          <a:p>
            <a:pPr algn="ctr"/>
            <a:r>
              <a:rPr lang="en-US" sz="1600" b="1" dirty="0">
                <a:solidFill>
                  <a:schemeClr val="bg1"/>
                </a:solidFill>
              </a:rPr>
              <a:t>Donor</a:t>
            </a:r>
          </a:p>
        </p:txBody>
      </p:sp>
      <p:pic>
        <p:nvPicPr>
          <p:cNvPr id="9" name="Picture 8">
            <a:extLst>
              <a:ext uri="{FF2B5EF4-FFF2-40B4-BE49-F238E27FC236}">
                <a16:creationId xmlns:a16="http://schemas.microsoft.com/office/drawing/2014/main" id="{A1349644-AD71-483E-B461-D0E5480BE163}"/>
              </a:ext>
            </a:extLst>
          </p:cNvPr>
          <p:cNvPicPr>
            <a:picLocks noChangeAspect="1"/>
          </p:cNvPicPr>
          <p:nvPr/>
        </p:nvPicPr>
        <p:blipFill>
          <a:blip r:embed="rId3"/>
          <a:stretch>
            <a:fillRect/>
          </a:stretch>
        </p:blipFill>
        <p:spPr>
          <a:xfrm>
            <a:off x="6166508" y="1855412"/>
            <a:ext cx="5888496" cy="2975873"/>
          </a:xfrm>
          <a:prstGeom prst="rect">
            <a:avLst/>
          </a:prstGeom>
        </p:spPr>
      </p:pic>
      <p:cxnSp>
        <p:nvCxnSpPr>
          <p:cNvPr id="10" name="Straight Connector 9">
            <a:extLst>
              <a:ext uri="{FF2B5EF4-FFF2-40B4-BE49-F238E27FC236}">
                <a16:creationId xmlns:a16="http://schemas.microsoft.com/office/drawing/2014/main" id="{65258EA8-E0FE-4AF4-9094-91A2ECC109A3}"/>
              </a:ext>
            </a:extLst>
          </p:cNvPr>
          <p:cNvCxnSpPr>
            <a:cxnSpLocks/>
          </p:cNvCxnSpPr>
          <p:nvPr/>
        </p:nvCxnSpPr>
        <p:spPr>
          <a:xfrm>
            <a:off x="6095998" y="1554560"/>
            <a:ext cx="0" cy="421490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E8FF70F6-10AA-4BC0-9DC7-7CF408EF4494}"/>
              </a:ext>
            </a:extLst>
          </p:cNvPr>
          <p:cNvPicPr>
            <a:picLocks noChangeAspect="1"/>
          </p:cNvPicPr>
          <p:nvPr/>
        </p:nvPicPr>
        <p:blipFill>
          <a:blip r:embed="rId4"/>
          <a:stretch>
            <a:fillRect/>
          </a:stretch>
        </p:blipFill>
        <p:spPr>
          <a:xfrm>
            <a:off x="229287" y="1816550"/>
            <a:ext cx="5593765" cy="3677469"/>
          </a:xfrm>
          <a:prstGeom prst="rect">
            <a:avLst/>
          </a:prstGeom>
        </p:spPr>
      </p:pic>
    </p:spTree>
    <p:extLst>
      <p:ext uri="{BB962C8B-B14F-4D97-AF65-F5344CB8AC3E}">
        <p14:creationId xmlns:p14="http://schemas.microsoft.com/office/powerpoint/2010/main" val="4121645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Charitable Giving Tax Planning for 2020</a:t>
            </a:r>
          </a:p>
        </p:txBody>
      </p:sp>
      <p:sp>
        <p:nvSpPr>
          <p:cNvPr id="2" name="Rectangle 1">
            <a:extLst>
              <a:ext uri="{FF2B5EF4-FFF2-40B4-BE49-F238E27FC236}">
                <a16:creationId xmlns:a16="http://schemas.microsoft.com/office/drawing/2014/main" id="{245F0CDE-8A19-4F54-9101-84549411BE73}"/>
              </a:ext>
            </a:extLst>
          </p:cNvPr>
          <p:cNvSpPr/>
          <p:nvPr/>
        </p:nvSpPr>
        <p:spPr>
          <a:xfrm>
            <a:off x="71020" y="961718"/>
            <a:ext cx="7201149" cy="4488793"/>
          </a:xfrm>
          <a:prstGeom prst="rect">
            <a:avLst/>
          </a:prstGeom>
        </p:spPr>
        <p:txBody>
          <a:bodyPr wrap="square">
            <a:spAutoFit/>
          </a:bodyPr>
          <a:lstStyle/>
          <a:p>
            <a:pPr marL="457200" marR="171450">
              <a:lnSpc>
                <a:spcPct val="115000"/>
              </a:lnSpc>
              <a:spcBef>
                <a:spcPts val="0"/>
              </a:spcBef>
              <a:spcAft>
                <a:spcPts val="0"/>
              </a:spcAft>
              <a:tabLst>
                <a:tab pos="457200" algn="l"/>
              </a:tabLst>
            </a:pPr>
            <a:r>
              <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u="sng"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NEW Charitable Deduction </a:t>
            </a:r>
            <a:endParaRPr lang="en-US" sz="20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R="171450">
              <a:lnSpc>
                <a:spcPct val="107000"/>
              </a:lnSpc>
            </a:pPr>
            <a:r>
              <a:rPr lang="en-US" sz="700" b="1"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endParaRPr lang="en-US" sz="400" dirty="0">
              <a:solidFill>
                <a:srgbClr val="000000"/>
              </a:solidFill>
              <a:latin typeface="Times New Roman" panose="02020603050405020304" pitchFamily="18" charset="0"/>
              <a:ea typeface="Times New Roman" panose="02020603050405020304" pitchFamily="18" charset="0"/>
            </a:endParaRPr>
          </a:p>
          <a:p>
            <a:r>
              <a:rPr lang="en-US" sz="2200" dirty="0">
                <a:solidFill>
                  <a:srgbClr val="000000"/>
                </a:solidFill>
                <a:latin typeface="Times New Roman" panose="02020603050405020304" pitchFamily="18" charset="0"/>
                <a:ea typeface="Times New Roman" panose="02020603050405020304" pitchFamily="18" charset="0"/>
              </a:rPr>
              <a:t>The </a:t>
            </a:r>
            <a:r>
              <a:rPr lang="en-US" sz="2200" b="1" dirty="0">
                <a:solidFill>
                  <a:srgbClr val="000000"/>
                </a:solidFill>
                <a:latin typeface="Times New Roman" panose="02020603050405020304" pitchFamily="18" charset="0"/>
                <a:ea typeface="Times New Roman" panose="02020603050405020304" pitchFamily="18" charset="0"/>
              </a:rPr>
              <a:t>CARES Act</a:t>
            </a:r>
            <a:r>
              <a:rPr lang="en-US" sz="2200" dirty="0">
                <a:solidFill>
                  <a:srgbClr val="000000"/>
                </a:solidFill>
                <a:latin typeface="Times New Roman" panose="02020603050405020304" pitchFamily="18" charset="0"/>
                <a:ea typeface="Times New Roman" panose="02020603050405020304" pitchFamily="18" charset="0"/>
              </a:rPr>
              <a:t> created a new </a:t>
            </a:r>
            <a:r>
              <a:rPr lang="en-US" sz="2200" b="1" dirty="0">
                <a:solidFill>
                  <a:srgbClr val="000000"/>
                </a:solidFill>
                <a:latin typeface="Times New Roman" panose="02020603050405020304" pitchFamily="18" charset="0"/>
                <a:ea typeface="Times New Roman" panose="02020603050405020304" pitchFamily="18" charset="0"/>
              </a:rPr>
              <a:t>charitable deduction available to taxpayers who do not itemize their deductions in 2020.</a:t>
            </a:r>
            <a:r>
              <a:rPr lang="en-US" sz="2200" dirty="0">
                <a:solidFill>
                  <a:srgbClr val="000000"/>
                </a:solidFill>
                <a:latin typeface="Times New Roman" panose="02020603050405020304" pitchFamily="18" charset="0"/>
                <a:ea typeface="Times New Roman" panose="02020603050405020304" pitchFamily="18" charset="0"/>
              </a:rPr>
              <a:t> </a:t>
            </a:r>
            <a:br>
              <a:rPr lang="en-US" sz="2200" dirty="0">
                <a:solidFill>
                  <a:srgbClr val="000000"/>
                </a:solidFill>
                <a:latin typeface="Times New Roman" panose="02020603050405020304" pitchFamily="18" charset="0"/>
                <a:ea typeface="Times New Roman" panose="02020603050405020304" pitchFamily="18" charset="0"/>
              </a:rPr>
            </a:br>
            <a:endParaRPr lang="en-US" sz="2200" dirty="0">
              <a:solidFill>
                <a:srgbClr val="000000"/>
              </a:solidFill>
              <a:latin typeface="Times New Roman" panose="02020603050405020304" pitchFamily="18" charset="0"/>
              <a:ea typeface="Times New Roman" panose="02020603050405020304" pitchFamily="18" charset="0"/>
            </a:endParaRPr>
          </a:p>
          <a:p>
            <a:r>
              <a:rPr lang="en-US" sz="2200" dirty="0">
                <a:solidFill>
                  <a:srgbClr val="000000"/>
                </a:solidFill>
                <a:latin typeface="Times New Roman" panose="02020603050405020304" pitchFamily="18" charset="0"/>
                <a:ea typeface="Times New Roman" panose="02020603050405020304" pitchFamily="18" charset="0"/>
              </a:rPr>
              <a:t>This new benefit known as a </a:t>
            </a:r>
            <a:r>
              <a:rPr lang="en-US" sz="2200" b="1" dirty="0">
                <a:solidFill>
                  <a:srgbClr val="000000"/>
                </a:solidFill>
                <a:latin typeface="Times New Roman" panose="02020603050405020304" pitchFamily="18" charset="0"/>
                <a:ea typeface="Times New Roman" panose="02020603050405020304" pitchFamily="18" charset="0"/>
              </a:rPr>
              <a:t>universal deduction</a:t>
            </a:r>
            <a:r>
              <a:rPr lang="en-US" sz="2200" dirty="0">
                <a:solidFill>
                  <a:srgbClr val="000000"/>
                </a:solidFill>
                <a:latin typeface="Times New Roman" panose="02020603050405020304" pitchFamily="18" charset="0"/>
                <a:ea typeface="Times New Roman" panose="02020603050405020304" pitchFamily="18" charset="0"/>
              </a:rPr>
              <a:t>, allows for an above the line </a:t>
            </a:r>
            <a:r>
              <a:rPr lang="en-US" sz="2200" b="1" dirty="0">
                <a:solidFill>
                  <a:srgbClr val="000000"/>
                </a:solidFill>
                <a:latin typeface="Times New Roman" panose="02020603050405020304" pitchFamily="18" charset="0"/>
                <a:ea typeface="Times New Roman" panose="02020603050405020304" pitchFamily="18" charset="0"/>
              </a:rPr>
              <a:t>charitable deduction of up to $300 per individual ($600 for married filing jointly).</a:t>
            </a:r>
            <a:r>
              <a:rPr lang="en-US" sz="2200" dirty="0">
                <a:solidFill>
                  <a:srgbClr val="000000"/>
                </a:solidFill>
                <a:latin typeface="Times New Roman" panose="02020603050405020304" pitchFamily="18" charset="0"/>
                <a:ea typeface="Times New Roman" panose="02020603050405020304" pitchFamily="18" charset="0"/>
              </a:rPr>
              <a:t>  </a:t>
            </a:r>
          </a:p>
          <a:p>
            <a:endParaRPr lang="en-US" sz="2200" dirty="0">
              <a:solidFill>
                <a:srgbClr val="000000"/>
              </a:solidFill>
              <a:latin typeface="Times New Roman" panose="02020603050405020304" pitchFamily="18" charset="0"/>
              <a:ea typeface="Times New Roman" panose="02020603050405020304" pitchFamily="18" charset="0"/>
            </a:endParaRPr>
          </a:p>
          <a:p>
            <a:r>
              <a:rPr lang="en-US" sz="2200" dirty="0">
                <a:solidFill>
                  <a:srgbClr val="000000"/>
                </a:solidFill>
                <a:latin typeface="Times New Roman" panose="02020603050405020304" pitchFamily="18" charset="0"/>
                <a:ea typeface="Times New Roman" panose="02020603050405020304" pitchFamily="18" charset="0"/>
              </a:rPr>
              <a:t>To qualify, the charitable gift must be cash (or cash equivalent) made to a qualified charity (501(c)(3)). </a:t>
            </a:r>
            <a:r>
              <a:rPr lang="en-US" sz="2200" b="1" dirty="0">
                <a:solidFill>
                  <a:srgbClr val="000000"/>
                </a:solidFill>
                <a:latin typeface="Times New Roman" panose="02020603050405020304" pitchFamily="18" charset="0"/>
                <a:ea typeface="Times New Roman" panose="02020603050405020304" pitchFamily="18" charset="0"/>
              </a:rPr>
              <a:t>This contribution must be made on or before 12/31/2020.</a:t>
            </a:r>
            <a:endParaRPr lang="en-US" sz="2200" b="1" dirty="0"/>
          </a:p>
        </p:txBody>
      </p:sp>
      <p:pic>
        <p:nvPicPr>
          <p:cNvPr id="6" name="Picture 5">
            <a:extLst>
              <a:ext uri="{FF2B5EF4-FFF2-40B4-BE49-F238E27FC236}">
                <a16:creationId xmlns:a16="http://schemas.microsoft.com/office/drawing/2014/main" id="{67BC5B0B-D4F1-4B60-9B3B-31CFC6BBBE1D}"/>
              </a:ext>
            </a:extLst>
          </p:cNvPr>
          <p:cNvPicPr>
            <a:picLocks noChangeAspect="1"/>
          </p:cNvPicPr>
          <p:nvPr/>
        </p:nvPicPr>
        <p:blipFill>
          <a:blip r:embed="rId3"/>
          <a:stretch>
            <a:fillRect/>
          </a:stretch>
        </p:blipFill>
        <p:spPr>
          <a:xfrm>
            <a:off x="7272169" y="935390"/>
            <a:ext cx="4688399" cy="4579003"/>
          </a:xfrm>
          <a:prstGeom prst="rect">
            <a:avLst/>
          </a:prstGeom>
        </p:spPr>
      </p:pic>
      <p:sp>
        <p:nvSpPr>
          <p:cNvPr id="7" name="Oval 6">
            <a:extLst>
              <a:ext uri="{FF2B5EF4-FFF2-40B4-BE49-F238E27FC236}">
                <a16:creationId xmlns:a16="http://schemas.microsoft.com/office/drawing/2014/main" id="{2BDA982F-CABC-408B-BF28-78AF6B9F8812}"/>
              </a:ext>
            </a:extLst>
          </p:cNvPr>
          <p:cNvSpPr/>
          <p:nvPr/>
        </p:nvSpPr>
        <p:spPr>
          <a:xfrm>
            <a:off x="7925623" y="4628849"/>
            <a:ext cx="3707934" cy="22932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23971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a:extLst>
              <a:ext uri="{FF2B5EF4-FFF2-40B4-BE49-F238E27FC236}">
                <a16:creationId xmlns:a16="http://schemas.microsoft.com/office/drawing/2014/main" id="{A80F4A64-E43F-4E4D-9B03-3055A655C04F}"/>
              </a:ext>
            </a:extLst>
          </p:cNvPr>
          <p:cNvSpPr txBox="1">
            <a:spLocks/>
          </p:cNvSpPr>
          <p:nvPr/>
        </p:nvSpPr>
        <p:spPr>
          <a:xfrm>
            <a:off x="0" y="-1"/>
            <a:ext cx="12192000" cy="1007005"/>
          </a:xfrm>
          <a:prstGeom prst="rect">
            <a:avLst/>
          </a:prstGeom>
          <a:solidFill>
            <a:srgbClr val="0076A3"/>
          </a:solidFill>
        </p:spPr>
        <p:txBody>
          <a:bodyPr>
            <a:normAutofit fontScale="77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300" b="1" dirty="0">
                <a:effectLst>
                  <a:outerShdw blurRad="38100" dist="38100" dir="2700000" algn="tl">
                    <a:srgbClr val="000000">
                      <a:alpha val="43137"/>
                    </a:srgbClr>
                  </a:outerShdw>
                </a:effectLst>
                <a:latin typeface="Roboto Slab" pitchFamily="2" charset="0"/>
                <a:cs typeface="Arial" panose="020B0604020202020204" pitchFamily="34" charset="0"/>
              </a:rPr>
              <a:t>Charitable Giving Tax Planning for 2020</a:t>
            </a:r>
          </a:p>
        </p:txBody>
      </p:sp>
      <p:sp>
        <p:nvSpPr>
          <p:cNvPr id="6" name="Rectangle 5">
            <a:extLst>
              <a:ext uri="{FF2B5EF4-FFF2-40B4-BE49-F238E27FC236}">
                <a16:creationId xmlns:a16="http://schemas.microsoft.com/office/drawing/2014/main" id="{8C4298A4-8E0F-4AB5-A8D8-4EDBE5CBB629}"/>
              </a:ext>
            </a:extLst>
          </p:cNvPr>
          <p:cNvSpPr/>
          <p:nvPr/>
        </p:nvSpPr>
        <p:spPr>
          <a:xfrm>
            <a:off x="190013" y="2599764"/>
            <a:ext cx="12001987" cy="2318583"/>
          </a:xfrm>
          <a:prstGeom prst="rect">
            <a:avLst/>
          </a:prstGeom>
        </p:spPr>
        <p:txBody>
          <a:bodyPr wrap="square">
            <a:spAutoFit/>
          </a:bodyPr>
          <a:lstStyle/>
          <a:p>
            <a:pPr marL="571500" indent="-571500">
              <a:spcBef>
                <a:spcPts val="1000"/>
              </a:spcBef>
              <a:buFont typeface="Wingdings" panose="05000000000000000000" pitchFamily="2" charset="2"/>
              <a:buChar char="§"/>
            </a:pPr>
            <a:r>
              <a:rPr lang="en-US" sz="3200" dirty="0">
                <a:latin typeface="Times New Roman" panose="02020603050405020304" pitchFamily="18" charset="0"/>
                <a:cs typeface="Times New Roman" panose="02020603050405020304" pitchFamily="18" charset="0"/>
              </a:rPr>
              <a:t>RMDs were changed to 72 and allowed to be skipped in 2020.</a:t>
            </a:r>
          </a:p>
          <a:p>
            <a:pPr marL="571500" indent="-571500">
              <a:spcBef>
                <a:spcPts val="1000"/>
              </a:spcBef>
              <a:buFont typeface="Wingdings" panose="05000000000000000000" pitchFamily="2" charset="2"/>
              <a:buChar char="§"/>
            </a:pPr>
            <a:r>
              <a:rPr lang="en-US" sz="3200" dirty="0">
                <a:latin typeface="Times New Roman" panose="02020603050405020304" pitchFamily="18" charset="0"/>
                <a:cs typeface="Times New Roman" panose="02020603050405020304" pitchFamily="18" charset="0"/>
              </a:rPr>
              <a:t>QCDs are still allowed at 70½. </a:t>
            </a:r>
          </a:p>
          <a:p>
            <a:pPr marL="571500" indent="-571500">
              <a:spcBef>
                <a:spcPts val="1000"/>
              </a:spcBef>
              <a:buFont typeface="Wingdings" panose="05000000000000000000" pitchFamily="2" charset="2"/>
              <a:buChar char="§"/>
            </a:pPr>
            <a:r>
              <a:rPr lang="en-US" sz="3200" dirty="0">
                <a:latin typeface="Times New Roman" panose="02020603050405020304" pitchFamily="18" charset="0"/>
                <a:cs typeface="Times New Roman" panose="02020603050405020304" pitchFamily="18" charset="0"/>
              </a:rPr>
              <a:t>Many retirement savers like to use their RMDs or part of them for QCDs.</a:t>
            </a:r>
          </a:p>
        </p:txBody>
      </p:sp>
      <p:sp>
        <p:nvSpPr>
          <p:cNvPr id="8" name="Rectangle 7">
            <a:extLst>
              <a:ext uri="{FF2B5EF4-FFF2-40B4-BE49-F238E27FC236}">
                <a16:creationId xmlns:a16="http://schemas.microsoft.com/office/drawing/2014/main" id="{8A870629-2BD5-4867-96B2-F15D8226E937}"/>
              </a:ext>
            </a:extLst>
          </p:cNvPr>
          <p:cNvSpPr/>
          <p:nvPr/>
        </p:nvSpPr>
        <p:spPr>
          <a:xfrm>
            <a:off x="0" y="1199369"/>
            <a:ext cx="12192000" cy="1323439"/>
          </a:xfrm>
          <a:prstGeom prst="rect">
            <a:avLst/>
          </a:prstGeom>
        </p:spPr>
        <p:txBody>
          <a:bodyPr wrap="squar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Qualified Charitable Distributions(QCD) </a:t>
            </a:r>
            <a:br>
              <a:rPr lang="en-US" sz="4000" b="1" dirty="0">
                <a:solidFill>
                  <a:srgbClr val="002060"/>
                </a:solidFill>
                <a:latin typeface="Times New Roman" panose="02020603050405020304" pitchFamily="18" charset="0"/>
                <a:cs typeface="Times New Roman" panose="02020603050405020304" pitchFamily="18" charset="0"/>
              </a:rPr>
            </a:br>
            <a:r>
              <a:rPr lang="en-US" sz="4000" b="1" dirty="0">
                <a:solidFill>
                  <a:srgbClr val="002060"/>
                </a:solidFill>
                <a:latin typeface="Times New Roman" panose="02020603050405020304" pitchFamily="18" charset="0"/>
                <a:cs typeface="Times New Roman" panose="02020603050405020304" pitchFamily="18" charset="0"/>
              </a:rPr>
              <a:t>are still a strategy for retirement savers. </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FE6CEEA3-0756-437B-8820-F0CA92399380}"/>
              </a:ext>
            </a:extLst>
          </p:cNvPr>
          <p:cNvSpPr txBox="1"/>
          <p:nvPr/>
        </p:nvSpPr>
        <p:spPr>
          <a:xfrm>
            <a:off x="1147208" y="5084932"/>
            <a:ext cx="3021041" cy="1538883"/>
          </a:xfrm>
          <a:prstGeom prst="rect">
            <a:avLst/>
          </a:prstGeom>
          <a:solidFill>
            <a:schemeClr val="accent5">
              <a:lumMod val="50000"/>
            </a:schemeClr>
          </a:solidFill>
          <a:ln w="63500">
            <a:gradFill flip="none" rotWithShape="1">
              <a:gsLst>
                <a:gs pos="0">
                  <a:schemeClr val="accent6">
                    <a:lumMod val="89000"/>
                  </a:schemeClr>
                </a:gs>
                <a:gs pos="24000">
                  <a:schemeClr val="accent6">
                    <a:lumMod val="89000"/>
                  </a:schemeClr>
                </a:gs>
                <a:gs pos="97000">
                  <a:schemeClr val="accent5">
                    <a:lumMod val="60000"/>
                    <a:lumOff val="40000"/>
                  </a:schemeClr>
                </a:gs>
              </a:gsLst>
              <a:path path="circle">
                <a:fillToRect l="50000" t="50000" r="50000" b="50000"/>
              </a:path>
              <a:tileRect/>
            </a:gradFill>
          </a:ln>
          <a:effectLst>
            <a:outerShdw blurRad="50800" dist="38100" dir="2700000" algn="tl" rotWithShape="0">
              <a:prstClr val="black">
                <a:alpha val="40000"/>
              </a:prstClr>
            </a:outerShdw>
          </a:effectLst>
        </p:spPr>
        <p:txBody>
          <a:bodyPr wrap="square" rtlCol="0">
            <a:spAutoFit/>
          </a:bodyPr>
          <a:lstStyle/>
          <a:p>
            <a:pPr algn="ctr"/>
            <a:r>
              <a:rPr lang="en-US" sz="6600" b="1" dirty="0">
                <a:solidFill>
                  <a:schemeClr val="bg1"/>
                </a:solidFill>
              </a:rPr>
              <a:t>70 ½</a:t>
            </a:r>
            <a:br>
              <a:rPr lang="en-US" sz="3600" dirty="0">
                <a:solidFill>
                  <a:schemeClr val="bg1"/>
                </a:solidFill>
              </a:rPr>
            </a:br>
            <a:r>
              <a:rPr lang="en-US" sz="2800" dirty="0">
                <a:solidFill>
                  <a:schemeClr val="bg1"/>
                </a:solidFill>
              </a:rPr>
              <a:t>Minimum Age</a:t>
            </a:r>
            <a:endParaRPr lang="en-US" sz="3600" b="1" dirty="0">
              <a:solidFill>
                <a:schemeClr val="bg1"/>
              </a:solidFill>
            </a:endParaRPr>
          </a:p>
        </p:txBody>
      </p:sp>
      <p:sp>
        <p:nvSpPr>
          <p:cNvPr id="4" name="TextBox 3">
            <a:extLst>
              <a:ext uri="{FF2B5EF4-FFF2-40B4-BE49-F238E27FC236}">
                <a16:creationId xmlns:a16="http://schemas.microsoft.com/office/drawing/2014/main" id="{AF028D1B-8456-4309-85A1-DD8C4F700EF1}"/>
              </a:ext>
            </a:extLst>
          </p:cNvPr>
          <p:cNvSpPr txBox="1"/>
          <p:nvPr/>
        </p:nvSpPr>
        <p:spPr>
          <a:xfrm>
            <a:off x="8370210" y="5091837"/>
            <a:ext cx="3021041" cy="1538883"/>
          </a:xfrm>
          <a:prstGeom prst="rect">
            <a:avLst/>
          </a:prstGeom>
          <a:solidFill>
            <a:schemeClr val="accent5">
              <a:lumMod val="50000"/>
            </a:schemeClr>
          </a:solidFill>
          <a:ln w="63500">
            <a:gradFill flip="none" rotWithShape="1">
              <a:gsLst>
                <a:gs pos="0">
                  <a:schemeClr val="accent6">
                    <a:lumMod val="89000"/>
                  </a:schemeClr>
                </a:gs>
                <a:gs pos="24000">
                  <a:schemeClr val="accent6">
                    <a:lumMod val="89000"/>
                  </a:schemeClr>
                </a:gs>
                <a:gs pos="97000">
                  <a:schemeClr val="accent5">
                    <a:lumMod val="60000"/>
                    <a:lumOff val="40000"/>
                  </a:schemeClr>
                </a:gs>
              </a:gsLst>
              <a:path path="circle">
                <a:fillToRect l="50000" t="50000" r="50000" b="50000"/>
              </a:path>
              <a:tileRect/>
            </a:gradFill>
          </a:ln>
          <a:effectLst>
            <a:outerShdw blurRad="50800" dist="38100" dir="2700000" algn="tl" rotWithShape="0">
              <a:prstClr val="black">
                <a:alpha val="40000"/>
              </a:prstClr>
            </a:outerShdw>
          </a:effectLst>
        </p:spPr>
        <p:txBody>
          <a:bodyPr wrap="square" rtlCol="0">
            <a:spAutoFit/>
          </a:bodyPr>
          <a:lstStyle/>
          <a:p>
            <a:pPr algn="ctr"/>
            <a:r>
              <a:rPr lang="en-US" sz="6600" b="1" dirty="0">
                <a:solidFill>
                  <a:schemeClr val="bg1"/>
                </a:solidFill>
              </a:rPr>
              <a:t>IRA</a:t>
            </a:r>
            <a:br>
              <a:rPr lang="en-US" sz="6600" b="1" dirty="0">
                <a:solidFill>
                  <a:schemeClr val="bg1"/>
                </a:solidFill>
              </a:rPr>
            </a:br>
            <a:r>
              <a:rPr lang="en-US" sz="2800" dirty="0">
                <a:solidFill>
                  <a:schemeClr val="bg1"/>
                </a:solidFill>
              </a:rPr>
              <a:t>Gift to Charity</a:t>
            </a:r>
            <a:endParaRPr lang="en-US" sz="3600" b="1" dirty="0">
              <a:solidFill>
                <a:schemeClr val="bg1"/>
              </a:solidFill>
            </a:endParaRPr>
          </a:p>
        </p:txBody>
      </p:sp>
      <p:sp>
        <p:nvSpPr>
          <p:cNvPr id="7" name="TextBox 6">
            <a:extLst>
              <a:ext uri="{FF2B5EF4-FFF2-40B4-BE49-F238E27FC236}">
                <a16:creationId xmlns:a16="http://schemas.microsoft.com/office/drawing/2014/main" id="{1B68451B-4B22-47BA-B67B-E9F04565C9A0}"/>
              </a:ext>
            </a:extLst>
          </p:cNvPr>
          <p:cNvSpPr txBox="1"/>
          <p:nvPr/>
        </p:nvSpPr>
        <p:spPr>
          <a:xfrm>
            <a:off x="4758709" y="5084932"/>
            <a:ext cx="3021041" cy="1538883"/>
          </a:xfrm>
          <a:prstGeom prst="rect">
            <a:avLst/>
          </a:prstGeom>
          <a:solidFill>
            <a:schemeClr val="accent5">
              <a:lumMod val="50000"/>
            </a:schemeClr>
          </a:solidFill>
          <a:ln w="63500">
            <a:gradFill flip="none" rotWithShape="1">
              <a:gsLst>
                <a:gs pos="0">
                  <a:schemeClr val="accent6">
                    <a:lumMod val="89000"/>
                  </a:schemeClr>
                </a:gs>
                <a:gs pos="24000">
                  <a:schemeClr val="accent6">
                    <a:lumMod val="89000"/>
                  </a:schemeClr>
                </a:gs>
                <a:gs pos="97000">
                  <a:schemeClr val="accent5">
                    <a:lumMod val="60000"/>
                    <a:lumOff val="40000"/>
                  </a:schemeClr>
                </a:gs>
              </a:gsLst>
              <a:path path="circle">
                <a:fillToRect l="50000" t="50000" r="50000" b="50000"/>
              </a:path>
              <a:tileRect/>
            </a:gradFill>
          </a:ln>
          <a:effectLst>
            <a:outerShdw blurRad="50800" dist="38100" dir="2700000" algn="tl" rotWithShape="0">
              <a:prstClr val="black">
                <a:alpha val="40000"/>
              </a:prstClr>
            </a:outerShdw>
          </a:effectLst>
        </p:spPr>
        <p:txBody>
          <a:bodyPr wrap="square" rtlCol="0">
            <a:spAutoFit/>
          </a:bodyPr>
          <a:lstStyle/>
          <a:p>
            <a:pPr algn="ctr"/>
            <a:r>
              <a:rPr lang="en-US" sz="6600" b="1" dirty="0">
                <a:solidFill>
                  <a:schemeClr val="bg1"/>
                </a:solidFill>
              </a:rPr>
              <a:t>$100k</a:t>
            </a:r>
            <a:br>
              <a:rPr lang="en-US" sz="3600" dirty="0">
                <a:solidFill>
                  <a:schemeClr val="bg1"/>
                </a:solidFill>
              </a:rPr>
            </a:br>
            <a:r>
              <a:rPr lang="en-US" sz="2800" dirty="0">
                <a:solidFill>
                  <a:schemeClr val="bg1"/>
                </a:solidFill>
              </a:rPr>
              <a:t>Annual Maximum</a:t>
            </a:r>
            <a:endParaRPr lang="en-US" sz="3600" b="1" dirty="0">
              <a:solidFill>
                <a:schemeClr val="bg1"/>
              </a:solidFill>
            </a:endParaRPr>
          </a:p>
        </p:txBody>
      </p:sp>
    </p:spTree>
    <p:extLst>
      <p:ext uri="{BB962C8B-B14F-4D97-AF65-F5344CB8AC3E}">
        <p14:creationId xmlns:p14="http://schemas.microsoft.com/office/powerpoint/2010/main" val="405177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 calcmode="lin" valueType="num">
                                      <p:cBhvr additive="base">
                                        <p:cTn id="1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bwMode="auto">
          <a:xfrm>
            <a:off x="1676399" y="-879564"/>
            <a:ext cx="8839200" cy="1846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br>
              <a:rPr lang="en-US" b="1" dirty="0"/>
            </a:br>
            <a:endParaRPr lang="en-US" b="1" dirty="0">
              <a:solidFill>
                <a:srgbClr val="FF0000"/>
              </a:solidFill>
            </a:endParaRPr>
          </a:p>
        </p:txBody>
      </p:sp>
      <p:sp>
        <p:nvSpPr>
          <p:cNvPr id="5" name="Title 1">
            <a:extLst>
              <a:ext uri="{FF2B5EF4-FFF2-40B4-BE49-F238E27FC236}">
                <a16:creationId xmlns:a16="http://schemas.microsoft.com/office/drawing/2014/main" id="{B53EF543-18B2-4E82-9EEE-0611AE8A6F09}"/>
              </a:ext>
            </a:extLst>
          </p:cNvPr>
          <p:cNvSpPr txBox="1">
            <a:spLocks/>
          </p:cNvSpPr>
          <p:nvPr/>
        </p:nvSpPr>
        <p:spPr>
          <a:xfrm>
            <a:off x="0" y="-1"/>
            <a:ext cx="12192000" cy="896645"/>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800" b="1" dirty="0">
                <a:effectLst>
                  <a:outerShdw blurRad="38100" dist="38100" dir="2700000" algn="tl">
                    <a:srgbClr val="000000">
                      <a:alpha val="43137"/>
                    </a:srgbClr>
                  </a:outerShdw>
                </a:effectLst>
                <a:latin typeface="Roboto Slab" pitchFamily="2" charset="0"/>
                <a:cs typeface="Arial" panose="020B0604020202020204" pitchFamily="34" charset="0"/>
              </a:rPr>
              <a:t>Capital Gains Rates for 2020</a:t>
            </a:r>
          </a:p>
          <a:p>
            <a:pPr algn="ctr">
              <a:defRPr/>
            </a:pPr>
            <a:endParaRPr lang="en-US" sz="5800" b="1" dirty="0">
              <a:latin typeface="Roboto Slab" pitchFamily="2" charset="0"/>
              <a:ea typeface="Roboto Slab" pitchFamily="2" charset="0"/>
              <a:cs typeface="Arial" panose="020B0604020202020204" pitchFamily="34" charset="0"/>
            </a:endParaRPr>
          </a:p>
        </p:txBody>
      </p:sp>
      <p:graphicFrame>
        <p:nvGraphicFramePr>
          <p:cNvPr id="3" name="Table 4">
            <a:extLst>
              <a:ext uri="{FF2B5EF4-FFF2-40B4-BE49-F238E27FC236}">
                <a16:creationId xmlns:a16="http://schemas.microsoft.com/office/drawing/2014/main" id="{7E6326D2-071F-4DC8-A572-BB3CA8F65445}"/>
              </a:ext>
            </a:extLst>
          </p:cNvPr>
          <p:cNvGraphicFramePr>
            <a:graphicFrameLocks noGrp="1"/>
          </p:cNvGraphicFramePr>
          <p:nvPr>
            <p:extLst>
              <p:ext uri="{D42A27DB-BD31-4B8C-83A1-F6EECF244321}">
                <p14:modId xmlns:p14="http://schemas.microsoft.com/office/powerpoint/2010/main" val="3762621701"/>
              </p:ext>
            </p:extLst>
          </p:nvPr>
        </p:nvGraphicFramePr>
        <p:xfrm>
          <a:off x="1255542" y="2334513"/>
          <a:ext cx="9680914" cy="3078480"/>
        </p:xfrm>
        <a:graphic>
          <a:graphicData uri="http://schemas.openxmlformats.org/drawingml/2006/table">
            <a:tbl>
              <a:tblPr firstRow="1" bandRow="1">
                <a:tableStyleId>{5C22544A-7EE6-4342-B048-85BDC9FD1C3A}</a:tableStyleId>
              </a:tblPr>
              <a:tblGrid>
                <a:gridCol w="1936183">
                  <a:extLst>
                    <a:ext uri="{9D8B030D-6E8A-4147-A177-3AD203B41FA5}">
                      <a16:colId xmlns:a16="http://schemas.microsoft.com/office/drawing/2014/main" val="3745456113"/>
                    </a:ext>
                  </a:extLst>
                </a:gridCol>
                <a:gridCol w="1966754">
                  <a:extLst>
                    <a:ext uri="{9D8B030D-6E8A-4147-A177-3AD203B41FA5}">
                      <a16:colId xmlns:a16="http://schemas.microsoft.com/office/drawing/2014/main" val="553701668"/>
                    </a:ext>
                  </a:extLst>
                </a:gridCol>
                <a:gridCol w="1854659">
                  <a:extLst>
                    <a:ext uri="{9D8B030D-6E8A-4147-A177-3AD203B41FA5}">
                      <a16:colId xmlns:a16="http://schemas.microsoft.com/office/drawing/2014/main" val="1449722670"/>
                    </a:ext>
                  </a:extLst>
                </a:gridCol>
                <a:gridCol w="2078849">
                  <a:extLst>
                    <a:ext uri="{9D8B030D-6E8A-4147-A177-3AD203B41FA5}">
                      <a16:colId xmlns:a16="http://schemas.microsoft.com/office/drawing/2014/main" val="2058448754"/>
                    </a:ext>
                  </a:extLst>
                </a:gridCol>
                <a:gridCol w="1844469">
                  <a:extLst>
                    <a:ext uri="{9D8B030D-6E8A-4147-A177-3AD203B41FA5}">
                      <a16:colId xmlns:a16="http://schemas.microsoft.com/office/drawing/2014/main" val="1723870493"/>
                    </a:ext>
                  </a:extLst>
                </a:gridCol>
              </a:tblGrid>
              <a:tr h="193861">
                <a:tc gridSpan="5">
                  <a:txBody>
                    <a:bodyPr/>
                    <a:lstStyle/>
                    <a:p>
                      <a:pPr algn="ctr"/>
                      <a:r>
                        <a:rPr lang="en-US" sz="2800" dirty="0"/>
                        <a:t>TOP OF EACH CAPITAL GAINS BRACKET</a:t>
                      </a:r>
                    </a:p>
                  </a:txBody>
                  <a:tcPr/>
                </a:tc>
                <a:tc hMerge="1">
                  <a:txBody>
                    <a:bodyPr/>
                    <a:lstStyle/>
                    <a:p>
                      <a:pPr algn="ctr"/>
                      <a:endParaRPr lang="en-US" sz="2800" dirty="0"/>
                    </a:p>
                  </a:txBody>
                  <a:tcPr/>
                </a:tc>
                <a:tc hMerge="1">
                  <a:txBody>
                    <a:bodyPr/>
                    <a:lstStyle/>
                    <a:p>
                      <a:pPr algn="ctr"/>
                      <a:endParaRPr lang="en-US" sz="2800" dirty="0"/>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121343200"/>
                  </a:ext>
                </a:extLst>
              </a:tr>
              <a:tr h="623725">
                <a:tc>
                  <a:txBody>
                    <a:bodyPr/>
                    <a:lstStyle/>
                    <a:p>
                      <a:pPr algn="ctr"/>
                      <a:endParaRPr lang="en-US" sz="3600" b="1" dirty="0">
                        <a:solidFill>
                          <a:srgbClr val="002060"/>
                        </a:solidFill>
                      </a:endParaRPr>
                    </a:p>
                  </a:txBody>
                  <a:tcPr/>
                </a:tc>
                <a:tc>
                  <a:txBody>
                    <a:bodyPr/>
                    <a:lstStyle/>
                    <a:p>
                      <a:pPr algn="ctr"/>
                      <a:r>
                        <a:rPr lang="en-US" sz="2800" dirty="0">
                          <a:solidFill>
                            <a:srgbClr val="002060"/>
                          </a:solidFill>
                        </a:rPr>
                        <a:t>S</a:t>
                      </a:r>
                    </a:p>
                  </a:txBody>
                  <a:tcPr/>
                </a:tc>
                <a:tc>
                  <a:txBody>
                    <a:bodyPr/>
                    <a:lstStyle/>
                    <a:p>
                      <a:pPr algn="ctr"/>
                      <a:r>
                        <a:rPr lang="en-US" sz="2800" dirty="0">
                          <a:solidFill>
                            <a:srgbClr val="002060"/>
                          </a:solidFill>
                        </a:rPr>
                        <a:t>MFJ/QW</a:t>
                      </a:r>
                    </a:p>
                  </a:txBody>
                  <a:tcPr/>
                </a:tc>
                <a:tc>
                  <a:txBody>
                    <a:bodyPr/>
                    <a:lstStyle/>
                    <a:p>
                      <a:pPr algn="ctr"/>
                      <a:r>
                        <a:rPr lang="en-US" sz="2800" dirty="0">
                          <a:solidFill>
                            <a:srgbClr val="002060"/>
                          </a:solidFill>
                        </a:rPr>
                        <a:t>MFS</a:t>
                      </a:r>
                    </a:p>
                  </a:txBody>
                  <a:tcPr/>
                </a:tc>
                <a:tc>
                  <a:txBody>
                    <a:bodyPr/>
                    <a:lstStyle/>
                    <a:p>
                      <a:pPr algn="ctr"/>
                      <a:r>
                        <a:rPr lang="en-US" sz="2800" dirty="0">
                          <a:solidFill>
                            <a:srgbClr val="002060"/>
                          </a:solidFill>
                        </a:rPr>
                        <a:t>HOH</a:t>
                      </a:r>
                    </a:p>
                  </a:txBody>
                  <a:tcPr/>
                </a:tc>
                <a:extLst>
                  <a:ext uri="{0D108BD9-81ED-4DB2-BD59-A6C34878D82A}">
                    <a16:rowId xmlns:a16="http://schemas.microsoft.com/office/drawing/2014/main" val="2875632081"/>
                  </a:ext>
                </a:extLst>
              </a:tr>
              <a:tr h="623725">
                <a:tc>
                  <a:txBody>
                    <a:bodyPr/>
                    <a:lstStyle/>
                    <a:p>
                      <a:pPr algn="ctr"/>
                      <a:r>
                        <a:rPr lang="en-US" sz="3600" b="1" dirty="0">
                          <a:solidFill>
                            <a:srgbClr val="002060"/>
                          </a:solidFill>
                        </a:rPr>
                        <a:t>0%</a:t>
                      </a:r>
                    </a:p>
                  </a:txBody>
                  <a:tcPr/>
                </a:tc>
                <a:tc>
                  <a:txBody>
                    <a:bodyPr/>
                    <a:lstStyle/>
                    <a:p>
                      <a:pPr algn="ctr"/>
                      <a:r>
                        <a:rPr lang="en-US" sz="2800" dirty="0">
                          <a:solidFill>
                            <a:srgbClr val="002060"/>
                          </a:solidFill>
                        </a:rPr>
                        <a:t>$40,000</a:t>
                      </a:r>
                    </a:p>
                  </a:txBody>
                  <a:tcPr/>
                </a:tc>
                <a:tc>
                  <a:txBody>
                    <a:bodyPr/>
                    <a:lstStyle/>
                    <a:p>
                      <a:pPr algn="ctr"/>
                      <a:r>
                        <a:rPr lang="en-US" sz="2800" dirty="0">
                          <a:solidFill>
                            <a:srgbClr val="002060"/>
                          </a:solidFill>
                        </a:rPr>
                        <a:t>$80,000</a:t>
                      </a:r>
                    </a:p>
                  </a:txBody>
                  <a:tcPr/>
                </a:tc>
                <a:tc>
                  <a:txBody>
                    <a:bodyPr/>
                    <a:lstStyle/>
                    <a:p>
                      <a:pPr algn="ctr"/>
                      <a:r>
                        <a:rPr lang="en-US" sz="2800" dirty="0">
                          <a:solidFill>
                            <a:srgbClr val="002060"/>
                          </a:solidFill>
                        </a:rPr>
                        <a:t>$40,000</a:t>
                      </a:r>
                    </a:p>
                  </a:txBody>
                  <a:tcPr/>
                </a:tc>
                <a:tc>
                  <a:txBody>
                    <a:bodyPr/>
                    <a:lstStyle/>
                    <a:p>
                      <a:pPr algn="ctr"/>
                      <a:r>
                        <a:rPr lang="en-US" sz="2800" dirty="0">
                          <a:solidFill>
                            <a:srgbClr val="002060"/>
                          </a:solidFill>
                        </a:rPr>
                        <a:t>$53,600</a:t>
                      </a:r>
                    </a:p>
                  </a:txBody>
                  <a:tcPr/>
                </a:tc>
                <a:extLst>
                  <a:ext uri="{0D108BD9-81ED-4DB2-BD59-A6C34878D82A}">
                    <a16:rowId xmlns:a16="http://schemas.microsoft.com/office/drawing/2014/main" val="646312957"/>
                  </a:ext>
                </a:extLst>
              </a:tr>
              <a:tr h="538480">
                <a:tc>
                  <a:txBody>
                    <a:bodyPr/>
                    <a:lstStyle/>
                    <a:p>
                      <a:pPr algn="ctr"/>
                      <a:r>
                        <a:rPr lang="en-US" sz="3600" b="1" dirty="0">
                          <a:solidFill>
                            <a:srgbClr val="002060"/>
                          </a:solidFill>
                        </a:rPr>
                        <a:t>15%</a:t>
                      </a:r>
                    </a:p>
                  </a:txBody>
                  <a:tcPr/>
                </a:tc>
                <a:tc>
                  <a:txBody>
                    <a:bodyPr/>
                    <a:lstStyle/>
                    <a:p>
                      <a:pPr algn="ctr"/>
                      <a:r>
                        <a:rPr lang="en-US" sz="2800" dirty="0">
                          <a:solidFill>
                            <a:srgbClr val="002060"/>
                          </a:solidFill>
                        </a:rPr>
                        <a:t>$441,450</a:t>
                      </a:r>
                    </a:p>
                  </a:txBody>
                  <a:tcPr/>
                </a:tc>
                <a:tc>
                  <a:txBody>
                    <a:bodyPr/>
                    <a:lstStyle/>
                    <a:p>
                      <a:pPr algn="ctr"/>
                      <a:r>
                        <a:rPr lang="en-US" sz="2800" dirty="0">
                          <a:solidFill>
                            <a:srgbClr val="002060"/>
                          </a:solidFill>
                        </a:rPr>
                        <a:t>$496,600</a:t>
                      </a:r>
                    </a:p>
                  </a:txBody>
                  <a:tcPr/>
                </a:tc>
                <a:tc>
                  <a:txBody>
                    <a:bodyPr/>
                    <a:lstStyle/>
                    <a:p>
                      <a:pPr algn="ctr"/>
                      <a:r>
                        <a:rPr lang="en-US" sz="2800" dirty="0">
                          <a:solidFill>
                            <a:srgbClr val="002060"/>
                          </a:solidFill>
                        </a:rPr>
                        <a:t>$248,300</a:t>
                      </a:r>
                    </a:p>
                  </a:txBody>
                  <a:tcPr/>
                </a:tc>
                <a:tc>
                  <a:txBody>
                    <a:bodyPr/>
                    <a:lstStyle/>
                    <a:p>
                      <a:pPr algn="ctr"/>
                      <a:r>
                        <a:rPr lang="en-US" sz="2800" dirty="0">
                          <a:solidFill>
                            <a:srgbClr val="002060"/>
                          </a:solidFill>
                        </a:rPr>
                        <a:t>$469,050</a:t>
                      </a:r>
                    </a:p>
                  </a:txBody>
                  <a:tcPr/>
                </a:tc>
                <a:extLst>
                  <a:ext uri="{0D108BD9-81ED-4DB2-BD59-A6C34878D82A}">
                    <a16:rowId xmlns:a16="http://schemas.microsoft.com/office/drawing/2014/main" val="3660953223"/>
                  </a:ext>
                </a:extLst>
              </a:tr>
              <a:tr h="370840">
                <a:tc>
                  <a:txBody>
                    <a:bodyPr/>
                    <a:lstStyle/>
                    <a:p>
                      <a:pPr algn="ctr"/>
                      <a:r>
                        <a:rPr lang="en-US" sz="3600" b="1" dirty="0">
                          <a:solidFill>
                            <a:schemeClr val="bg1"/>
                          </a:solidFill>
                        </a:rPr>
                        <a:t>20%</a:t>
                      </a:r>
                    </a:p>
                  </a:txBody>
                  <a:tcPr>
                    <a:solidFill>
                      <a:schemeClr val="accent5">
                        <a:lumMod val="50000"/>
                      </a:schemeClr>
                    </a:solidFill>
                  </a:tcPr>
                </a:tc>
                <a:tc>
                  <a:txBody>
                    <a:bodyPr/>
                    <a:lstStyle/>
                    <a:p>
                      <a:pPr algn="ctr"/>
                      <a:r>
                        <a:rPr lang="en-US" sz="2800" dirty="0">
                          <a:solidFill>
                            <a:schemeClr val="bg1"/>
                          </a:solidFill>
                        </a:rPr>
                        <a:t>$441,451 +</a:t>
                      </a:r>
                    </a:p>
                  </a:txBody>
                  <a:tcPr>
                    <a:solidFill>
                      <a:schemeClr val="accent5">
                        <a:lumMod val="50000"/>
                      </a:schemeClr>
                    </a:solidFill>
                  </a:tcPr>
                </a:tc>
                <a:tc>
                  <a:txBody>
                    <a:bodyPr/>
                    <a:lstStyle/>
                    <a:p>
                      <a:pPr algn="ctr"/>
                      <a:r>
                        <a:rPr lang="en-US" sz="2800" dirty="0">
                          <a:solidFill>
                            <a:schemeClr val="bg1"/>
                          </a:solidFill>
                        </a:rPr>
                        <a:t>$496,601+</a:t>
                      </a:r>
                    </a:p>
                  </a:txBody>
                  <a:tcPr>
                    <a:solidFill>
                      <a:schemeClr val="accent5">
                        <a:lumMod val="50000"/>
                      </a:schemeClr>
                    </a:solidFill>
                  </a:tcPr>
                </a:tc>
                <a:tc>
                  <a:txBody>
                    <a:bodyPr/>
                    <a:lstStyle/>
                    <a:p>
                      <a:pPr algn="ctr"/>
                      <a:r>
                        <a:rPr lang="en-US" sz="2800" dirty="0">
                          <a:solidFill>
                            <a:schemeClr val="bg1"/>
                          </a:solidFill>
                        </a:rPr>
                        <a:t>$248,301+</a:t>
                      </a:r>
                    </a:p>
                  </a:txBody>
                  <a:tcPr>
                    <a:solidFill>
                      <a:schemeClr val="accent5">
                        <a:lumMod val="50000"/>
                      </a:schemeClr>
                    </a:solidFill>
                  </a:tcPr>
                </a:tc>
                <a:tc>
                  <a:txBody>
                    <a:bodyPr/>
                    <a:lstStyle/>
                    <a:p>
                      <a:pPr algn="ctr"/>
                      <a:r>
                        <a:rPr lang="en-US" sz="2800" dirty="0">
                          <a:solidFill>
                            <a:schemeClr val="bg1"/>
                          </a:solidFill>
                        </a:rPr>
                        <a:t>$469, 051+</a:t>
                      </a:r>
                    </a:p>
                  </a:txBody>
                  <a:tcPr>
                    <a:solidFill>
                      <a:schemeClr val="accent5">
                        <a:lumMod val="50000"/>
                      </a:schemeClr>
                    </a:solidFill>
                  </a:tcPr>
                </a:tc>
                <a:extLst>
                  <a:ext uri="{0D108BD9-81ED-4DB2-BD59-A6C34878D82A}">
                    <a16:rowId xmlns:a16="http://schemas.microsoft.com/office/drawing/2014/main" val="4141414002"/>
                  </a:ext>
                </a:extLst>
              </a:tr>
            </a:tbl>
          </a:graphicData>
        </a:graphic>
      </p:graphicFrame>
    </p:spTree>
    <p:extLst>
      <p:ext uri="{BB962C8B-B14F-4D97-AF65-F5344CB8AC3E}">
        <p14:creationId xmlns:p14="http://schemas.microsoft.com/office/powerpoint/2010/main" val="42867791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Tax Gains &amp; Loss Harvesting</a:t>
            </a:r>
          </a:p>
        </p:txBody>
      </p:sp>
      <p:pic>
        <p:nvPicPr>
          <p:cNvPr id="2" name="Picture 1">
            <a:extLst>
              <a:ext uri="{FF2B5EF4-FFF2-40B4-BE49-F238E27FC236}">
                <a16:creationId xmlns:a16="http://schemas.microsoft.com/office/drawing/2014/main" id="{1D56B9E4-C131-4EF6-8C71-E76502D76AEC}"/>
              </a:ext>
            </a:extLst>
          </p:cNvPr>
          <p:cNvPicPr>
            <a:picLocks noChangeAspect="1"/>
          </p:cNvPicPr>
          <p:nvPr/>
        </p:nvPicPr>
        <p:blipFill>
          <a:blip r:embed="rId3"/>
          <a:stretch>
            <a:fillRect/>
          </a:stretch>
        </p:blipFill>
        <p:spPr>
          <a:xfrm>
            <a:off x="3341465" y="1185535"/>
            <a:ext cx="5124873" cy="5124873"/>
          </a:xfrm>
          <a:prstGeom prst="rect">
            <a:avLst/>
          </a:prstGeom>
        </p:spPr>
      </p:pic>
    </p:spTree>
    <p:extLst>
      <p:ext uri="{BB962C8B-B14F-4D97-AF65-F5344CB8AC3E}">
        <p14:creationId xmlns:p14="http://schemas.microsoft.com/office/powerpoint/2010/main" val="3473811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588" y="1081172"/>
            <a:ext cx="11808824" cy="5495731"/>
          </a:xfrm>
        </p:spPr>
        <p:txBody>
          <a:bodyPr>
            <a:normAutofit/>
          </a:bodyPr>
          <a:lstStyle/>
          <a:p>
            <a:pPr marL="0" indent="0" algn="ctr">
              <a:spcBef>
                <a:spcPts val="0"/>
              </a:spcBef>
              <a:buNone/>
            </a:pPr>
            <a:endParaRPr lang="en-US" b="1" dirty="0">
              <a:latin typeface="Times New Roman" panose="02020603050405020304" pitchFamily="18" charset="0"/>
              <a:cs typeface="Times New Roman" panose="02020603050405020304" pitchFamily="18" charset="0"/>
            </a:endParaRPr>
          </a:p>
          <a:p>
            <a:pPr>
              <a:spcBef>
                <a:spcPts val="0"/>
              </a:spcBef>
            </a:pPr>
            <a:r>
              <a:rPr lang="en-US" dirty="0">
                <a:latin typeface="Times New Roman" panose="02020603050405020304" pitchFamily="18" charset="0"/>
                <a:cs typeface="Times New Roman" panose="02020603050405020304" pitchFamily="18" charset="0"/>
              </a:rPr>
              <a:t>Selling assets at a loss to offset capital gains.</a:t>
            </a:r>
          </a:p>
          <a:p>
            <a:pPr>
              <a:spcBef>
                <a:spcPts val="0"/>
              </a:spcBef>
            </a:pPr>
            <a:endParaRPr lang="en-US" dirty="0">
              <a:latin typeface="Times New Roman" panose="02020603050405020304" pitchFamily="18" charset="0"/>
              <a:cs typeface="Times New Roman" panose="02020603050405020304" pitchFamily="18" charset="0"/>
            </a:endParaRPr>
          </a:p>
          <a:p>
            <a:pPr>
              <a:spcBef>
                <a:spcPts val="0"/>
              </a:spcBef>
            </a:pPr>
            <a:r>
              <a:rPr lang="en-US" dirty="0">
                <a:latin typeface="Times New Roman" panose="02020603050405020304" pitchFamily="18" charset="0"/>
                <a:cs typeface="Times New Roman" panose="02020603050405020304" pitchFamily="18" charset="0"/>
              </a:rPr>
              <a:t>Reduces or eliminates tax on current capital gain.</a:t>
            </a:r>
          </a:p>
          <a:p>
            <a:pPr marL="0" indent="0">
              <a:spcBef>
                <a:spcPts val="0"/>
              </a:spcBef>
              <a:buNone/>
            </a:pPr>
            <a:endParaRPr lang="en-US" b="1" dirty="0">
              <a:latin typeface="Times New Roman" panose="02020603050405020304" pitchFamily="18" charset="0"/>
              <a:cs typeface="Times New Roman" panose="02020603050405020304" pitchFamily="18" charset="0"/>
            </a:endParaRPr>
          </a:p>
          <a:p>
            <a:pPr marL="0" indent="0" algn="ctr">
              <a:spcBef>
                <a:spcPts val="0"/>
              </a:spcBef>
              <a:buNone/>
            </a:pPr>
            <a:r>
              <a:rPr lang="en-US" b="1" i="1" dirty="0">
                <a:solidFill>
                  <a:schemeClr val="accent5">
                    <a:lumMod val="50000"/>
                  </a:schemeClr>
                </a:solidFill>
                <a:latin typeface="Times New Roman" panose="02020603050405020304" pitchFamily="18" charset="0"/>
                <a:cs typeface="Times New Roman" panose="02020603050405020304" pitchFamily="18" charset="0"/>
              </a:rPr>
              <a:t>On the surface, loss harvesting produces an economic benefit equal to the tax saved, however it could only provide a timing benefit. </a:t>
            </a:r>
          </a:p>
          <a:p>
            <a:pPr marL="0" lvl="1" indent="0">
              <a:spcBef>
                <a:spcPts val="0"/>
              </a:spcBef>
              <a:buNone/>
            </a:pPr>
            <a:endParaRPr lang="en-US" sz="2800" dirty="0">
              <a:latin typeface="Times New Roman" panose="02020603050405020304" pitchFamily="18" charset="0"/>
              <a:cs typeface="Times New Roman" panose="02020603050405020304" pitchFamily="18" charset="0"/>
            </a:endParaRPr>
          </a:p>
          <a:p>
            <a:pPr marL="228600" lvl="1">
              <a:spcBef>
                <a:spcPts val="0"/>
              </a:spcBef>
            </a:pPr>
            <a:r>
              <a:rPr lang="en-US" sz="2800" dirty="0">
                <a:latin typeface="Times New Roman" panose="02020603050405020304" pitchFamily="18" charset="0"/>
                <a:cs typeface="Times New Roman" panose="02020603050405020304" pitchFamily="18" charset="0"/>
              </a:rPr>
              <a:t>Tax deferral could be valuable!</a:t>
            </a:r>
          </a:p>
        </p:txBody>
      </p:sp>
      <p:sp>
        <p:nvSpPr>
          <p:cNvPr id="4" name="Title 1">
            <a:extLst>
              <a:ext uri="{FF2B5EF4-FFF2-40B4-BE49-F238E27FC236}">
                <a16:creationId xmlns:a16="http://schemas.microsoft.com/office/drawing/2014/main" id="{2AED730E-199B-449A-899F-AF798DFCA7D6}"/>
              </a:ext>
            </a:extLst>
          </p:cNvPr>
          <p:cNvSpPr txBox="1">
            <a:spLocks/>
          </p:cNvSpPr>
          <p:nvPr/>
        </p:nvSpPr>
        <p:spPr>
          <a:xfrm>
            <a:off x="0" y="4471"/>
            <a:ext cx="12192000" cy="917232"/>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400" b="1" dirty="0">
                <a:effectLst>
                  <a:outerShdw blurRad="38100" dist="38100" dir="2700000" algn="tl">
                    <a:srgbClr val="000000">
                      <a:alpha val="43137"/>
                    </a:srgbClr>
                  </a:outerShdw>
                </a:effectLst>
                <a:latin typeface="Roboto Slab" pitchFamily="2" charset="0"/>
                <a:cs typeface="Arial" panose="020B0604020202020204" pitchFamily="34" charset="0"/>
              </a:rPr>
              <a:t>Harvesting Capital Losses</a:t>
            </a:r>
          </a:p>
        </p:txBody>
      </p:sp>
    </p:spTree>
    <p:extLst>
      <p:ext uri="{BB962C8B-B14F-4D97-AF65-F5344CB8AC3E}">
        <p14:creationId xmlns:p14="http://schemas.microsoft.com/office/powerpoint/2010/main" val="3984815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409" y="1376674"/>
            <a:ext cx="11851690" cy="4722286"/>
          </a:xfrm>
        </p:spPr>
        <p:txBody>
          <a:bodyPr/>
          <a:lstStyle/>
          <a:p>
            <a:pPr marL="0" indent="0">
              <a:buNone/>
            </a:pPr>
            <a:r>
              <a:rPr lang="en-US" sz="3600" dirty="0">
                <a:latin typeface="Times New Roman" panose="02020603050405020304" pitchFamily="18" charset="0"/>
                <a:cs typeface="Times New Roman" panose="02020603050405020304" pitchFamily="18" charset="0"/>
              </a:rPr>
              <a:t>Capital losses are highly tax effective if they can be used to offset income taxed at higher rates.</a:t>
            </a:r>
          </a:p>
          <a:p>
            <a:pPr marL="0" indent="0">
              <a:buNone/>
            </a:pPr>
            <a:endParaRPr lang="en-US" b="1" i="1" dirty="0">
              <a:latin typeface="Times New Roman" panose="02020603050405020304" pitchFamily="18" charset="0"/>
              <a:cs typeface="Times New Roman" panose="02020603050405020304" pitchFamily="18" charset="0"/>
            </a:endParaRPr>
          </a:p>
          <a:p>
            <a:pPr marL="0" indent="0">
              <a:buNone/>
            </a:pPr>
            <a:endParaRPr lang="en-US" b="1" dirty="0">
              <a:solidFill>
                <a:srgbClr val="00B050"/>
              </a:solidFill>
              <a:latin typeface="Times New Roman" panose="02020603050405020304" pitchFamily="18" charset="0"/>
              <a:cs typeface="Times New Roman" panose="02020603050405020304" pitchFamily="18" charset="0"/>
            </a:endParaRPr>
          </a:p>
          <a:p>
            <a:pPr marL="0" indent="0">
              <a:buNone/>
            </a:pPr>
            <a:endParaRPr lang="en-US" b="1" dirty="0">
              <a:solidFill>
                <a:srgbClr val="00B050"/>
              </a:solidFill>
              <a:latin typeface="Times New Roman" panose="02020603050405020304" pitchFamily="18" charset="0"/>
              <a:cs typeface="Times New Roman" panose="02020603050405020304" pitchFamily="18" charset="0"/>
            </a:endParaRPr>
          </a:p>
          <a:p>
            <a:pPr marL="0" indent="0">
              <a:buNone/>
            </a:pPr>
            <a:endParaRPr lang="en-US" b="1" dirty="0">
              <a:solidFill>
                <a:srgbClr val="00B050"/>
              </a:solidFill>
              <a:latin typeface="Times New Roman" panose="02020603050405020304" pitchFamily="18" charset="0"/>
              <a:cs typeface="Times New Roman" panose="02020603050405020304" pitchFamily="18" charset="0"/>
            </a:endParaRPr>
          </a:p>
          <a:p>
            <a:pPr marL="0" indent="0" algn="ctr">
              <a:buNone/>
            </a:pPr>
            <a:br>
              <a:rPr lang="en-US" i="1" dirty="0">
                <a:solidFill>
                  <a:srgbClr val="FF0000"/>
                </a:solidFill>
                <a:latin typeface="Times New Roman" panose="02020603050405020304" pitchFamily="18" charset="0"/>
                <a:cs typeface="Times New Roman" panose="02020603050405020304" pitchFamily="18" charset="0"/>
              </a:rPr>
            </a:br>
            <a:r>
              <a:rPr lang="en-US" i="1" dirty="0">
                <a:solidFill>
                  <a:srgbClr val="FF0000"/>
                </a:solidFill>
                <a:latin typeface="Times New Roman" panose="02020603050405020304" pitchFamily="18" charset="0"/>
                <a:cs typeface="Times New Roman" panose="02020603050405020304" pitchFamily="18" charset="0"/>
              </a:rPr>
              <a:t>                </a:t>
            </a:r>
            <a:r>
              <a:rPr lang="en-US" sz="2400" b="1" i="1" dirty="0">
                <a:solidFill>
                  <a:srgbClr val="FF0000"/>
                </a:solidFill>
                <a:latin typeface="Times New Roman" panose="02020603050405020304" pitchFamily="18" charset="0"/>
                <a:cs typeface="Times New Roman" panose="02020603050405020304" pitchFamily="18" charset="0"/>
              </a:rPr>
              <a:t>Warning: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Watch out for the wash sale rule, which prevents taxpayers from</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                         repurchasing a substantially similar security within 30 days of selling at a loss.</a:t>
            </a:r>
            <a:endParaRPr lang="en-US" sz="2400" i="1"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p>
        </p:txBody>
      </p:sp>
      <p:sp>
        <p:nvSpPr>
          <p:cNvPr id="5" name="Title 1">
            <a:extLst>
              <a:ext uri="{FF2B5EF4-FFF2-40B4-BE49-F238E27FC236}">
                <a16:creationId xmlns:a16="http://schemas.microsoft.com/office/drawing/2014/main" id="{CB5B77F3-981D-4B65-9743-AEE6853E5AA6}"/>
              </a:ext>
            </a:extLst>
          </p:cNvPr>
          <p:cNvSpPr txBox="1">
            <a:spLocks/>
          </p:cNvSpPr>
          <p:nvPr/>
        </p:nvSpPr>
        <p:spPr>
          <a:xfrm>
            <a:off x="0" y="4471"/>
            <a:ext cx="12192000" cy="917232"/>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400" b="1" dirty="0">
                <a:effectLst>
                  <a:outerShdw blurRad="38100" dist="38100" dir="2700000" algn="tl">
                    <a:srgbClr val="000000">
                      <a:alpha val="43137"/>
                    </a:srgbClr>
                  </a:outerShdw>
                </a:effectLst>
                <a:latin typeface="Roboto Slab" pitchFamily="2" charset="0"/>
                <a:cs typeface="Arial" panose="020B0604020202020204" pitchFamily="34" charset="0"/>
              </a:rPr>
              <a:t>Harvesting Capital Losses</a:t>
            </a:r>
          </a:p>
        </p:txBody>
      </p:sp>
      <p:sp>
        <p:nvSpPr>
          <p:cNvPr id="6" name="TextBox 5">
            <a:extLst>
              <a:ext uri="{FF2B5EF4-FFF2-40B4-BE49-F238E27FC236}">
                <a16:creationId xmlns:a16="http://schemas.microsoft.com/office/drawing/2014/main" id="{3D5808B0-A99E-4390-9C8F-1714D45C447E}"/>
              </a:ext>
            </a:extLst>
          </p:cNvPr>
          <p:cNvSpPr txBox="1"/>
          <p:nvPr/>
        </p:nvSpPr>
        <p:spPr>
          <a:xfrm>
            <a:off x="560403" y="2795091"/>
            <a:ext cx="10961702" cy="1569660"/>
          </a:xfrm>
          <a:prstGeom prst="rect">
            <a:avLst/>
          </a:prstGeom>
          <a:noFill/>
          <a:ln w="57150">
            <a:solidFill>
              <a:srgbClr val="92D050"/>
            </a:solidFill>
          </a:ln>
        </p:spPr>
        <p:txBody>
          <a:bodyPr wrap="square">
            <a:spAutoFit/>
          </a:bodyPr>
          <a:lstStyle/>
          <a:p>
            <a:pPr marL="0" indent="0" algn="ctr">
              <a:buNone/>
            </a:pPr>
            <a:r>
              <a:rPr lang="en-US" sz="3200" b="1" i="1" dirty="0">
                <a:solidFill>
                  <a:srgbClr val="00B050"/>
                </a:solidFill>
                <a:latin typeface="Times New Roman" panose="02020603050405020304" pitchFamily="18" charset="0"/>
                <a:cs typeface="Times New Roman" panose="02020603050405020304" pitchFamily="18" charset="0"/>
              </a:rPr>
              <a:t>KEY FACT: </a:t>
            </a:r>
            <a:br>
              <a:rPr lang="en-US" sz="3200" b="1" i="1" dirty="0">
                <a:solidFill>
                  <a:srgbClr val="00B050"/>
                </a:solidFill>
                <a:latin typeface="Times New Roman" panose="02020603050405020304" pitchFamily="18" charset="0"/>
                <a:cs typeface="Times New Roman" panose="02020603050405020304" pitchFamily="18" charset="0"/>
              </a:rPr>
            </a:br>
            <a:r>
              <a:rPr lang="en-US" sz="3200" b="1" dirty="0">
                <a:solidFill>
                  <a:srgbClr val="00B050"/>
                </a:solidFill>
                <a:latin typeface="Times New Roman" panose="02020603050405020304" pitchFamily="18" charset="0"/>
                <a:cs typeface="Times New Roman" panose="02020603050405020304" pitchFamily="18" charset="0"/>
              </a:rPr>
              <a:t>Taxpayers can use up to $3,000 capital loss </a:t>
            </a:r>
            <a:br>
              <a:rPr lang="en-US" sz="3200" b="1" dirty="0">
                <a:solidFill>
                  <a:srgbClr val="00B050"/>
                </a:solidFill>
                <a:latin typeface="Times New Roman" panose="02020603050405020304" pitchFamily="18" charset="0"/>
                <a:cs typeface="Times New Roman" panose="02020603050405020304" pitchFamily="18" charset="0"/>
              </a:rPr>
            </a:br>
            <a:r>
              <a:rPr lang="en-US" sz="3200" b="1" dirty="0">
                <a:solidFill>
                  <a:srgbClr val="00B050"/>
                </a:solidFill>
                <a:latin typeface="Times New Roman" panose="02020603050405020304" pitchFamily="18" charset="0"/>
                <a:cs typeface="Times New Roman" panose="02020603050405020304" pitchFamily="18" charset="0"/>
              </a:rPr>
              <a:t>above capital gains to offset ordinary income!</a:t>
            </a:r>
          </a:p>
        </p:txBody>
      </p:sp>
    </p:spTree>
    <p:extLst>
      <p:ext uri="{BB962C8B-B14F-4D97-AF65-F5344CB8AC3E}">
        <p14:creationId xmlns:p14="http://schemas.microsoft.com/office/powerpoint/2010/main" val="11978264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48F621-207C-40FC-9BCB-D6EED9999547}"/>
              </a:ext>
            </a:extLst>
          </p:cNvPr>
          <p:cNvPicPr>
            <a:picLocks noChangeAspect="1"/>
          </p:cNvPicPr>
          <p:nvPr/>
        </p:nvPicPr>
        <p:blipFill>
          <a:blip r:embed="rId3">
            <a:alphaModFix amt="20000"/>
          </a:blip>
          <a:stretch>
            <a:fillRect/>
          </a:stretch>
        </p:blipFill>
        <p:spPr>
          <a:xfrm>
            <a:off x="0" y="915010"/>
            <a:ext cx="12192000" cy="5942990"/>
          </a:xfrm>
          <a:prstGeom prst="rect">
            <a:avLst/>
          </a:prstGeom>
        </p:spPr>
      </p:pic>
      <p:sp>
        <p:nvSpPr>
          <p:cNvPr id="3" name="Content Placeholder 2"/>
          <p:cNvSpPr>
            <a:spLocks noGrp="1"/>
          </p:cNvSpPr>
          <p:nvPr>
            <p:ph idx="1"/>
          </p:nvPr>
        </p:nvSpPr>
        <p:spPr>
          <a:xfrm>
            <a:off x="245615" y="1832242"/>
            <a:ext cx="11700769" cy="3689393"/>
          </a:xfrm>
        </p:spPr>
        <p:txBody>
          <a:bodyPr/>
          <a:lstStyle/>
          <a:p>
            <a:pPr marL="0" indent="0">
              <a:buNone/>
            </a:pPr>
            <a:r>
              <a:rPr lang="en-US" b="1" dirty="0">
                <a:latin typeface="Times New Roman" panose="02020603050405020304" pitchFamily="18" charset="0"/>
                <a:cs typeface="Times New Roman" panose="02020603050405020304" pitchFamily="18" charset="0"/>
              </a:rPr>
              <a:t>On the surface, it might appear that taxpayers should always harvest gains.</a:t>
            </a:r>
          </a:p>
          <a:p>
            <a:pPr marL="0" indent="0">
              <a:buNone/>
            </a:pPr>
            <a:endParaRPr lang="en-US" sz="1200" b="1" dirty="0">
              <a:latin typeface="Times New Roman" panose="02020603050405020304" pitchFamily="18" charset="0"/>
              <a:cs typeface="Times New Roman" panose="02020603050405020304" pitchFamily="18" charset="0"/>
            </a:endParaRPr>
          </a:p>
          <a:p>
            <a:pPr marL="0" indent="0">
              <a:buNone/>
            </a:pPr>
            <a:r>
              <a:rPr lang="en-US" b="1" dirty="0">
                <a:latin typeface="Times New Roman" panose="02020603050405020304" pitchFamily="18" charset="0"/>
                <a:cs typeface="Times New Roman" panose="02020603050405020304" pitchFamily="18" charset="0"/>
              </a:rPr>
              <a:t>However, harvesting gains introduces a tradeoff between lower tax rates versus the loss of tax deferral.</a:t>
            </a:r>
          </a:p>
          <a:p>
            <a:pPr marL="0" indent="0">
              <a:buNone/>
            </a:pPr>
            <a:endParaRPr lang="en-US" b="1" dirty="0">
              <a:solidFill>
                <a:prstClr val="black"/>
              </a:solidFill>
              <a:latin typeface="Times New Roman" panose="02020603050405020304" pitchFamily="18" charset="0"/>
              <a:cs typeface="Times New Roman" panose="02020603050405020304" pitchFamily="18" charset="0"/>
            </a:endParaRPr>
          </a:p>
          <a:p>
            <a:pPr marL="0" indent="0">
              <a:buNone/>
            </a:pPr>
            <a:r>
              <a:rPr lang="en-US" b="1" dirty="0">
                <a:solidFill>
                  <a:prstClr val="black"/>
                </a:solidFill>
                <a:latin typeface="Times New Roman" panose="02020603050405020304" pitchFamily="18" charset="0"/>
                <a:cs typeface="Times New Roman" panose="02020603050405020304" pitchFamily="18" charset="0"/>
              </a:rPr>
              <a:t>Remember although tax is paid at a lower rate, it might be paid sooner.</a:t>
            </a:r>
          </a:p>
        </p:txBody>
      </p:sp>
      <p:sp>
        <p:nvSpPr>
          <p:cNvPr id="5" name="Title 1">
            <a:extLst>
              <a:ext uri="{FF2B5EF4-FFF2-40B4-BE49-F238E27FC236}">
                <a16:creationId xmlns:a16="http://schemas.microsoft.com/office/drawing/2014/main" id="{F87F1CF1-9125-49F9-BD56-4719A4E01EFC}"/>
              </a:ext>
            </a:extLst>
          </p:cNvPr>
          <p:cNvSpPr txBox="1">
            <a:spLocks/>
          </p:cNvSpPr>
          <p:nvPr/>
        </p:nvSpPr>
        <p:spPr>
          <a:xfrm>
            <a:off x="0" y="4471"/>
            <a:ext cx="12192000" cy="917232"/>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400" b="1" dirty="0">
                <a:effectLst>
                  <a:outerShdw blurRad="38100" dist="38100" dir="2700000" algn="tl">
                    <a:srgbClr val="000000">
                      <a:alpha val="43137"/>
                    </a:srgbClr>
                  </a:outerShdw>
                </a:effectLst>
                <a:latin typeface="Roboto Slab" pitchFamily="2" charset="0"/>
                <a:cs typeface="Arial" panose="020B0604020202020204" pitchFamily="34" charset="0"/>
              </a:rPr>
              <a:t>Harvesting Capital Gains</a:t>
            </a:r>
          </a:p>
        </p:txBody>
      </p:sp>
    </p:spTree>
    <p:extLst>
      <p:ext uri="{BB962C8B-B14F-4D97-AF65-F5344CB8AC3E}">
        <p14:creationId xmlns:p14="http://schemas.microsoft.com/office/powerpoint/2010/main" val="21888755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75CC63D6-C5D7-431D-850B-FC56064C9CE4}"/>
              </a:ext>
            </a:extLst>
          </p:cNvPr>
          <p:cNvSpPr txBox="1">
            <a:spLocks/>
          </p:cNvSpPr>
          <p:nvPr/>
        </p:nvSpPr>
        <p:spPr>
          <a:xfrm>
            <a:off x="386745" y="1890994"/>
            <a:ext cx="11289440" cy="245806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150000"/>
              </a:lnSpc>
              <a:spcBef>
                <a:spcPts val="750"/>
              </a:spcBef>
              <a:spcAft>
                <a:spcPts val="0"/>
              </a:spcAft>
              <a:buClr>
                <a:srgbClr val="002060"/>
              </a:buClr>
              <a:buSzTx/>
              <a:buFont typeface="Wingdings" panose="05000000000000000000" pitchFamily="2" charset="2"/>
              <a:buChar char="§"/>
              <a:tabLst/>
              <a:defRPr/>
            </a:pPr>
            <a:r>
              <a:rPr kumimoji="0" lang="en-US" sz="5400" b="1" i="0" u="none" strike="noStrike" kern="1200" cap="none" spc="0" normalizeH="0" baseline="0" noProof="0" dirty="0">
                <a:ln>
                  <a:noFill/>
                </a:ln>
                <a:solidFill>
                  <a:srgbClr val="0070C0"/>
                </a:solidFill>
                <a:effectLst/>
                <a:uLnTx/>
                <a:uFillTx/>
                <a:latin typeface="Arial Nova Light" panose="020B0304020202020204" pitchFamily="34" charset="0"/>
                <a:ea typeface="+mn-ea"/>
                <a:cs typeface="+mn-cs"/>
              </a:rPr>
              <a:t> </a:t>
            </a:r>
            <a:r>
              <a:rPr lang="en-US" sz="4800" dirty="0">
                <a:latin typeface="Times New Roman" panose="02020603050405020304" pitchFamily="18" charset="0"/>
                <a:ea typeface="Roboto Slab" pitchFamily="2" charset="0"/>
                <a:cs typeface="Times New Roman" panose="02020603050405020304" pitchFamily="18" charset="0"/>
              </a:rPr>
              <a:t>Year End Tax Planning Review</a:t>
            </a:r>
          </a:p>
          <a:p>
            <a:pPr marL="171450" marR="0" lvl="0" indent="-171450" algn="l" defTabSz="685800" rtl="0" eaLnBrk="1" fontAlgn="auto" latinLnBrk="0" hangingPunct="1">
              <a:lnSpc>
                <a:spcPct val="150000"/>
              </a:lnSpc>
              <a:spcBef>
                <a:spcPts val="750"/>
              </a:spcBef>
              <a:spcAft>
                <a:spcPts val="0"/>
              </a:spcAft>
              <a:buClr>
                <a:srgbClr val="002060"/>
              </a:buClr>
              <a:buSzTx/>
              <a:buFont typeface="Wingdings" panose="05000000000000000000" pitchFamily="2" charset="2"/>
              <a:buChar char="§"/>
              <a:tabLst/>
              <a:defRPr/>
            </a:pPr>
            <a:r>
              <a:rPr kumimoji="0" lang="en-US" sz="4800" i="0" u="none" strike="noStrike" kern="1200" cap="none" spc="0" normalizeH="0" baseline="0" noProof="0" dirty="0">
                <a:ln>
                  <a:noFill/>
                </a:ln>
                <a:effectLst/>
                <a:uLnTx/>
                <a:uFillTx/>
                <a:latin typeface="Times New Roman" panose="02020603050405020304" pitchFamily="18" charset="0"/>
                <a:ea typeface="Roboto Slab" pitchFamily="2" charset="0"/>
                <a:cs typeface="Times New Roman" panose="02020603050405020304" pitchFamily="18" charset="0"/>
              </a:rPr>
              <a:t> Tax Planning Ideas and Strategies</a:t>
            </a:r>
          </a:p>
          <a:p>
            <a:pPr marL="0" marR="0" lvl="0" indent="0" algn="l" defTabSz="685800" rtl="0" eaLnBrk="1" fontAlgn="auto" latinLnBrk="0" hangingPunct="1">
              <a:lnSpc>
                <a:spcPct val="150000"/>
              </a:lnSpc>
              <a:spcBef>
                <a:spcPts val="750"/>
              </a:spcBef>
              <a:spcAft>
                <a:spcPts val="0"/>
              </a:spcAft>
              <a:buClr>
                <a:srgbClr val="70AD47"/>
              </a:buClr>
              <a:buSzTx/>
              <a:buNone/>
              <a:tabLst/>
              <a:defRPr/>
            </a:pPr>
            <a:endParaRPr kumimoji="0" lang="en-US" sz="4800" b="1" i="0" u="none" strike="noStrike" kern="1200" cap="none" spc="0" normalizeH="0" baseline="0" noProof="0" dirty="0">
              <a:ln>
                <a:noFill/>
              </a:ln>
              <a:effectLst/>
              <a:uLnTx/>
              <a:uFillTx/>
              <a:latin typeface="Roboto Slab" pitchFamily="2" charset="0"/>
              <a:ea typeface="Roboto Slab" pitchFamily="2" charset="0"/>
            </a:endParaRPr>
          </a:p>
          <a:p>
            <a:pPr marL="0" marR="0" lvl="0" indent="0" algn="l" defTabSz="685800" rtl="0" eaLnBrk="1" fontAlgn="auto" latinLnBrk="0" hangingPunct="1">
              <a:lnSpc>
                <a:spcPct val="150000"/>
              </a:lnSpc>
              <a:spcBef>
                <a:spcPts val="750"/>
              </a:spcBef>
              <a:spcAft>
                <a:spcPts val="0"/>
              </a:spcAft>
              <a:buClr>
                <a:srgbClr val="008080"/>
              </a:buClr>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Roboto Slab" pitchFamily="2" charset="0"/>
              <a:ea typeface="Roboto Slab" pitchFamily="2" charset="0"/>
              <a:cs typeface="+mn-cs"/>
            </a:endParaRPr>
          </a:p>
          <a:p>
            <a:pPr marL="0" marR="0" lvl="0" indent="0" algn="l" defTabSz="685800" rtl="0" eaLnBrk="1" fontAlgn="auto" latinLnBrk="0" hangingPunct="1">
              <a:lnSpc>
                <a:spcPct val="150000"/>
              </a:lnSpc>
              <a:spcBef>
                <a:spcPts val="75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Arial Nova Light" panose="020B0304020202020204" pitchFamily="34" charset="0"/>
              <a:ea typeface="+mn-ea"/>
              <a:cs typeface="+mn-cs"/>
            </a:endParaRPr>
          </a:p>
        </p:txBody>
      </p:sp>
      <p:sp>
        <p:nvSpPr>
          <p:cNvPr id="7" name="Title 1">
            <a:extLst>
              <a:ext uri="{FF2B5EF4-FFF2-40B4-BE49-F238E27FC236}">
                <a16:creationId xmlns:a16="http://schemas.microsoft.com/office/drawing/2014/main" id="{4FB9CAD5-6DC5-4D46-9DDF-F59951736C90}"/>
              </a:ext>
            </a:extLst>
          </p:cNvPr>
          <p:cNvSpPr txBox="1">
            <a:spLocks/>
          </p:cNvSpPr>
          <p:nvPr/>
        </p:nvSpPr>
        <p:spPr>
          <a:xfrm>
            <a:off x="0" y="2"/>
            <a:ext cx="12191999" cy="1137136"/>
          </a:xfrm>
          <a:prstGeom prst="rect">
            <a:avLst/>
          </a:prstGeom>
          <a:solidFill>
            <a:srgbClr val="0076A3"/>
          </a:solidFill>
        </p:spPr>
        <p:txBody>
          <a:bodyPr>
            <a:normAutofit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400" b="1" dirty="0">
                <a:effectLst>
                  <a:outerShdw blurRad="38100" dist="38100" dir="2700000" algn="tl">
                    <a:srgbClr val="000000">
                      <a:alpha val="43137"/>
                    </a:srgbClr>
                  </a:outerShdw>
                </a:effectLst>
                <a:latin typeface="Roboto Slab" pitchFamily="2" charset="0"/>
                <a:cs typeface="Arial" panose="020B0604020202020204" pitchFamily="34" charset="0"/>
              </a:rPr>
              <a:t>Today’s Agenda</a:t>
            </a:r>
            <a:endParaRPr lang="en-US" sz="4000" b="1" dirty="0">
              <a:effectLst>
                <a:outerShdw blurRad="38100" dist="38100" dir="2700000" algn="tl">
                  <a:srgbClr val="000000">
                    <a:alpha val="43137"/>
                  </a:srgbClr>
                </a:outerShdw>
              </a:effectLst>
              <a:latin typeface="Roboto Slab" pitchFamily="2" charset="0"/>
              <a:cs typeface="Arial" panose="020B0604020202020204" pitchFamily="34" charset="0"/>
            </a:endParaRPr>
          </a:p>
        </p:txBody>
      </p:sp>
    </p:spTree>
    <p:extLst>
      <p:ext uri="{BB962C8B-B14F-4D97-AF65-F5344CB8AC3E}">
        <p14:creationId xmlns:p14="http://schemas.microsoft.com/office/powerpoint/2010/main" val="2121001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81EEBA-3B2E-4B6E-9F16-56420E982678}"/>
              </a:ext>
            </a:extLst>
          </p:cNvPr>
          <p:cNvPicPr>
            <a:picLocks noChangeAspect="1"/>
          </p:cNvPicPr>
          <p:nvPr/>
        </p:nvPicPr>
        <p:blipFill rotWithShape="1">
          <a:blip r:embed="rId3">
            <a:alphaModFix amt="20000"/>
          </a:blip>
          <a:srcRect l="3470" t="6060" r="2914" b="6424"/>
          <a:stretch/>
        </p:blipFill>
        <p:spPr>
          <a:xfrm>
            <a:off x="0" y="1314994"/>
            <a:ext cx="12192000" cy="5543006"/>
          </a:xfrm>
          <a:prstGeom prst="rect">
            <a:avLst/>
          </a:prstGeom>
        </p:spPr>
      </p:pic>
      <p:sp>
        <p:nvSpPr>
          <p:cNvPr id="3" name="Content Placeholder 2">
            <a:extLst>
              <a:ext uri="{FF2B5EF4-FFF2-40B4-BE49-F238E27FC236}">
                <a16:creationId xmlns:a16="http://schemas.microsoft.com/office/drawing/2014/main" id="{C899C9E9-6E89-4C19-8F68-B16075950090}"/>
              </a:ext>
            </a:extLst>
          </p:cNvPr>
          <p:cNvSpPr>
            <a:spLocks noGrp="1"/>
          </p:cNvSpPr>
          <p:nvPr>
            <p:ph idx="1"/>
          </p:nvPr>
        </p:nvSpPr>
        <p:spPr>
          <a:xfrm>
            <a:off x="359381" y="2342816"/>
            <a:ext cx="11473238" cy="3487361"/>
          </a:xfrm>
        </p:spPr>
        <p:txBody>
          <a:bodyPr/>
          <a:lstStyle/>
          <a:p>
            <a:pPr marL="0" indent="0">
              <a:buNone/>
            </a:pPr>
            <a:r>
              <a:rPr lang="en-US" b="1" dirty="0">
                <a:latin typeface="Times New Roman" panose="02020603050405020304" pitchFamily="18" charset="0"/>
                <a:cs typeface="Times New Roman" panose="02020603050405020304" pitchFamily="18" charset="0"/>
              </a:rPr>
              <a:t>Proposal to eliminate the preferential rate for long-term capital gains and qualified dividends on income over $1,000,000.</a:t>
            </a:r>
          </a:p>
          <a:p>
            <a:pPr marL="0" indent="0">
              <a:buNone/>
            </a:pPr>
            <a:endParaRPr lang="en-US" b="1"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Most significant proposal and a fundamental shift.</a:t>
            </a:r>
          </a:p>
          <a:p>
            <a:pPr lvl="1"/>
            <a:r>
              <a:rPr lang="en-US" dirty="0">
                <a:latin typeface="Times New Roman" panose="02020603050405020304" pitchFamily="18" charset="0"/>
                <a:cs typeface="Times New Roman" panose="02020603050405020304" pitchFamily="18" charset="0"/>
              </a:rPr>
              <a:t>Basically, an increase from 20% to 39.6%.</a:t>
            </a:r>
          </a:p>
          <a:p>
            <a:pPr lvl="1"/>
            <a:r>
              <a:rPr lang="en-US" dirty="0">
                <a:latin typeface="Times New Roman" panose="02020603050405020304" pitchFamily="18" charset="0"/>
                <a:cs typeface="Times New Roman" panose="02020603050405020304" pitchFamily="18" charset="0"/>
              </a:rPr>
              <a:t>Some people could sell assets if it is set to take effect.</a:t>
            </a:r>
          </a:p>
          <a:p>
            <a:pPr marL="457200" lvl="1" indent="0">
              <a:buNone/>
            </a:pPr>
            <a:endParaRPr lang="en-US" dirty="0">
              <a:latin typeface="Times New Roman" panose="020206030504050203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8A3095DB-052A-4587-978E-E730E1A0B282}"/>
              </a:ext>
            </a:extLst>
          </p:cNvPr>
          <p:cNvSpPr txBox="1">
            <a:spLocks/>
          </p:cNvSpPr>
          <p:nvPr/>
        </p:nvSpPr>
        <p:spPr>
          <a:xfrm>
            <a:off x="0" y="-1"/>
            <a:ext cx="12192000" cy="1314995"/>
          </a:xfrm>
          <a:prstGeom prst="rect">
            <a:avLst/>
          </a:prstGeom>
          <a:solidFill>
            <a:srgbClr val="0076A3"/>
          </a:solidFill>
        </p:spPr>
        <p:txBody>
          <a:bodyPr>
            <a:normAutofit fontScale="6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8000" b="1" dirty="0">
                <a:effectLst>
                  <a:outerShdw blurRad="38100" dist="38100" dir="2700000" algn="tl">
                    <a:srgbClr val="000000">
                      <a:alpha val="43137"/>
                    </a:srgbClr>
                  </a:outerShdw>
                </a:effectLst>
                <a:latin typeface="Roboto Slab" pitchFamily="2" charset="0"/>
                <a:cs typeface="Arial" panose="020B0604020202020204" pitchFamily="34" charset="0"/>
              </a:rPr>
              <a:t>Former Vice President Biden </a:t>
            </a:r>
            <a:br>
              <a:rPr lang="en-US" sz="8000" b="1" dirty="0">
                <a:effectLst>
                  <a:outerShdw blurRad="38100" dist="38100" dir="2700000" algn="tl">
                    <a:srgbClr val="000000">
                      <a:alpha val="43137"/>
                    </a:srgbClr>
                  </a:outerShdw>
                </a:effectLst>
                <a:latin typeface="Roboto Slab" pitchFamily="2" charset="0"/>
                <a:cs typeface="Arial" panose="020B0604020202020204" pitchFamily="34" charset="0"/>
              </a:rPr>
            </a:br>
            <a:r>
              <a:rPr lang="en-US" sz="8000" b="1" dirty="0">
                <a:effectLst>
                  <a:outerShdw blurRad="38100" dist="38100" dir="2700000" algn="tl">
                    <a:srgbClr val="000000">
                      <a:alpha val="43137"/>
                    </a:srgbClr>
                  </a:outerShdw>
                </a:effectLst>
                <a:latin typeface="Roboto Slab" pitchFamily="2" charset="0"/>
                <a:cs typeface="Arial" panose="020B0604020202020204" pitchFamily="34" charset="0"/>
              </a:rPr>
              <a:t>Tax Policy Proposals</a:t>
            </a:r>
          </a:p>
        </p:txBody>
      </p:sp>
    </p:spTree>
    <p:extLst>
      <p:ext uri="{BB962C8B-B14F-4D97-AF65-F5344CB8AC3E}">
        <p14:creationId xmlns:p14="http://schemas.microsoft.com/office/powerpoint/2010/main" val="21180553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749FCEB5-7EA5-4C7A-903A-D77B592BD7E3}"/>
              </a:ext>
            </a:extLst>
          </p:cNvPr>
          <p:cNvGraphicFramePr>
            <a:graphicFrameLocks/>
          </p:cNvGraphicFramePr>
          <p:nvPr>
            <p:extLst>
              <p:ext uri="{D42A27DB-BD31-4B8C-83A1-F6EECF244321}">
                <p14:modId xmlns:p14="http://schemas.microsoft.com/office/powerpoint/2010/main" val="386693719"/>
              </p:ext>
            </p:extLst>
          </p:nvPr>
        </p:nvGraphicFramePr>
        <p:xfrm>
          <a:off x="1314994" y="2045731"/>
          <a:ext cx="9744892" cy="453794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1A053C11-3988-4901-9843-9308EDFE7BA9}"/>
              </a:ext>
            </a:extLst>
          </p:cNvPr>
          <p:cNvSpPr txBox="1"/>
          <p:nvPr/>
        </p:nvSpPr>
        <p:spPr>
          <a:xfrm>
            <a:off x="3831773" y="1636601"/>
            <a:ext cx="809896" cy="461665"/>
          </a:xfrm>
          <a:prstGeom prst="rect">
            <a:avLst/>
          </a:prstGeom>
          <a:noFill/>
        </p:spPr>
        <p:txBody>
          <a:bodyPr wrap="square" rtlCol="0">
            <a:spAutoFit/>
          </a:bodyPr>
          <a:lstStyle/>
          <a:p>
            <a:r>
              <a:rPr lang="en-US" sz="2400" b="1" dirty="0">
                <a:solidFill>
                  <a:srgbClr val="002060"/>
                </a:solidFill>
              </a:rPr>
              <a:t>2017</a:t>
            </a:r>
          </a:p>
        </p:txBody>
      </p:sp>
      <p:sp>
        <p:nvSpPr>
          <p:cNvPr id="12" name="TextBox 11">
            <a:extLst>
              <a:ext uri="{FF2B5EF4-FFF2-40B4-BE49-F238E27FC236}">
                <a16:creationId xmlns:a16="http://schemas.microsoft.com/office/drawing/2014/main" id="{6C3DCA7E-B762-4C5D-B29C-35B5CF5B1995}"/>
              </a:ext>
            </a:extLst>
          </p:cNvPr>
          <p:cNvSpPr txBox="1"/>
          <p:nvPr/>
        </p:nvSpPr>
        <p:spPr>
          <a:xfrm>
            <a:off x="6370284" y="1665684"/>
            <a:ext cx="806631" cy="461665"/>
          </a:xfrm>
          <a:prstGeom prst="rect">
            <a:avLst/>
          </a:prstGeom>
          <a:noFill/>
        </p:spPr>
        <p:txBody>
          <a:bodyPr wrap="none" rtlCol="0">
            <a:spAutoFit/>
          </a:bodyPr>
          <a:lstStyle/>
          <a:p>
            <a:r>
              <a:rPr lang="en-US" sz="2400" b="1" dirty="0">
                <a:solidFill>
                  <a:srgbClr val="002060"/>
                </a:solidFill>
              </a:rPr>
              <a:t>2020</a:t>
            </a:r>
          </a:p>
        </p:txBody>
      </p:sp>
      <p:sp>
        <p:nvSpPr>
          <p:cNvPr id="13" name="TextBox 12">
            <a:extLst>
              <a:ext uri="{FF2B5EF4-FFF2-40B4-BE49-F238E27FC236}">
                <a16:creationId xmlns:a16="http://schemas.microsoft.com/office/drawing/2014/main" id="{868C89F9-768D-49E8-95F0-F54FD611D93E}"/>
              </a:ext>
            </a:extLst>
          </p:cNvPr>
          <p:cNvSpPr txBox="1"/>
          <p:nvPr/>
        </p:nvSpPr>
        <p:spPr>
          <a:xfrm>
            <a:off x="8943703" y="1648098"/>
            <a:ext cx="1023223" cy="461665"/>
          </a:xfrm>
          <a:prstGeom prst="rect">
            <a:avLst/>
          </a:prstGeom>
          <a:noFill/>
        </p:spPr>
        <p:txBody>
          <a:bodyPr wrap="square" rtlCol="0">
            <a:spAutoFit/>
          </a:bodyPr>
          <a:lstStyle/>
          <a:p>
            <a:r>
              <a:rPr lang="en-US" sz="2400" b="1" dirty="0">
                <a:solidFill>
                  <a:srgbClr val="002060"/>
                </a:solidFill>
              </a:rPr>
              <a:t>2022 ?</a:t>
            </a:r>
          </a:p>
        </p:txBody>
      </p:sp>
      <p:sp>
        <p:nvSpPr>
          <p:cNvPr id="7" name="Title 1">
            <a:extLst>
              <a:ext uri="{FF2B5EF4-FFF2-40B4-BE49-F238E27FC236}">
                <a16:creationId xmlns:a16="http://schemas.microsoft.com/office/drawing/2014/main" id="{44ED4BDB-F4C3-4D5A-BA75-076E3B1A4085}"/>
              </a:ext>
            </a:extLst>
          </p:cNvPr>
          <p:cNvSpPr txBox="1">
            <a:spLocks/>
          </p:cNvSpPr>
          <p:nvPr/>
        </p:nvSpPr>
        <p:spPr bwMode="auto">
          <a:xfrm>
            <a:off x="0" y="1038498"/>
            <a:ext cx="12191999"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r>
              <a:rPr lang="en-US" sz="3200" b="1" dirty="0">
                <a:latin typeface="Times New Roman" panose="02020603050405020304" pitchFamily="18" charset="0"/>
                <a:cs typeface="Times New Roman" panose="02020603050405020304" pitchFamily="18" charset="0"/>
              </a:rPr>
              <a:t>Married Filing Jointly </a:t>
            </a:r>
            <a:r>
              <a:rPr lang="en-US" sz="3200" b="1" i="1" dirty="0">
                <a:solidFill>
                  <a:srgbClr val="FF0000"/>
                </a:solidFill>
                <a:latin typeface="Times New Roman" panose="02020603050405020304" pitchFamily="18" charset="0"/>
                <a:cs typeface="Times New Roman" panose="02020603050405020304" pitchFamily="18" charset="0"/>
              </a:rPr>
              <a:t>Capital Gain &amp; Qualified Dividend Tax Rates</a:t>
            </a:r>
          </a:p>
        </p:txBody>
      </p:sp>
      <p:sp>
        <p:nvSpPr>
          <p:cNvPr id="10" name="Title 1">
            <a:extLst>
              <a:ext uri="{FF2B5EF4-FFF2-40B4-BE49-F238E27FC236}">
                <a16:creationId xmlns:a16="http://schemas.microsoft.com/office/drawing/2014/main" id="{3E45FC6B-520F-4F71-A85F-ED2957D93053}"/>
              </a:ext>
            </a:extLst>
          </p:cNvPr>
          <p:cNvSpPr txBox="1">
            <a:spLocks/>
          </p:cNvSpPr>
          <p:nvPr/>
        </p:nvSpPr>
        <p:spPr>
          <a:xfrm>
            <a:off x="0" y="4471"/>
            <a:ext cx="12192000" cy="917232"/>
          </a:xfrm>
          <a:prstGeom prst="rect">
            <a:avLst/>
          </a:prstGeom>
          <a:solidFill>
            <a:srgbClr val="0076A3"/>
          </a:solidFill>
        </p:spPr>
        <p:txBody>
          <a:bodyPr>
            <a:normAutofit fontScale="925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800" b="1" dirty="0">
                <a:effectLst>
                  <a:outerShdw blurRad="38100" dist="38100" dir="2700000" algn="tl">
                    <a:srgbClr val="000000">
                      <a:alpha val="43137"/>
                    </a:srgbClr>
                  </a:outerShdw>
                </a:effectLst>
                <a:latin typeface="Roboto Slab" pitchFamily="2" charset="0"/>
                <a:cs typeface="Arial" panose="020B0604020202020204" pitchFamily="34" charset="0"/>
              </a:rPr>
              <a:t>Capital Gains &amp; Qualified Dividend Tax Rates</a:t>
            </a:r>
          </a:p>
        </p:txBody>
      </p:sp>
    </p:spTree>
    <p:extLst>
      <p:ext uri="{BB962C8B-B14F-4D97-AF65-F5344CB8AC3E}">
        <p14:creationId xmlns:p14="http://schemas.microsoft.com/office/powerpoint/2010/main" val="8166670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7CFBE1-3A0F-44D9-ACE0-FF92857BB844}"/>
              </a:ext>
            </a:extLst>
          </p:cNvPr>
          <p:cNvSpPr txBox="1">
            <a:spLocks/>
          </p:cNvSpPr>
          <p:nvPr/>
        </p:nvSpPr>
        <p:spPr>
          <a:xfrm>
            <a:off x="0" y="0"/>
            <a:ext cx="12192000" cy="917232"/>
          </a:xfrm>
          <a:prstGeom prst="rect">
            <a:avLst/>
          </a:prstGeom>
          <a:solidFill>
            <a:srgbClr val="0076A3"/>
          </a:solidFill>
        </p:spPr>
        <p:txBody>
          <a:bodyPr>
            <a:normAutofit fontScale="2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br>
            <a:b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br>
            <a:r>
              <a:rPr lang="en-US" sz="16000" b="1" dirty="0">
                <a:effectLst>
                  <a:outerShdw blurRad="38100" dist="38100" dir="2700000" algn="tl">
                    <a:srgbClr val="000000">
                      <a:alpha val="43137"/>
                    </a:srgbClr>
                  </a:outerShdw>
                </a:effectLst>
                <a:latin typeface="Roboto Slab" pitchFamily="2" charset="0"/>
                <a:cs typeface="Arial" panose="020B0604020202020204" pitchFamily="34" charset="0"/>
              </a:rPr>
              <a:t>Retirement Contribution Planning for 2020</a:t>
            </a:r>
            <a:endParaRPr lang="en-US" sz="11000" b="1" dirty="0">
              <a:effectLst>
                <a:outerShdw blurRad="38100" dist="38100" dir="2700000" algn="tl">
                  <a:srgbClr val="000000">
                    <a:alpha val="43137"/>
                  </a:srgbClr>
                </a:outerShdw>
              </a:effectLst>
              <a:latin typeface="Roboto Slab" pitchFamily="2" charset="0"/>
              <a:cs typeface="Arial" panose="020B0604020202020204" pitchFamily="34" charset="0"/>
            </a:endParaRPr>
          </a:p>
        </p:txBody>
      </p:sp>
      <p:pic>
        <p:nvPicPr>
          <p:cNvPr id="2" name="Picture 1">
            <a:extLst>
              <a:ext uri="{FF2B5EF4-FFF2-40B4-BE49-F238E27FC236}">
                <a16:creationId xmlns:a16="http://schemas.microsoft.com/office/drawing/2014/main" id="{BD53A185-58C1-4A14-83CB-118EAD6B5D60}"/>
              </a:ext>
            </a:extLst>
          </p:cNvPr>
          <p:cNvPicPr>
            <a:picLocks noChangeAspect="1"/>
          </p:cNvPicPr>
          <p:nvPr/>
        </p:nvPicPr>
        <p:blipFill>
          <a:blip r:embed="rId3"/>
          <a:stretch>
            <a:fillRect/>
          </a:stretch>
        </p:blipFill>
        <p:spPr>
          <a:xfrm>
            <a:off x="-1" y="917232"/>
            <a:ext cx="12191999" cy="5940768"/>
          </a:xfrm>
          <a:prstGeom prst="rect">
            <a:avLst/>
          </a:prstGeom>
        </p:spPr>
      </p:pic>
      <p:sp>
        <p:nvSpPr>
          <p:cNvPr id="3" name="Rectangle 2">
            <a:extLst>
              <a:ext uri="{FF2B5EF4-FFF2-40B4-BE49-F238E27FC236}">
                <a16:creationId xmlns:a16="http://schemas.microsoft.com/office/drawing/2014/main" id="{8685934C-D869-4ED2-9C08-92B30499CCE1}"/>
              </a:ext>
            </a:extLst>
          </p:cNvPr>
          <p:cNvSpPr/>
          <p:nvPr/>
        </p:nvSpPr>
        <p:spPr>
          <a:xfrm>
            <a:off x="1" y="2438721"/>
            <a:ext cx="12191999" cy="1323439"/>
          </a:xfrm>
          <a:prstGeom prst="rect">
            <a:avLst/>
          </a:prstGeom>
          <a:solidFill>
            <a:srgbClr val="FFFFFF">
              <a:alpha val="69804"/>
            </a:srgbClr>
          </a:solidFill>
        </p:spPr>
        <p:txBody>
          <a:bodyPr wrap="square">
            <a:spAutoFit/>
          </a:bodyPr>
          <a:lstStyle/>
          <a:p>
            <a:pPr algn="ctr"/>
            <a:r>
              <a:rPr lang="en-US" sz="4000" b="1" dirty="0">
                <a:solidFill>
                  <a:srgbClr val="002060"/>
                </a:solidFill>
                <a:latin typeface="Times New Roman" panose="02020603050405020304" pitchFamily="18" charset="0"/>
                <a:cs typeface="Times New Roman" panose="02020603050405020304" pitchFamily="18" charset="0"/>
              </a:rPr>
              <a:t>Review Your Retirement Savings </a:t>
            </a:r>
            <a:br>
              <a:rPr lang="en-US" sz="4000" b="1" dirty="0">
                <a:solidFill>
                  <a:srgbClr val="002060"/>
                </a:solidFill>
                <a:latin typeface="Times New Roman" panose="02020603050405020304" pitchFamily="18" charset="0"/>
                <a:cs typeface="Times New Roman" panose="02020603050405020304" pitchFamily="18" charset="0"/>
              </a:rPr>
            </a:br>
            <a:r>
              <a:rPr lang="en-US" sz="4000" b="1" dirty="0">
                <a:solidFill>
                  <a:srgbClr val="002060"/>
                </a:solidFill>
                <a:latin typeface="Times New Roman" panose="02020603050405020304" pitchFamily="18" charset="0"/>
                <a:cs typeface="Times New Roman" panose="02020603050405020304" pitchFamily="18" charset="0"/>
              </a:rPr>
              <a:t>Strategy Before Year-end!</a:t>
            </a:r>
            <a:endParaRPr lang="en-US" sz="40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7042824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57CFBE1-3A0F-44D9-ACE0-FF92857BB844}"/>
              </a:ext>
            </a:extLst>
          </p:cNvPr>
          <p:cNvSpPr txBox="1">
            <a:spLocks/>
          </p:cNvSpPr>
          <p:nvPr/>
        </p:nvSpPr>
        <p:spPr>
          <a:xfrm>
            <a:off x="0" y="0"/>
            <a:ext cx="12192000" cy="917232"/>
          </a:xfrm>
          <a:prstGeom prst="rect">
            <a:avLst/>
          </a:prstGeom>
          <a:solidFill>
            <a:srgbClr val="0076A3"/>
          </a:solidFill>
        </p:spPr>
        <p:txBody>
          <a:bodyPr>
            <a:normAutofit fontScale="850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t>Retirement Contribution Planning for 2020</a:t>
            </a:r>
          </a:p>
        </p:txBody>
      </p:sp>
      <p:graphicFrame>
        <p:nvGraphicFramePr>
          <p:cNvPr id="9" name="Table 3">
            <a:extLst>
              <a:ext uri="{FF2B5EF4-FFF2-40B4-BE49-F238E27FC236}">
                <a16:creationId xmlns:a16="http://schemas.microsoft.com/office/drawing/2014/main" id="{2226A818-29F8-4501-B2D8-8B53D01D9879}"/>
              </a:ext>
            </a:extLst>
          </p:cNvPr>
          <p:cNvGraphicFramePr>
            <a:graphicFrameLocks noGrp="1"/>
          </p:cNvGraphicFramePr>
          <p:nvPr>
            <p:extLst>
              <p:ext uri="{D42A27DB-BD31-4B8C-83A1-F6EECF244321}">
                <p14:modId xmlns:p14="http://schemas.microsoft.com/office/powerpoint/2010/main" val="2919189366"/>
              </p:ext>
            </p:extLst>
          </p:nvPr>
        </p:nvGraphicFramePr>
        <p:xfrm>
          <a:off x="1818043" y="1014493"/>
          <a:ext cx="9004150" cy="5120640"/>
        </p:xfrm>
        <a:graphic>
          <a:graphicData uri="http://schemas.openxmlformats.org/drawingml/2006/table">
            <a:tbl>
              <a:tblPr firstRow="1" bandRow="1">
                <a:tableStyleId>{5C22544A-7EE6-4342-B048-85BDC9FD1C3A}</a:tableStyleId>
              </a:tblPr>
              <a:tblGrid>
                <a:gridCol w="6764327">
                  <a:extLst>
                    <a:ext uri="{9D8B030D-6E8A-4147-A177-3AD203B41FA5}">
                      <a16:colId xmlns:a16="http://schemas.microsoft.com/office/drawing/2014/main" val="1723895225"/>
                    </a:ext>
                  </a:extLst>
                </a:gridCol>
                <a:gridCol w="2239823">
                  <a:extLst>
                    <a:ext uri="{9D8B030D-6E8A-4147-A177-3AD203B41FA5}">
                      <a16:colId xmlns:a16="http://schemas.microsoft.com/office/drawing/2014/main" val="3971732385"/>
                    </a:ext>
                  </a:extLst>
                </a:gridCol>
              </a:tblGrid>
              <a:tr h="625157">
                <a:tc gridSpan="2">
                  <a:txBody>
                    <a:bodyPr/>
                    <a:lstStyle/>
                    <a:p>
                      <a:pPr algn="ctr"/>
                      <a:r>
                        <a:rPr lang="en-US" sz="3600" dirty="0">
                          <a:solidFill>
                            <a:srgbClr val="002060"/>
                          </a:solidFill>
                        </a:rPr>
                        <a:t>Retirement Contribution Plan Limits</a:t>
                      </a:r>
                    </a:p>
                  </a:txBody>
                  <a:tcPr>
                    <a:solidFill>
                      <a:schemeClr val="bg1">
                        <a:lumMod val="95000"/>
                      </a:schemeClr>
                    </a:solidFill>
                  </a:tcPr>
                </a:tc>
                <a:tc hMerge="1">
                  <a:txBody>
                    <a:bodyPr/>
                    <a:lstStyle/>
                    <a:p>
                      <a:endParaRPr lang="en-US" dirty="0"/>
                    </a:p>
                  </a:txBody>
                  <a:tcPr>
                    <a:solidFill>
                      <a:schemeClr val="bg1">
                        <a:lumMod val="95000"/>
                      </a:schemeClr>
                    </a:solidFill>
                  </a:tcPr>
                </a:tc>
                <a:extLst>
                  <a:ext uri="{0D108BD9-81ED-4DB2-BD59-A6C34878D82A}">
                    <a16:rowId xmlns:a16="http://schemas.microsoft.com/office/drawing/2014/main" val="1118265524"/>
                  </a:ext>
                </a:extLst>
              </a:tr>
              <a:tr h="446541">
                <a:tc>
                  <a:txBody>
                    <a:bodyPr/>
                    <a:lstStyle/>
                    <a:p>
                      <a:r>
                        <a:rPr lang="en-US" sz="2400" dirty="0"/>
                        <a:t>IRA/ROTH IRA CONTRIBUTION LIMIT</a:t>
                      </a:r>
                    </a:p>
                  </a:txBody>
                  <a:tcPr>
                    <a:solidFill>
                      <a:schemeClr val="accent1">
                        <a:lumMod val="20000"/>
                        <a:lumOff val="80000"/>
                      </a:schemeClr>
                    </a:solidFill>
                  </a:tcPr>
                </a:tc>
                <a:tc>
                  <a:txBody>
                    <a:bodyPr/>
                    <a:lstStyle/>
                    <a:p>
                      <a:r>
                        <a:rPr lang="en-US" sz="2400" dirty="0"/>
                        <a:t>$6,000</a:t>
                      </a:r>
                    </a:p>
                  </a:txBody>
                  <a:tcPr>
                    <a:solidFill>
                      <a:schemeClr val="accent1">
                        <a:lumMod val="20000"/>
                        <a:lumOff val="80000"/>
                      </a:schemeClr>
                    </a:solidFill>
                  </a:tcPr>
                </a:tc>
                <a:extLst>
                  <a:ext uri="{0D108BD9-81ED-4DB2-BD59-A6C34878D82A}">
                    <a16:rowId xmlns:a16="http://schemas.microsoft.com/office/drawing/2014/main" val="3331639890"/>
                  </a:ext>
                </a:extLst>
              </a:tr>
              <a:tr h="446541">
                <a:tc>
                  <a:txBody>
                    <a:bodyPr/>
                    <a:lstStyle/>
                    <a:p>
                      <a:r>
                        <a:rPr lang="en-US" sz="2400" dirty="0"/>
                        <a:t>IRA/ROTH IRA “CATCH UP”</a:t>
                      </a:r>
                    </a:p>
                  </a:txBody>
                  <a:tcPr>
                    <a:solidFill>
                      <a:schemeClr val="accent1">
                        <a:lumMod val="20000"/>
                        <a:lumOff val="80000"/>
                      </a:schemeClr>
                    </a:solidFill>
                  </a:tcPr>
                </a:tc>
                <a:tc>
                  <a:txBody>
                    <a:bodyPr/>
                    <a:lstStyle/>
                    <a:p>
                      <a:r>
                        <a:rPr lang="en-US" sz="2400" dirty="0"/>
                        <a:t>$1,000</a:t>
                      </a:r>
                    </a:p>
                  </a:txBody>
                  <a:tcPr>
                    <a:solidFill>
                      <a:schemeClr val="accent1">
                        <a:lumMod val="20000"/>
                        <a:lumOff val="80000"/>
                      </a:schemeClr>
                    </a:solidFill>
                  </a:tcPr>
                </a:tc>
                <a:extLst>
                  <a:ext uri="{0D108BD9-81ED-4DB2-BD59-A6C34878D82A}">
                    <a16:rowId xmlns:a16="http://schemas.microsoft.com/office/drawing/2014/main" val="113037085"/>
                  </a:ext>
                </a:extLst>
              </a:tr>
              <a:tr h="446541">
                <a:tc>
                  <a:txBody>
                    <a:bodyPr/>
                    <a:lstStyle/>
                    <a:p>
                      <a:r>
                        <a:rPr lang="en-US" sz="2400" dirty="0"/>
                        <a:t>401K ELECTIVE DEFERRAL</a:t>
                      </a:r>
                    </a:p>
                  </a:txBody>
                  <a:tcPr>
                    <a:solidFill>
                      <a:schemeClr val="accent1">
                        <a:lumMod val="40000"/>
                        <a:lumOff val="60000"/>
                      </a:schemeClr>
                    </a:solidFill>
                  </a:tcPr>
                </a:tc>
                <a:tc>
                  <a:txBody>
                    <a:bodyPr/>
                    <a:lstStyle/>
                    <a:p>
                      <a:r>
                        <a:rPr lang="en-US" sz="2400" dirty="0"/>
                        <a:t>$19,500</a:t>
                      </a:r>
                    </a:p>
                  </a:txBody>
                  <a:tcPr>
                    <a:solidFill>
                      <a:schemeClr val="accent1">
                        <a:lumMod val="40000"/>
                        <a:lumOff val="60000"/>
                      </a:schemeClr>
                    </a:solidFill>
                  </a:tcPr>
                </a:tc>
                <a:extLst>
                  <a:ext uri="{0D108BD9-81ED-4DB2-BD59-A6C34878D82A}">
                    <a16:rowId xmlns:a16="http://schemas.microsoft.com/office/drawing/2014/main" val="2301295040"/>
                  </a:ext>
                </a:extLst>
              </a:tr>
              <a:tr h="446541">
                <a:tc>
                  <a:txBody>
                    <a:bodyPr/>
                    <a:lstStyle/>
                    <a:p>
                      <a:r>
                        <a:rPr lang="en-US" sz="2400" dirty="0"/>
                        <a:t>401K ELECTIVE DEFERRAL “CATCH UP”</a:t>
                      </a:r>
                    </a:p>
                  </a:txBody>
                  <a:tcPr>
                    <a:solidFill>
                      <a:schemeClr val="accent1">
                        <a:lumMod val="40000"/>
                        <a:lumOff val="60000"/>
                      </a:schemeClr>
                    </a:solidFill>
                  </a:tcPr>
                </a:tc>
                <a:tc>
                  <a:txBody>
                    <a:bodyPr/>
                    <a:lstStyle/>
                    <a:p>
                      <a:r>
                        <a:rPr lang="en-US" sz="2400" dirty="0"/>
                        <a:t>$6,500</a:t>
                      </a:r>
                    </a:p>
                  </a:txBody>
                  <a:tcPr>
                    <a:solidFill>
                      <a:schemeClr val="accent1">
                        <a:lumMod val="40000"/>
                        <a:lumOff val="60000"/>
                      </a:schemeClr>
                    </a:solidFill>
                  </a:tcPr>
                </a:tc>
                <a:extLst>
                  <a:ext uri="{0D108BD9-81ED-4DB2-BD59-A6C34878D82A}">
                    <a16:rowId xmlns:a16="http://schemas.microsoft.com/office/drawing/2014/main" val="2643599560"/>
                  </a:ext>
                </a:extLst>
              </a:tr>
              <a:tr h="446541">
                <a:tc>
                  <a:txBody>
                    <a:bodyPr/>
                    <a:lstStyle/>
                    <a:p>
                      <a:r>
                        <a:rPr lang="en-US" sz="2400" dirty="0"/>
                        <a:t>SIMPLE IRA CONTRIBUTION LIMIT</a:t>
                      </a:r>
                    </a:p>
                  </a:txBody>
                  <a:tcPr>
                    <a:solidFill>
                      <a:schemeClr val="accent1">
                        <a:lumMod val="60000"/>
                        <a:lumOff val="40000"/>
                      </a:schemeClr>
                    </a:solidFill>
                  </a:tcPr>
                </a:tc>
                <a:tc>
                  <a:txBody>
                    <a:bodyPr/>
                    <a:lstStyle/>
                    <a:p>
                      <a:r>
                        <a:rPr lang="en-US" sz="2400" dirty="0"/>
                        <a:t>$13,500</a:t>
                      </a:r>
                    </a:p>
                  </a:txBody>
                  <a:tcPr>
                    <a:solidFill>
                      <a:schemeClr val="accent1">
                        <a:lumMod val="60000"/>
                        <a:lumOff val="40000"/>
                      </a:schemeClr>
                    </a:solidFill>
                  </a:tcPr>
                </a:tc>
                <a:extLst>
                  <a:ext uri="{0D108BD9-81ED-4DB2-BD59-A6C34878D82A}">
                    <a16:rowId xmlns:a16="http://schemas.microsoft.com/office/drawing/2014/main" val="1795682144"/>
                  </a:ext>
                </a:extLst>
              </a:tr>
              <a:tr h="446541">
                <a:tc>
                  <a:txBody>
                    <a:bodyPr/>
                    <a:lstStyle/>
                    <a:p>
                      <a:r>
                        <a:rPr lang="en-US" sz="2400" dirty="0"/>
                        <a:t>SIMPLE IRA “CATCH UP”</a:t>
                      </a:r>
                    </a:p>
                  </a:txBody>
                  <a:tcPr>
                    <a:solidFill>
                      <a:schemeClr val="accent1">
                        <a:lumMod val="60000"/>
                        <a:lumOff val="40000"/>
                      </a:schemeClr>
                    </a:solidFill>
                  </a:tcPr>
                </a:tc>
                <a:tc>
                  <a:txBody>
                    <a:bodyPr/>
                    <a:lstStyle/>
                    <a:p>
                      <a:r>
                        <a:rPr lang="en-US" sz="2400" dirty="0"/>
                        <a:t>$3,000</a:t>
                      </a:r>
                    </a:p>
                  </a:txBody>
                  <a:tcPr>
                    <a:solidFill>
                      <a:schemeClr val="accent1">
                        <a:lumMod val="60000"/>
                        <a:lumOff val="40000"/>
                      </a:schemeClr>
                    </a:solidFill>
                  </a:tcPr>
                </a:tc>
                <a:extLst>
                  <a:ext uri="{0D108BD9-81ED-4DB2-BD59-A6C34878D82A}">
                    <a16:rowId xmlns:a16="http://schemas.microsoft.com/office/drawing/2014/main" val="1675504875"/>
                  </a:ext>
                </a:extLst>
              </a:tr>
              <a:tr h="446541">
                <a:tc>
                  <a:txBody>
                    <a:bodyPr/>
                    <a:lstStyle/>
                    <a:p>
                      <a:r>
                        <a:rPr lang="en-US" sz="2400" dirty="0"/>
                        <a:t>SEP IRA EMPLOYEE PERCENTAGE MATCH LIMIT</a:t>
                      </a:r>
                    </a:p>
                  </a:txBody>
                  <a:tcPr>
                    <a:solidFill>
                      <a:schemeClr val="accent5">
                        <a:lumMod val="60000"/>
                        <a:lumOff val="40000"/>
                      </a:schemeClr>
                    </a:solidFill>
                  </a:tcPr>
                </a:tc>
                <a:tc>
                  <a:txBody>
                    <a:bodyPr/>
                    <a:lstStyle/>
                    <a:p>
                      <a:r>
                        <a:rPr lang="en-US" sz="2400" dirty="0"/>
                        <a:t>25%</a:t>
                      </a:r>
                    </a:p>
                  </a:txBody>
                  <a:tcPr>
                    <a:solidFill>
                      <a:schemeClr val="accent5">
                        <a:lumMod val="60000"/>
                        <a:lumOff val="40000"/>
                      </a:schemeClr>
                    </a:solidFill>
                  </a:tcPr>
                </a:tc>
                <a:extLst>
                  <a:ext uri="{0D108BD9-81ED-4DB2-BD59-A6C34878D82A}">
                    <a16:rowId xmlns:a16="http://schemas.microsoft.com/office/drawing/2014/main" val="2617865836"/>
                  </a:ext>
                </a:extLst>
              </a:tr>
              <a:tr h="446541">
                <a:tc>
                  <a:txBody>
                    <a:bodyPr/>
                    <a:lstStyle/>
                    <a:p>
                      <a:r>
                        <a:rPr lang="en-US" sz="2400" dirty="0"/>
                        <a:t>SEP IRA SELF-EMPLOYED PERCENTAGE MATCH LIMIT</a:t>
                      </a:r>
                    </a:p>
                  </a:txBody>
                  <a:tcPr>
                    <a:solidFill>
                      <a:schemeClr val="accent5">
                        <a:lumMod val="60000"/>
                        <a:lumOff val="40000"/>
                      </a:schemeClr>
                    </a:solidFill>
                  </a:tcPr>
                </a:tc>
                <a:tc>
                  <a:txBody>
                    <a:bodyPr/>
                    <a:lstStyle/>
                    <a:p>
                      <a:r>
                        <a:rPr lang="en-US" sz="2400" dirty="0"/>
                        <a:t>20%</a:t>
                      </a:r>
                    </a:p>
                  </a:txBody>
                  <a:tcPr>
                    <a:solidFill>
                      <a:schemeClr val="accent5">
                        <a:lumMod val="60000"/>
                        <a:lumOff val="40000"/>
                      </a:schemeClr>
                    </a:solidFill>
                  </a:tcPr>
                </a:tc>
                <a:extLst>
                  <a:ext uri="{0D108BD9-81ED-4DB2-BD59-A6C34878D82A}">
                    <a16:rowId xmlns:a16="http://schemas.microsoft.com/office/drawing/2014/main" val="3681130169"/>
                  </a:ext>
                </a:extLst>
              </a:tr>
              <a:tr h="446541">
                <a:tc>
                  <a:txBody>
                    <a:bodyPr/>
                    <a:lstStyle/>
                    <a:p>
                      <a:r>
                        <a:rPr lang="en-US" sz="2400" dirty="0">
                          <a:solidFill>
                            <a:schemeClr val="bg1"/>
                          </a:solidFill>
                        </a:rPr>
                        <a:t>OVERALL LIMIT ON COTRIBUTIONS TO Defined Contribution Plans (DCPs)</a:t>
                      </a:r>
                    </a:p>
                  </a:txBody>
                  <a:tcPr>
                    <a:solidFill>
                      <a:schemeClr val="accent5">
                        <a:lumMod val="75000"/>
                      </a:schemeClr>
                    </a:solidFill>
                  </a:tcPr>
                </a:tc>
                <a:tc>
                  <a:txBody>
                    <a:bodyPr/>
                    <a:lstStyle/>
                    <a:p>
                      <a:r>
                        <a:rPr lang="en-US" sz="2400" dirty="0">
                          <a:solidFill>
                            <a:schemeClr val="bg1"/>
                          </a:solidFill>
                        </a:rPr>
                        <a:t>$57,000</a:t>
                      </a:r>
                    </a:p>
                  </a:txBody>
                  <a:tcPr>
                    <a:solidFill>
                      <a:schemeClr val="accent5">
                        <a:lumMod val="75000"/>
                      </a:schemeClr>
                    </a:solidFill>
                  </a:tcPr>
                </a:tc>
                <a:extLst>
                  <a:ext uri="{0D108BD9-81ED-4DB2-BD59-A6C34878D82A}">
                    <a16:rowId xmlns:a16="http://schemas.microsoft.com/office/drawing/2014/main" val="1058642686"/>
                  </a:ext>
                </a:extLst>
              </a:tr>
            </a:tbl>
          </a:graphicData>
        </a:graphic>
      </p:graphicFrame>
    </p:spTree>
    <p:extLst>
      <p:ext uri="{BB962C8B-B14F-4D97-AF65-F5344CB8AC3E}">
        <p14:creationId xmlns:p14="http://schemas.microsoft.com/office/powerpoint/2010/main" val="1325991720"/>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a:extLst>
              <a:ext uri="{FF2B5EF4-FFF2-40B4-BE49-F238E27FC236}">
                <a16:creationId xmlns:a16="http://schemas.microsoft.com/office/drawing/2014/main" id="{A80F4A64-E43F-4E4D-9B03-3055A655C04F}"/>
              </a:ext>
            </a:extLst>
          </p:cNvPr>
          <p:cNvSpPr txBox="1">
            <a:spLocks/>
          </p:cNvSpPr>
          <p:nvPr/>
        </p:nvSpPr>
        <p:spPr>
          <a:xfrm>
            <a:off x="0" y="0"/>
            <a:ext cx="12192000" cy="917232"/>
          </a:xfrm>
          <a:prstGeom prst="rect">
            <a:avLst/>
          </a:prstGeom>
          <a:solidFill>
            <a:srgbClr val="0076A3"/>
          </a:solidFill>
        </p:spPr>
        <p:txBody>
          <a:bodyPr>
            <a:normAutofit fontScale="77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t>Proactive Tax Planning with the SECURE ACT </a:t>
            </a:r>
          </a:p>
        </p:txBody>
      </p:sp>
      <p:sp>
        <p:nvSpPr>
          <p:cNvPr id="6" name="Content Placeholder 8">
            <a:extLst>
              <a:ext uri="{FF2B5EF4-FFF2-40B4-BE49-F238E27FC236}">
                <a16:creationId xmlns:a16="http://schemas.microsoft.com/office/drawing/2014/main" id="{4CB6555A-7C01-41F4-8A78-2512B6F3A863}"/>
              </a:ext>
            </a:extLst>
          </p:cNvPr>
          <p:cNvSpPr txBox="1">
            <a:spLocks/>
          </p:cNvSpPr>
          <p:nvPr/>
        </p:nvSpPr>
        <p:spPr>
          <a:xfrm>
            <a:off x="175727" y="1124126"/>
            <a:ext cx="7646250" cy="3958794"/>
          </a:xfrm>
          <a:prstGeom prst="rect">
            <a:avLst/>
          </a:prstGeom>
        </p:spPr>
        <p:txBody>
          <a:bodyPr/>
          <a:lst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Lucida Grande"/>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Lucida Grande"/>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Lucida Grande"/>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endParaRPr lang="en-US" sz="3600" b="1" dirty="0"/>
          </a:p>
        </p:txBody>
      </p:sp>
      <p:pic>
        <p:nvPicPr>
          <p:cNvPr id="2" name="Picture 1">
            <a:extLst>
              <a:ext uri="{FF2B5EF4-FFF2-40B4-BE49-F238E27FC236}">
                <a16:creationId xmlns:a16="http://schemas.microsoft.com/office/drawing/2014/main" id="{C0D4DE6D-185F-4F38-8B9F-15CBD2AEA1A4}"/>
              </a:ext>
            </a:extLst>
          </p:cNvPr>
          <p:cNvPicPr>
            <a:picLocks noChangeAspect="1"/>
          </p:cNvPicPr>
          <p:nvPr/>
        </p:nvPicPr>
        <p:blipFill>
          <a:blip r:embed="rId3"/>
          <a:stretch>
            <a:fillRect/>
          </a:stretch>
        </p:blipFill>
        <p:spPr>
          <a:xfrm>
            <a:off x="247276" y="3180755"/>
            <a:ext cx="2225233" cy="1652159"/>
          </a:xfrm>
          <a:prstGeom prst="rect">
            <a:avLst/>
          </a:prstGeom>
        </p:spPr>
      </p:pic>
      <p:sp>
        <p:nvSpPr>
          <p:cNvPr id="8" name="Rectangle 7">
            <a:extLst>
              <a:ext uri="{FF2B5EF4-FFF2-40B4-BE49-F238E27FC236}">
                <a16:creationId xmlns:a16="http://schemas.microsoft.com/office/drawing/2014/main" id="{12C19155-84F3-4353-BF5C-4389D3AFC392}"/>
              </a:ext>
            </a:extLst>
          </p:cNvPr>
          <p:cNvSpPr/>
          <p:nvPr/>
        </p:nvSpPr>
        <p:spPr>
          <a:xfrm>
            <a:off x="175727" y="1010451"/>
            <a:ext cx="11970050" cy="523220"/>
          </a:xfrm>
          <a:prstGeom prst="rect">
            <a:avLst/>
          </a:prstGeom>
        </p:spPr>
        <p:txBody>
          <a:bodyPr wrap="square">
            <a:spAutoFit/>
          </a:bodyPr>
          <a:lstStyle/>
          <a:p>
            <a:pPr algn="ctr"/>
            <a:r>
              <a:rPr lang="en-US" sz="2800" b="1" dirty="0">
                <a:solidFill>
                  <a:schemeClr val="tx2">
                    <a:lumMod val="50000"/>
                  </a:schemeClr>
                </a:solidFill>
                <a:latin typeface="Times New Roman" panose="02020603050405020304" pitchFamily="18" charset="0"/>
                <a:cs typeface="Times New Roman" panose="02020603050405020304" pitchFamily="18" charset="0"/>
              </a:rPr>
              <a:t>A critical area to review is overall </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Family Tax Bracket Management </a:t>
            </a:r>
            <a:r>
              <a:rPr lang="en-US" b="1" i="1" baseline="30000" dirty="0">
                <a:solidFill>
                  <a:schemeClr val="accent1">
                    <a:lumMod val="75000"/>
                  </a:schemeClr>
                </a:solidFill>
                <a:latin typeface="Times New Roman" panose="02020603050405020304" pitchFamily="18" charset="0"/>
                <a:cs typeface="Times New Roman" panose="02020603050405020304" pitchFamily="18" charset="0"/>
              </a:rPr>
              <a:t>©</a:t>
            </a:r>
            <a:r>
              <a:rPr lang="en-US" sz="2800" b="1" i="1" dirty="0">
                <a:solidFill>
                  <a:schemeClr val="accent1">
                    <a:lumMod val="75000"/>
                  </a:schemeClr>
                </a:solidFill>
                <a:latin typeface="Times New Roman" panose="02020603050405020304" pitchFamily="18" charset="0"/>
                <a:cs typeface="Times New Roman" panose="02020603050405020304" pitchFamily="18" charset="0"/>
              </a:rPr>
              <a:t> </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70F33A8A-8E9B-453C-BEAA-ED8F2673EA93}"/>
              </a:ext>
            </a:extLst>
          </p:cNvPr>
          <p:cNvSpPr txBox="1"/>
          <p:nvPr/>
        </p:nvSpPr>
        <p:spPr>
          <a:xfrm>
            <a:off x="9770798" y="2997508"/>
            <a:ext cx="2122414" cy="2308324"/>
          </a:xfrm>
          <a:prstGeom prst="rect">
            <a:avLst/>
          </a:prstGeom>
          <a:noFill/>
          <a:ln w="60325">
            <a:solidFill>
              <a:sysClr val="windowText" lastClr="0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70AD47">
                    <a:lumMod val="75000"/>
                  </a:srgbClr>
                </a:solidFill>
                <a:effectLst/>
                <a:uLnTx/>
                <a:uFillTx/>
                <a:latin typeface="Calibri" panose="020F0502020204030204"/>
              </a:rPr>
              <a:t>Your Beneficiaries Marginal Tax Rate(s) is/are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70AD47">
                    <a:lumMod val="75000"/>
                  </a:srgbClr>
                </a:solidFill>
                <a:effectLst/>
                <a:uLnTx/>
                <a:uFillTx/>
                <a:latin typeface="Calibri" panose="020F0502020204030204"/>
              </a:rPr>
              <a:t>_______</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dirty="0">
              <a:ln>
                <a:noFill/>
              </a:ln>
              <a:solidFill>
                <a:srgbClr val="70AD47">
                  <a:lumMod val="75000"/>
                </a:srgbClr>
              </a:solidFill>
              <a:effectLst/>
              <a:uLnTx/>
              <a:uFillTx/>
              <a:latin typeface="Calibri" panose="020F0502020204030204"/>
            </a:endParaRPr>
          </a:p>
        </p:txBody>
      </p:sp>
      <p:pic>
        <p:nvPicPr>
          <p:cNvPr id="4" name="Picture 3">
            <a:extLst>
              <a:ext uri="{FF2B5EF4-FFF2-40B4-BE49-F238E27FC236}">
                <a16:creationId xmlns:a16="http://schemas.microsoft.com/office/drawing/2014/main" id="{D1586B2C-CEFC-4B98-84D0-B3C6CBB07072}"/>
              </a:ext>
            </a:extLst>
          </p:cNvPr>
          <p:cNvPicPr>
            <a:picLocks noChangeAspect="1"/>
          </p:cNvPicPr>
          <p:nvPr/>
        </p:nvPicPr>
        <p:blipFill>
          <a:blip r:embed="rId4"/>
          <a:stretch>
            <a:fillRect/>
          </a:stretch>
        </p:blipFill>
        <p:spPr>
          <a:xfrm>
            <a:off x="2883376" y="1863688"/>
            <a:ext cx="6556715" cy="4575963"/>
          </a:xfrm>
          <a:prstGeom prst="rect">
            <a:avLst/>
          </a:prstGeom>
        </p:spPr>
      </p:pic>
    </p:spTree>
    <p:extLst>
      <p:ext uri="{BB962C8B-B14F-4D97-AF65-F5344CB8AC3E}">
        <p14:creationId xmlns:p14="http://schemas.microsoft.com/office/powerpoint/2010/main" val="132952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6" name="Text Box 3">
            <a:extLst>
              <a:ext uri="{FF2B5EF4-FFF2-40B4-BE49-F238E27FC236}">
                <a16:creationId xmlns:a16="http://schemas.microsoft.com/office/drawing/2014/main" id="{9DD2B8B8-5A72-4396-BC49-B8D8BDC4345E}"/>
              </a:ext>
            </a:extLst>
          </p:cNvPr>
          <p:cNvSpPr txBox="1">
            <a:spLocks noChangeArrowheads="1"/>
          </p:cNvSpPr>
          <p:nvPr/>
        </p:nvSpPr>
        <p:spPr bwMode="auto">
          <a:xfrm>
            <a:off x="238352" y="2234035"/>
            <a:ext cx="7750616"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tabLst>
                <a:tab pos="285750" algn="l"/>
              </a:tabLst>
              <a:defRPr sz="2400">
                <a:solidFill>
                  <a:schemeClr val="tx1"/>
                </a:solidFill>
                <a:latin typeface="Times New Roman" pitchFamily="18" charset="0"/>
              </a:defRPr>
            </a:lvl1pPr>
            <a:lvl2pPr algn="l">
              <a:tabLst>
                <a:tab pos="285750" algn="l"/>
              </a:tabLst>
              <a:defRPr sz="2400">
                <a:solidFill>
                  <a:schemeClr val="tx1"/>
                </a:solidFill>
                <a:latin typeface="Times New Roman" pitchFamily="18" charset="0"/>
              </a:defRPr>
            </a:lvl2pPr>
            <a:lvl3pPr algn="l">
              <a:tabLst>
                <a:tab pos="285750" algn="l"/>
              </a:tabLst>
              <a:defRPr sz="2400">
                <a:solidFill>
                  <a:schemeClr val="tx1"/>
                </a:solidFill>
                <a:latin typeface="Times New Roman" pitchFamily="18" charset="0"/>
              </a:defRPr>
            </a:lvl3pPr>
            <a:lvl4pPr algn="l">
              <a:tabLst>
                <a:tab pos="285750" algn="l"/>
              </a:tabLst>
              <a:defRPr sz="2400">
                <a:solidFill>
                  <a:schemeClr val="tx1"/>
                </a:solidFill>
                <a:latin typeface="Times New Roman" pitchFamily="18" charset="0"/>
              </a:defRPr>
            </a:lvl4pPr>
            <a:lvl5pPr algn="l">
              <a:tabLst>
                <a:tab pos="285750" algn="l"/>
              </a:tabLst>
              <a:defRPr sz="2400">
                <a:solidFill>
                  <a:schemeClr val="tx1"/>
                </a:solidFill>
                <a:latin typeface="Times New Roman" pitchFamily="18" charset="0"/>
              </a:defRPr>
            </a:lvl5pPr>
            <a:lvl6pPr eaLnBrk="0" fontAlgn="base" hangingPunct="0">
              <a:spcBef>
                <a:spcPct val="0"/>
              </a:spcBef>
              <a:spcAft>
                <a:spcPct val="0"/>
              </a:spcAft>
              <a:tabLst>
                <a:tab pos="285750" algn="l"/>
              </a:tabLst>
              <a:defRPr sz="2400">
                <a:solidFill>
                  <a:schemeClr val="tx1"/>
                </a:solidFill>
                <a:latin typeface="Times New Roman" pitchFamily="18" charset="0"/>
              </a:defRPr>
            </a:lvl6pPr>
            <a:lvl7pPr eaLnBrk="0" fontAlgn="base" hangingPunct="0">
              <a:spcBef>
                <a:spcPct val="0"/>
              </a:spcBef>
              <a:spcAft>
                <a:spcPct val="0"/>
              </a:spcAft>
              <a:tabLst>
                <a:tab pos="285750" algn="l"/>
              </a:tabLst>
              <a:defRPr sz="2400">
                <a:solidFill>
                  <a:schemeClr val="tx1"/>
                </a:solidFill>
                <a:latin typeface="Times New Roman" pitchFamily="18" charset="0"/>
              </a:defRPr>
            </a:lvl7pPr>
            <a:lvl8pPr eaLnBrk="0" fontAlgn="base" hangingPunct="0">
              <a:spcBef>
                <a:spcPct val="0"/>
              </a:spcBef>
              <a:spcAft>
                <a:spcPct val="0"/>
              </a:spcAft>
              <a:tabLst>
                <a:tab pos="285750" algn="l"/>
              </a:tabLst>
              <a:defRPr sz="2400">
                <a:solidFill>
                  <a:schemeClr val="tx1"/>
                </a:solidFill>
                <a:latin typeface="Times New Roman" pitchFamily="18" charset="0"/>
              </a:defRPr>
            </a:lvl8pPr>
            <a:lvl9pPr eaLnBrk="0" fontAlgn="base" hangingPunct="0">
              <a:spcBef>
                <a:spcPct val="0"/>
              </a:spcBef>
              <a:spcAft>
                <a:spcPct val="0"/>
              </a:spcAft>
              <a:tabLst>
                <a:tab pos="285750" algn="l"/>
              </a:tabLst>
              <a:defRPr sz="2400">
                <a:solidFill>
                  <a:schemeClr val="tx1"/>
                </a:solidFill>
                <a:latin typeface="Times New Roman" pitchFamily="18" charset="0"/>
              </a:defRPr>
            </a:lvl9pPr>
          </a:lstStyle>
          <a:p>
            <a:pPr marL="287338" indent="-287338" fontAlgn="auto">
              <a:lnSpc>
                <a:spcPct val="150000"/>
              </a:lnSpc>
              <a:spcBef>
                <a:spcPts val="0"/>
              </a:spcBef>
              <a:spcAft>
                <a:spcPts val="0"/>
              </a:spcAft>
              <a:buFontTx/>
              <a:buChar char="•"/>
              <a:defRPr/>
            </a:pPr>
            <a:r>
              <a:rPr lang="en-US" sz="3200" b="1" dirty="0">
                <a:solidFill>
                  <a:schemeClr val="tx2">
                    <a:lumMod val="50000"/>
                  </a:schemeClr>
                </a:solidFill>
                <a:cs typeface="Times New Roman" panose="02020603050405020304" pitchFamily="18" charset="0"/>
              </a:rPr>
              <a:t>Lowers overall taxable income long-term</a:t>
            </a:r>
          </a:p>
          <a:p>
            <a:pPr marL="287338" indent="-287338" fontAlgn="auto">
              <a:lnSpc>
                <a:spcPct val="150000"/>
              </a:lnSpc>
              <a:spcBef>
                <a:spcPts val="0"/>
              </a:spcBef>
              <a:spcAft>
                <a:spcPts val="0"/>
              </a:spcAft>
              <a:buFontTx/>
              <a:buChar char="•"/>
              <a:defRPr/>
            </a:pPr>
            <a:r>
              <a:rPr lang="en-US" sz="3200" b="1" dirty="0">
                <a:solidFill>
                  <a:schemeClr val="tx2">
                    <a:lumMod val="50000"/>
                  </a:schemeClr>
                </a:solidFill>
                <a:cs typeface="Times New Roman" panose="02020603050405020304" pitchFamily="18" charset="0"/>
              </a:rPr>
              <a:t>Tax-free compounding</a:t>
            </a:r>
          </a:p>
          <a:p>
            <a:pPr marL="287338" indent="-287338" fontAlgn="auto">
              <a:lnSpc>
                <a:spcPct val="150000"/>
              </a:lnSpc>
              <a:spcBef>
                <a:spcPts val="0"/>
              </a:spcBef>
              <a:spcAft>
                <a:spcPts val="0"/>
              </a:spcAft>
              <a:buFontTx/>
              <a:buChar char="•"/>
              <a:defRPr/>
            </a:pPr>
            <a:r>
              <a:rPr lang="en-US" sz="3200" b="1" dirty="0">
                <a:solidFill>
                  <a:schemeClr val="tx2">
                    <a:lumMod val="50000"/>
                  </a:schemeClr>
                </a:solidFill>
                <a:cs typeface="Times New Roman" panose="02020603050405020304" pitchFamily="18" charset="0"/>
              </a:rPr>
              <a:t>No RMDs (at age 72) </a:t>
            </a:r>
          </a:p>
          <a:p>
            <a:pPr marL="287338" indent="-287338" fontAlgn="auto">
              <a:lnSpc>
                <a:spcPct val="150000"/>
              </a:lnSpc>
              <a:spcBef>
                <a:spcPts val="0"/>
              </a:spcBef>
              <a:spcAft>
                <a:spcPts val="0"/>
              </a:spcAft>
              <a:buFontTx/>
              <a:buChar char="•"/>
              <a:defRPr/>
            </a:pPr>
            <a:r>
              <a:rPr lang="en-US" sz="3200" b="1" dirty="0">
                <a:solidFill>
                  <a:schemeClr val="tx2">
                    <a:lumMod val="50000"/>
                  </a:schemeClr>
                </a:solidFill>
                <a:cs typeface="Times New Roman" panose="02020603050405020304" pitchFamily="18" charset="0"/>
              </a:rPr>
              <a:t>Tax-free withdrawals for beneficiaries</a:t>
            </a:r>
          </a:p>
          <a:p>
            <a:pPr fontAlgn="auto">
              <a:spcBef>
                <a:spcPts val="0"/>
              </a:spcBef>
              <a:spcAft>
                <a:spcPts val="0"/>
              </a:spcAft>
              <a:defRPr/>
            </a:pPr>
            <a:endParaRPr lang="en-US" sz="1600" i="1" dirty="0">
              <a:solidFill>
                <a:schemeClr val="tx2">
                  <a:lumMod val="50000"/>
                </a:schemeClr>
              </a:solidFill>
              <a:cs typeface="Times New Roman" panose="02020603050405020304" pitchFamily="18" charset="0"/>
            </a:endParaRPr>
          </a:p>
        </p:txBody>
      </p:sp>
      <p:pic>
        <p:nvPicPr>
          <p:cNvPr id="2" name="Picture 1">
            <a:extLst>
              <a:ext uri="{FF2B5EF4-FFF2-40B4-BE49-F238E27FC236}">
                <a16:creationId xmlns:a16="http://schemas.microsoft.com/office/drawing/2014/main" id="{A4EDD5AF-DB12-4F34-B7CA-3E6CEF9D1954}"/>
              </a:ext>
            </a:extLst>
          </p:cNvPr>
          <p:cNvPicPr>
            <a:picLocks noChangeAspect="1"/>
          </p:cNvPicPr>
          <p:nvPr/>
        </p:nvPicPr>
        <p:blipFill>
          <a:blip r:embed="rId3"/>
          <a:stretch>
            <a:fillRect/>
          </a:stretch>
        </p:blipFill>
        <p:spPr>
          <a:xfrm>
            <a:off x="7860632" y="2003421"/>
            <a:ext cx="4340893" cy="3070551"/>
          </a:xfrm>
          <a:prstGeom prst="rect">
            <a:avLst/>
          </a:prstGeom>
        </p:spPr>
      </p:pic>
      <p:sp>
        <p:nvSpPr>
          <p:cNvPr id="7" name="Title 1">
            <a:extLst>
              <a:ext uri="{FF2B5EF4-FFF2-40B4-BE49-F238E27FC236}">
                <a16:creationId xmlns:a16="http://schemas.microsoft.com/office/drawing/2014/main" id="{4484202E-90B2-45BD-8B0A-2DEFF4A6D571}"/>
              </a:ext>
            </a:extLst>
          </p:cNvPr>
          <p:cNvSpPr txBox="1">
            <a:spLocks/>
          </p:cNvSpPr>
          <p:nvPr/>
        </p:nvSpPr>
        <p:spPr>
          <a:xfrm>
            <a:off x="9525" y="9525"/>
            <a:ext cx="12192000" cy="917232"/>
          </a:xfrm>
          <a:prstGeom prst="rect">
            <a:avLst/>
          </a:prstGeom>
          <a:solidFill>
            <a:srgbClr val="0076A3"/>
          </a:solidFill>
        </p:spPr>
        <p:txBody>
          <a:bodyPr>
            <a:normAutofit fontScale="77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t>Proactive Tax Planning with the SECURE ACT </a:t>
            </a:r>
          </a:p>
        </p:txBody>
      </p:sp>
      <p:sp>
        <p:nvSpPr>
          <p:cNvPr id="3" name="Rectangle 2">
            <a:extLst>
              <a:ext uri="{FF2B5EF4-FFF2-40B4-BE49-F238E27FC236}">
                <a16:creationId xmlns:a16="http://schemas.microsoft.com/office/drawing/2014/main" id="{1A64AA58-F6C5-4C11-A03E-1B8A573263CE}"/>
              </a:ext>
            </a:extLst>
          </p:cNvPr>
          <p:cNvSpPr/>
          <p:nvPr/>
        </p:nvSpPr>
        <p:spPr>
          <a:xfrm>
            <a:off x="238352" y="1172424"/>
            <a:ext cx="11953647" cy="830997"/>
          </a:xfrm>
          <a:prstGeom prst="rect">
            <a:avLst/>
          </a:prstGeom>
        </p:spPr>
        <p:txBody>
          <a:bodyPr wrap="square">
            <a:spAutoFit/>
          </a:bodyPr>
          <a:lstStyle/>
          <a:p>
            <a:pPr algn="ctr" fontAlgn="auto">
              <a:spcBef>
                <a:spcPts val="0"/>
              </a:spcBef>
              <a:spcAft>
                <a:spcPts val="0"/>
              </a:spcAft>
              <a:defRPr/>
            </a:pPr>
            <a:r>
              <a:rPr lang="en-US" sz="4800" b="1" dirty="0">
                <a:solidFill>
                  <a:schemeClr val="tx2">
                    <a:lumMod val="50000"/>
                  </a:schemeClr>
                </a:solidFill>
                <a:latin typeface="Times New Roman" panose="02020603050405020304" pitchFamily="18" charset="0"/>
                <a:cs typeface="Times New Roman" panose="02020603050405020304" pitchFamily="18" charset="0"/>
              </a:rPr>
              <a:t>Explore Roth IRA Conversion Benefits</a:t>
            </a:r>
          </a:p>
        </p:txBody>
      </p:sp>
      <p:sp>
        <p:nvSpPr>
          <p:cNvPr id="4" name="Rectangle 3">
            <a:extLst>
              <a:ext uri="{FF2B5EF4-FFF2-40B4-BE49-F238E27FC236}">
                <a16:creationId xmlns:a16="http://schemas.microsoft.com/office/drawing/2014/main" id="{2CC638AC-B0A5-420E-9567-D02F9B9BBD4A}"/>
              </a:ext>
            </a:extLst>
          </p:cNvPr>
          <p:cNvSpPr/>
          <p:nvPr/>
        </p:nvSpPr>
        <p:spPr>
          <a:xfrm>
            <a:off x="-20306" y="5938162"/>
            <a:ext cx="12212305" cy="861774"/>
          </a:xfrm>
          <a:prstGeom prst="rect">
            <a:avLst/>
          </a:prstGeom>
        </p:spPr>
        <p:txBody>
          <a:bodyPr wrap="square">
            <a:spAutoFit/>
          </a:bodyPr>
          <a:lstStyle/>
          <a:p>
            <a:pPr fontAlgn="auto">
              <a:spcBef>
                <a:spcPts val="0"/>
              </a:spcBef>
              <a:spcAft>
                <a:spcPts val="0"/>
              </a:spcAft>
              <a:defRPr/>
            </a:pPr>
            <a:r>
              <a:rPr lang="en-US" i="1" dirty="0">
                <a:solidFill>
                  <a:schemeClr val="tx2">
                    <a:lumMod val="50000"/>
                  </a:schemeClr>
                </a:solidFill>
                <a:latin typeface="Calibri" panose="020F0502020204030204" pitchFamily="34" charset="0"/>
                <a:cs typeface="Calibri" panose="020F0502020204030204" pitchFamily="34" charset="0"/>
              </a:rPr>
              <a:t>*</a:t>
            </a:r>
            <a:r>
              <a:rPr lang="en-US" sz="1600" i="1" dirty="0">
                <a:solidFill>
                  <a:schemeClr val="tx2">
                    <a:lumMod val="50000"/>
                  </a:schemeClr>
                </a:solidFill>
                <a:latin typeface="Calibri" panose="020F0502020204030204" pitchFamily="34" charset="0"/>
                <a:cs typeface="Calibri" panose="020F0502020204030204" pitchFamily="34" charset="0"/>
              </a:rPr>
              <a:t>Withdrawals from Roth IRA may be tax free, as long as they are considered qualified. Limitations and restrictions may apply. Withdrawals prior to age 59 ½ may result in a 10% IRS penalty tax. Future tax laws can change at any time and may impact the benefits of Roth IRAs. Their tax treatment may change.</a:t>
            </a:r>
            <a:endParaRPr lang="en-US" i="1" dirty="0">
              <a:solidFill>
                <a:schemeClr val="tx2">
                  <a:lumMod val="50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4882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 from="(-#ppt_w/2)" to="(#ppt_x)" calcmode="lin" valueType="num">
                                      <p:cBhvr>
                                        <p:cTn id="7" dur="600" fill="hold">
                                          <p:stCondLst>
                                            <p:cond delay="0"/>
                                          </p:stCondLst>
                                        </p:cTn>
                                        <p:tgtEl>
                                          <p:spTgt spid="6">
                                            <p:txEl>
                                              <p:pRg st="1" end="1"/>
                                            </p:txEl>
                                          </p:spTgt>
                                        </p:tgtEl>
                                        <p:attrNameLst>
                                          <p:attrName>ppt_x</p:attrName>
                                        </p:attrNameLst>
                                      </p:cBhvr>
                                    </p:anim>
                                    <p:anim from="0" to="-1.0" calcmode="lin" valueType="num">
                                      <p:cBhvr>
                                        <p:cTn id="8" dur="200" decel="50000" autoRev="1" fill="hold">
                                          <p:stCondLst>
                                            <p:cond delay="600"/>
                                          </p:stCondLst>
                                        </p:cTn>
                                        <p:tgtEl>
                                          <p:spTgt spid="6">
                                            <p:txEl>
                                              <p:pRg st="1" end="1"/>
                                            </p:txEl>
                                          </p:spTgt>
                                        </p:tgtEl>
                                        <p:attrNameLst>
                                          <p:attrName>xshear</p:attrName>
                                        </p:attrNameLst>
                                      </p:cBhvr>
                                    </p:anim>
                                    <p:animScale>
                                      <p:cBhvr>
                                        <p:cTn id="9" dur="200" decel="100000" autoRev="1" fill="hold">
                                          <p:stCondLst>
                                            <p:cond delay="600"/>
                                          </p:stCondLst>
                                        </p:cTn>
                                        <p:tgtEl>
                                          <p:spTgt spid="6">
                                            <p:txEl>
                                              <p:pRg st="1" end="1"/>
                                            </p:txEl>
                                          </p:spTgt>
                                        </p:tgtEl>
                                      </p:cBhvr>
                                      <p:from x="100000" y="100000"/>
                                      <p:to x="80000" y="100000"/>
                                    </p:animScale>
                                    <p:anim by="(#ppt_h/3+#ppt_w*0.1)" calcmode="lin" valueType="num">
                                      <p:cBhvr additive="sum">
                                        <p:cTn id="10" dur="200" decel="100000" autoRev="1" fill="hold">
                                          <p:stCondLst>
                                            <p:cond delay="600"/>
                                          </p:stCondLst>
                                        </p:cTn>
                                        <p:tgtEl>
                                          <p:spTgt spid="6">
                                            <p:txEl>
                                              <p:pRg st="1" end="1"/>
                                            </p:txEl>
                                          </p:spTgt>
                                        </p:tgtEl>
                                        <p:attrNameLst>
                                          <p:attrName>ppt_x</p:attrName>
                                        </p:attrNameLst>
                                      </p:cBhvr>
                                    </p:anim>
                                  </p:childTnLst>
                                </p:cTn>
                              </p:par>
                            </p:childTnLst>
                          </p:cTn>
                        </p:par>
                      </p:childTnLst>
                    </p:cTn>
                  </p:par>
                  <p:par>
                    <p:cTn id="11" fill="hold">
                      <p:stCondLst>
                        <p:cond delay="indefinite"/>
                      </p:stCondLst>
                      <p:childTnLst>
                        <p:par>
                          <p:cTn id="12" fill="hold">
                            <p:stCondLst>
                              <p:cond delay="0"/>
                            </p:stCondLst>
                            <p:childTnLst>
                              <p:par>
                                <p:cTn id="13" presetID="34"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 from="(-#ppt_w/2)" to="(#ppt_x)" calcmode="lin" valueType="num">
                                      <p:cBhvr>
                                        <p:cTn id="15" dur="600" fill="hold">
                                          <p:stCondLst>
                                            <p:cond delay="0"/>
                                          </p:stCondLst>
                                        </p:cTn>
                                        <p:tgtEl>
                                          <p:spTgt spid="6">
                                            <p:txEl>
                                              <p:pRg st="2" end="2"/>
                                            </p:txEl>
                                          </p:spTgt>
                                        </p:tgtEl>
                                        <p:attrNameLst>
                                          <p:attrName>ppt_x</p:attrName>
                                        </p:attrNameLst>
                                      </p:cBhvr>
                                    </p:anim>
                                    <p:anim from="0" to="-1.0" calcmode="lin" valueType="num">
                                      <p:cBhvr>
                                        <p:cTn id="16" dur="200" decel="50000" autoRev="1" fill="hold">
                                          <p:stCondLst>
                                            <p:cond delay="600"/>
                                          </p:stCondLst>
                                        </p:cTn>
                                        <p:tgtEl>
                                          <p:spTgt spid="6">
                                            <p:txEl>
                                              <p:pRg st="2" end="2"/>
                                            </p:txEl>
                                          </p:spTgt>
                                        </p:tgtEl>
                                        <p:attrNameLst>
                                          <p:attrName>xshear</p:attrName>
                                        </p:attrNameLst>
                                      </p:cBhvr>
                                    </p:anim>
                                    <p:animScale>
                                      <p:cBhvr>
                                        <p:cTn id="17" dur="200" decel="100000" autoRev="1" fill="hold">
                                          <p:stCondLst>
                                            <p:cond delay="600"/>
                                          </p:stCondLst>
                                        </p:cTn>
                                        <p:tgtEl>
                                          <p:spTgt spid="6">
                                            <p:txEl>
                                              <p:pRg st="2" end="2"/>
                                            </p:txEl>
                                          </p:spTgt>
                                        </p:tgtEl>
                                      </p:cBhvr>
                                      <p:from x="100000" y="100000"/>
                                      <p:to x="80000" y="100000"/>
                                    </p:animScale>
                                    <p:anim by="(#ppt_h/3+#ppt_w*0.1)" calcmode="lin" valueType="num">
                                      <p:cBhvr additive="sum">
                                        <p:cTn id="18" dur="200" decel="100000" autoRev="1" fill="hold">
                                          <p:stCondLst>
                                            <p:cond delay="600"/>
                                          </p:stCondLst>
                                        </p:cTn>
                                        <p:tgtEl>
                                          <p:spTgt spid="6">
                                            <p:txEl>
                                              <p:pRg st="2" end="2"/>
                                            </p:txEl>
                                          </p:spTgt>
                                        </p:tgtEl>
                                        <p:attrNameLst>
                                          <p:attrName>ppt_x</p:attrName>
                                        </p:attrNameLst>
                                      </p:cBhvr>
                                    </p:anim>
                                  </p:childTnLst>
                                </p:cTn>
                              </p:par>
                            </p:childTnLst>
                          </p:cTn>
                        </p:par>
                      </p:childTnLst>
                    </p:cTn>
                  </p:par>
                  <p:par>
                    <p:cTn id="19" fill="hold">
                      <p:stCondLst>
                        <p:cond delay="indefinite"/>
                      </p:stCondLst>
                      <p:childTnLst>
                        <p:par>
                          <p:cTn id="20" fill="hold">
                            <p:stCondLst>
                              <p:cond delay="0"/>
                            </p:stCondLst>
                            <p:childTnLst>
                              <p:par>
                                <p:cTn id="21" presetID="34"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 from="(-#ppt_w/2)" to="(#ppt_x)" calcmode="lin" valueType="num">
                                      <p:cBhvr>
                                        <p:cTn id="23" dur="600" fill="hold">
                                          <p:stCondLst>
                                            <p:cond delay="0"/>
                                          </p:stCondLst>
                                        </p:cTn>
                                        <p:tgtEl>
                                          <p:spTgt spid="6">
                                            <p:txEl>
                                              <p:pRg st="3" end="3"/>
                                            </p:txEl>
                                          </p:spTgt>
                                        </p:tgtEl>
                                        <p:attrNameLst>
                                          <p:attrName>ppt_x</p:attrName>
                                        </p:attrNameLst>
                                      </p:cBhvr>
                                    </p:anim>
                                    <p:anim from="0" to="-1.0" calcmode="lin" valueType="num">
                                      <p:cBhvr>
                                        <p:cTn id="24" dur="200" decel="50000" autoRev="1" fill="hold">
                                          <p:stCondLst>
                                            <p:cond delay="600"/>
                                          </p:stCondLst>
                                        </p:cTn>
                                        <p:tgtEl>
                                          <p:spTgt spid="6">
                                            <p:txEl>
                                              <p:pRg st="3" end="3"/>
                                            </p:txEl>
                                          </p:spTgt>
                                        </p:tgtEl>
                                        <p:attrNameLst>
                                          <p:attrName>xshear</p:attrName>
                                        </p:attrNameLst>
                                      </p:cBhvr>
                                    </p:anim>
                                    <p:animScale>
                                      <p:cBhvr>
                                        <p:cTn id="25" dur="200" decel="100000" autoRev="1" fill="hold">
                                          <p:stCondLst>
                                            <p:cond delay="600"/>
                                          </p:stCondLst>
                                        </p:cTn>
                                        <p:tgtEl>
                                          <p:spTgt spid="6">
                                            <p:txEl>
                                              <p:pRg st="3" end="3"/>
                                            </p:txEl>
                                          </p:spTgt>
                                        </p:tgtEl>
                                      </p:cBhvr>
                                      <p:from x="100000" y="100000"/>
                                      <p:to x="80000" y="100000"/>
                                    </p:animScale>
                                    <p:anim by="(#ppt_h/3+#ppt_w*0.1)" calcmode="lin" valueType="num">
                                      <p:cBhvr additive="sum">
                                        <p:cTn id="26" dur="200" decel="100000" autoRev="1" fill="hold">
                                          <p:stCondLst>
                                            <p:cond delay="600"/>
                                          </p:stCondLst>
                                        </p:cTn>
                                        <p:tgtEl>
                                          <p:spTgt spid="6">
                                            <p:txEl>
                                              <p:pRg st="3" end="3"/>
                                            </p:txEl>
                                          </p:spTgt>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Consider Qualified Tuition Plans</a:t>
            </a:r>
          </a:p>
        </p:txBody>
      </p:sp>
      <p:pic>
        <p:nvPicPr>
          <p:cNvPr id="2" name="Picture 1">
            <a:extLst>
              <a:ext uri="{FF2B5EF4-FFF2-40B4-BE49-F238E27FC236}">
                <a16:creationId xmlns:a16="http://schemas.microsoft.com/office/drawing/2014/main" id="{53C293BA-C791-49D1-9971-DB9B0239831F}"/>
              </a:ext>
            </a:extLst>
          </p:cNvPr>
          <p:cNvPicPr>
            <a:picLocks noChangeAspect="1"/>
          </p:cNvPicPr>
          <p:nvPr/>
        </p:nvPicPr>
        <p:blipFill>
          <a:blip r:embed="rId3"/>
          <a:stretch>
            <a:fillRect/>
          </a:stretch>
        </p:blipFill>
        <p:spPr>
          <a:xfrm>
            <a:off x="0" y="917232"/>
            <a:ext cx="12192000" cy="5940768"/>
          </a:xfrm>
          <a:prstGeom prst="rect">
            <a:avLst/>
          </a:prstGeom>
        </p:spPr>
      </p:pic>
    </p:spTree>
    <p:extLst>
      <p:ext uri="{BB962C8B-B14F-4D97-AF65-F5344CB8AC3E}">
        <p14:creationId xmlns:p14="http://schemas.microsoft.com/office/powerpoint/2010/main" val="19808256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Annual Gifting Tax Planning for 2020</a:t>
            </a:r>
          </a:p>
        </p:txBody>
      </p:sp>
      <p:pic>
        <p:nvPicPr>
          <p:cNvPr id="2" name="Picture 1">
            <a:extLst>
              <a:ext uri="{FF2B5EF4-FFF2-40B4-BE49-F238E27FC236}">
                <a16:creationId xmlns:a16="http://schemas.microsoft.com/office/drawing/2014/main" id="{A9975B33-2BDC-4727-8E28-6745B91D6A1E}"/>
              </a:ext>
            </a:extLst>
          </p:cNvPr>
          <p:cNvPicPr>
            <a:picLocks noChangeAspect="1"/>
          </p:cNvPicPr>
          <p:nvPr/>
        </p:nvPicPr>
        <p:blipFill>
          <a:blip r:embed="rId3">
            <a:alphaModFix amt="35000"/>
          </a:blip>
          <a:stretch>
            <a:fillRect/>
          </a:stretch>
        </p:blipFill>
        <p:spPr>
          <a:xfrm>
            <a:off x="0" y="917231"/>
            <a:ext cx="12192000" cy="5940769"/>
          </a:xfrm>
          <a:prstGeom prst="rect">
            <a:avLst/>
          </a:prstGeom>
        </p:spPr>
      </p:pic>
      <p:sp>
        <p:nvSpPr>
          <p:cNvPr id="3" name="Rectangle 2">
            <a:extLst>
              <a:ext uri="{FF2B5EF4-FFF2-40B4-BE49-F238E27FC236}">
                <a16:creationId xmlns:a16="http://schemas.microsoft.com/office/drawing/2014/main" id="{578221EC-2BE7-4C23-961F-BA5BD3055875}"/>
              </a:ext>
            </a:extLst>
          </p:cNvPr>
          <p:cNvSpPr/>
          <p:nvPr/>
        </p:nvSpPr>
        <p:spPr>
          <a:xfrm>
            <a:off x="214484" y="1115994"/>
            <a:ext cx="11977516" cy="4278094"/>
          </a:xfrm>
          <a:prstGeom prst="rect">
            <a:avLst/>
          </a:prstGeom>
        </p:spPr>
        <p:txBody>
          <a:bodyPr wrap="square">
            <a:spAutoFit/>
          </a:bodyPr>
          <a:lstStyle/>
          <a:p>
            <a:pPr algn="just"/>
            <a:br>
              <a:rPr lang="en-US" sz="2800" b="1" dirty="0">
                <a:solidFill>
                  <a:srgbClr val="00334C"/>
                </a:solidFill>
                <a:latin typeface="Arial" panose="020B0604020202020204" pitchFamily="34" charset="0"/>
              </a:rPr>
            </a:br>
            <a:r>
              <a:rPr lang="en-US" sz="3600" b="1" dirty="0">
                <a:solidFill>
                  <a:srgbClr val="002060"/>
                </a:solidFill>
                <a:latin typeface="Times New Roman" panose="02020603050405020304" pitchFamily="18" charset="0"/>
                <a:cs typeface="Times New Roman" panose="02020603050405020304" pitchFamily="18" charset="0"/>
              </a:rPr>
              <a:t>Gift Tax Exclusion for 2020 is $15,000 (per Donee)</a:t>
            </a:r>
          </a:p>
          <a:p>
            <a:pPr algn="just"/>
            <a:endParaRPr lang="en-US" sz="2800" b="1" dirty="0">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A payment made directly to a medical institution to pay for the medical bills of someone else does not count as a gift for gift tax purposes.</a:t>
            </a:r>
            <a:r>
              <a:rPr lang="en-US" sz="2800" b="1" dirty="0">
                <a:solidFill>
                  <a:srgbClr val="333333"/>
                </a:solidFill>
                <a:latin typeface="Times New Roman" panose="02020603050405020304" pitchFamily="18" charset="0"/>
                <a:cs typeface="Times New Roman" panose="02020603050405020304" pitchFamily="18" charset="0"/>
              </a:rPr>
              <a:t> </a:t>
            </a:r>
            <a:br>
              <a:rPr lang="en-US" sz="2800" b="1" dirty="0">
                <a:solidFill>
                  <a:srgbClr val="333333"/>
                </a:solidFill>
                <a:latin typeface="Times New Roman" panose="02020603050405020304" pitchFamily="18" charset="0"/>
                <a:cs typeface="Times New Roman" panose="02020603050405020304" pitchFamily="18" charset="0"/>
              </a:rPr>
            </a:br>
            <a:endParaRPr lang="en-US" sz="2800" b="1" dirty="0">
              <a:solidFill>
                <a:srgbClr val="333333"/>
              </a:solidFill>
              <a:latin typeface="Times New Roman" panose="02020603050405020304" pitchFamily="18" charset="0"/>
              <a:cs typeface="Times New Roman" panose="02020603050405020304" pitchFamily="18" charset="0"/>
            </a:endParaRPr>
          </a:p>
          <a:p>
            <a:pPr marL="342900" indent="-342900" algn="just">
              <a:buFont typeface="Arial" panose="020B0604020202020204" pitchFamily="34" charset="0"/>
              <a:buChar char="•"/>
            </a:pPr>
            <a:r>
              <a:rPr lang="en-US" sz="2800" b="1" dirty="0">
                <a:latin typeface="Times New Roman" panose="02020603050405020304" pitchFamily="18" charset="0"/>
                <a:cs typeface="Times New Roman" panose="02020603050405020304" pitchFamily="18" charset="0"/>
              </a:rPr>
              <a:t>A payment made directly to an educational institution to pay for the tuition of a student does not count as a gift to the student for gift tax purposes.</a:t>
            </a:r>
            <a:r>
              <a:rPr lang="en-US" sz="2800" b="1" dirty="0">
                <a:solidFill>
                  <a:srgbClr val="333333"/>
                </a:solidFill>
                <a:latin typeface="Times New Roman" panose="02020603050405020304" pitchFamily="18" charset="0"/>
                <a:cs typeface="Times New Roman" panose="02020603050405020304" pitchFamily="18" charset="0"/>
              </a:rPr>
              <a:t> </a:t>
            </a:r>
          </a:p>
          <a:p>
            <a:br>
              <a:rPr lang="en-US" sz="2000" dirty="0">
                <a:latin typeface="Times New Roman" panose="02020603050405020304" pitchFamily="18" charset="0"/>
                <a:cs typeface="Times New Roman" panose="02020603050405020304" pitchFamily="18" charset="0"/>
              </a:rPr>
            </a:b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30520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Wealth Transfer Planning for 2020</a:t>
            </a:r>
          </a:p>
        </p:txBody>
      </p:sp>
      <p:sp>
        <p:nvSpPr>
          <p:cNvPr id="3" name="Rectangle 2">
            <a:extLst>
              <a:ext uri="{FF2B5EF4-FFF2-40B4-BE49-F238E27FC236}">
                <a16:creationId xmlns:a16="http://schemas.microsoft.com/office/drawing/2014/main" id="{578221EC-2BE7-4C23-961F-BA5BD3055875}"/>
              </a:ext>
            </a:extLst>
          </p:cNvPr>
          <p:cNvSpPr/>
          <p:nvPr/>
        </p:nvSpPr>
        <p:spPr>
          <a:xfrm>
            <a:off x="214484" y="957987"/>
            <a:ext cx="11977516" cy="1508105"/>
          </a:xfrm>
          <a:prstGeom prst="rect">
            <a:avLst/>
          </a:prstGeom>
        </p:spPr>
        <p:txBody>
          <a:bodyPr wrap="square">
            <a:spAutoFit/>
          </a:bodyPr>
          <a:lstStyle/>
          <a:p>
            <a:pPr algn="ctr"/>
            <a:r>
              <a:rPr lang="en-US" sz="2800" b="1" dirty="0">
                <a:latin typeface="Times New Roman" panose="02020603050405020304" pitchFamily="18" charset="0"/>
                <a:cs typeface="Times New Roman" panose="02020603050405020304" pitchFamily="18" charset="0"/>
              </a:rPr>
              <a:t>Exemption amounts for gift, estate, and generation-skipping taxes for 2020 </a:t>
            </a:r>
            <a:br>
              <a:rPr lang="en-US" sz="2800" b="1" dirty="0">
                <a:latin typeface="Times New Roman" panose="02020603050405020304" pitchFamily="18" charset="0"/>
                <a:cs typeface="Times New Roman" panose="02020603050405020304" pitchFamily="18" charset="0"/>
              </a:rPr>
            </a:br>
            <a:r>
              <a:rPr lang="en-US" sz="2800" b="1" dirty="0">
                <a:latin typeface="Times New Roman" panose="02020603050405020304" pitchFamily="18" charset="0"/>
                <a:cs typeface="Times New Roman" panose="02020603050405020304" pitchFamily="18" charset="0"/>
              </a:rPr>
              <a:t>is $11.58 million ($23.16 million for married couples).</a:t>
            </a:r>
          </a:p>
          <a:p>
            <a:br>
              <a:rPr lang="en-US" dirty="0">
                <a:latin typeface="Times New Roman" panose="02020603050405020304" pitchFamily="18" charset="0"/>
                <a:cs typeface="Times New Roman" panose="02020603050405020304" pitchFamily="18" charset="0"/>
              </a:rPr>
            </a:br>
            <a:endParaRPr lang="en-US" dirty="0">
              <a:latin typeface="Times New Roman" panose="02020603050405020304" pitchFamily="18" charset="0"/>
              <a:cs typeface="Times New Roman" panose="02020603050405020304" pitchFamily="18" charset="0"/>
            </a:endParaRPr>
          </a:p>
        </p:txBody>
      </p:sp>
      <p:graphicFrame>
        <p:nvGraphicFramePr>
          <p:cNvPr id="2" name="Table 1">
            <a:extLst>
              <a:ext uri="{FF2B5EF4-FFF2-40B4-BE49-F238E27FC236}">
                <a16:creationId xmlns:a16="http://schemas.microsoft.com/office/drawing/2014/main" id="{245907D5-5695-4A30-8346-4A3FA022EE3E}"/>
              </a:ext>
            </a:extLst>
          </p:cNvPr>
          <p:cNvGraphicFramePr>
            <a:graphicFrameLocks noGrp="1"/>
          </p:cNvGraphicFramePr>
          <p:nvPr>
            <p:extLst>
              <p:ext uri="{D42A27DB-BD31-4B8C-83A1-F6EECF244321}">
                <p14:modId xmlns:p14="http://schemas.microsoft.com/office/powerpoint/2010/main" val="3616469743"/>
              </p:ext>
            </p:extLst>
          </p:nvPr>
        </p:nvGraphicFramePr>
        <p:xfrm>
          <a:off x="1151087" y="1976661"/>
          <a:ext cx="10553229" cy="3835064"/>
        </p:xfrm>
        <a:graphic>
          <a:graphicData uri="http://schemas.openxmlformats.org/drawingml/2006/table">
            <a:tbl>
              <a:tblPr firstRow="1" bandRow="1">
                <a:tableStyleId>{5C22544A-7EE6-4342-B048-85BDC9FD1C3A}</a:tableStyleId>
              </a:tblPr>
              <a:tblGrid>
                <a:gridCol w="2990607">
                  <a:extLst>
                    <a:ext uri="{9D8B030D-6E8A-4147-A177-3AD203B41FA5}">
                      <a16:colId xmlns:a16="http://schemas.microsoft.com/office/drawing/2014/main" val="1413339737"/>
                    </a:ext>
                  </a:extLst>
                </a:gridCol>
                <a:gridCol w="3616408">
                  <a:extLst>
                    <a:ext uri="{9D8B030D-6E8A-4147-A177-3AD203B41FA5}">
                      <a16:colId xmlns:a16="http://schemas.microsoft.com/office/drawing/2014/main" val="666371215"/>
                    </a:ext>
                  </a:extLst>
                </a:gridCol>
                <a:gridCol w="3946214">
                  <a:extLst>
                    <a:ext uri="{9D8B030D-6E8A-4147-A177-3AD203B41FA5}">
                      <a16:colId xmlns:a16="http://schemas.microsoft.com/office/drawing/2014/main" val="967079057"/>
                    </a:ext>
                  </a:extLst>
                </a:gridCol>
              </a:tblGrid>
              <a:tr h="502076">
                <a:tc>
                  <a:txBody>
                    <a:bodyPr/>
                    <a:lstStyle/>
                    <a:p>
                      <a:endParaRPr lang="en-US" dirty="0"/>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50000"/>
                      </a:schemeClr>
                    </a:solidFill>
                  </a:tcPr>
                </a:tc>
                <a:tc>
                  <a:txBody>
                    <a:bodyPr/>
                    <a:lstStyle/>
                    <a:p>
                      <a:pPr algn="ctr"/>
                      <a:r>
                        <a:rPr lang="en-US" sz="2800" dirty="0"/>
                        <a:t>2020-2025</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50000"/>
                      </a:schemeClr>
                    </a:solidFill>
                  </a:tcPr>
                </a:tc>
                <a:tc>
                  <a:txBody>
                    <a:bodyPr/>
                    <a:lstStyle/>
                    <a:p>
                      <a:pPr algn="ctr"/>
                      <a:r>
                        <a:rPr lang="en-US" sz="2800" dirty="0"/>
                        <a:t>2026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5">
                        <a:lumMod val="50000"/>
                      </a:schemeClr>
                    </a:solidFill>
                  </a:tcPr>
                </a:tc>
                <a:extLst>
                  <a:ext uri="{0D108BD9-81ED-4DB2-BD59-A6C34878D82A}">
                    <a16:rowId xmlns:a16="http://schemas.microsoft.com/office/drawing/2014/main" val="2483760070"/>
                  </a:ext>
                </a:extLst>
              </a:tr>
              <a:tr h="1240422">
                <a:tc>
                  <a:txBody>
                    <a:bodyPr/>
                    <a:lstStyle/>
                    <a:p>
                      <a:endParaRPr lang="en-US" sz="1800" b="1" dirty="0">
                        <a:solidFill>
                          <a:srgbClr val="002060"/>
                        </a:solidFill>
                      </a:endParaRPr>
                    </a:p>
                    <a:p>
                      <a:r>
                        <a:rPr lang="en-US" sz="1800" b="1" dirty="0">
                          <a:solidFill>
                            <a:srgbClr val="002060"/>
                          </a:solidFill>
                        </a:rPr>
                        <a:t>Estate &amp; Gift Tax Exemption Amount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br>
                        <a:rPr lang="en-US" sz="800" dirty="0">
                          <a:solidFill>
                            <a:srgbClr val="002060"/>
                          </a:solidFill>
                        </a:rPr>
                      </a:br>
                      <a:r>
                        <a:rPr lang="en-US" sz="1400" dirty="0">
                          <a:solidFill>
                            <a:srgbClr val="002060"/>
                          </a:solidFill>
                        </a:rPr>
                        <a:t> </a:t>
                      </a:r>
                      <a:r>
                        <a:rPr lang="en-US" sz="2400" dirty="0">
                          <a:solidFill>
                            <a:srgbClr val="002060"/>
                          </a:solidFill>
                        </a:rPr>
                        <a:t>$</a:t>
                      </a:r>
                      <a:r>
                        <a:rPr lang="en-US" sz="2400" b="1" dirty="0">
                          <a:solidFill>
                            <a:srgbClr val="002060"/>
                          </a:solidFill>
                        </a:rPr>
                        <a:t>11.58 million </a:t>
                      </a:r>
                      <a:br>
                        <a:rPr lang="en-US" sz="2400" b="1" dirty="0">
                          <a:solidFill>
                            <a:srgbClr val="002060"/>
                          </a:solidFill>
                        </a:rPr>
                      </a:br>
                      <a:r>
                        <a:rPr lang="en-US" sz="2000" dirty="0">
                          <a:solidFill>
                            <a:srgbClr val="002060"/>
                          </a:solidFill>
                        </a:rPr>
                        <a:t>is current exemption (indexed or inflation each year)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2060"/>
                          </a:solidFill>
                        </a:rPr>
                        <a:t> </a:t>
                      </a:r>
                      <a:br>
                        <a:rPr lang="en-US" sz="1400" dirty="0">
                          <a:solidFill>
                            <a:srgbClr val="002060"/>
                          </a:solidFill>
                        </a:rPr>
                      </a:br>
                      <a:r>
                        <a:rPr lang="en-US" sz="2400" b="1" kern="1200" dirty="0">
                          <a:solidFill>
                            <a:srgbClr val="002060"/>
                          </a:solidFill>
                          <a:latin typeface="+mn-lt"/>
                          <a:ea typeface="+mn-ea"/>
                          <a:cs typeface="+mn-cs"/>
                        </a:rPr>
                        <a:t>$5.49 million </a:t>
                      </a:r>
                      <a:r>
                        <a:rPr lang="en-US" sz="2000" dirty="0">
                          <a:solidFill>
                            <a:srgbClr val="002060"/>
                          </a:solidFill>
                        </a:rPr>
                        <a:t>(indexed for inflation from 2017)</a:t>
                      </a:r>
                    </a:p>
                    <a:p>
                      <a:pPr algn="ctr"/>
                      <a:endParaRPr lang="en-US" sz="2000" dirty="0">
                        <a:solidFill>
                          <a:srgbClr val="00206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564497390"/>
                  </a:ext>
                </a:extLst>
              </a:tr>
              <a:tr h="1177403">
                <a:tc>
                  <a:txBody>
                    <a:bodyPr/>
                    <a:lstStyle/>
                    <a:p>
                      <a:endParaRPr lang="en-US" sz="1800" b="1" dirty="0">
                        <a:solidFill>
                          <a:srgbClr val="002060"/>
                        </a:solidFill>
                      </a:endParaRPr>
                    </a:p>
                    <a:p>
                      <a:r>
                        <a:rPr lang="en-US" sz="1800" b="1" dirty="0">
                          <a:solidFill>
                            <a:srgbClr val="002060"/>
                          </a:solidFill>
                        </a:rPr>
                        <a:t>Generation-skipping Transfer Tax Exemption Amount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b="1" kern="1200" dirty="0">
                          <a:solidFill>
                            <a:srgbClr val="002060"/>
                          </a:solidFill>
                          <a:latin typeface="+mn-lt"/>
                          <a:ea typeface="+mn-ea"/>
                          <a:cs typeface="+mn-cs"/>
                        </a:rPr>
                        <a:t> </a:t>
                      </a:r>
                    </a:p>
                    <a:p>
                      <a:pPr algn="ctr"/>
                      <a:r>
                        <a:rPr lang="en-US" sz="2400" b="1" kern="1200" dirty="0">
                          <a:solidFill>
                            <a:srgbClr val="002060"/>
                          </a:solidFill>
                          <a:latin typeface="+mn-lt"/>
                          <a:ea typeface="+mn-ea"/>
                          <a:cs typeface="+mn-cs"/>
                        </a:rPr>
                        <a:t>$11.58 million </a:t>
                      </a:r>
                    </a:p>
                    <a:p>
                      <a:pPr algn="ctr"/>
                      <a:r>
                        <a:rPr lang="en-US" sz="2000" dirty="0">
                          <a:solidFill>
                            <a:srgbClr val="002060"/>
                          </a:solidFill>
                        </a:rPr>
                        <a:t>is current exemption (indexed or inflation each year)</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br>
                        <a:rPr lang="en-US" sz="800" b="1" kern="1200" dirty="0">
                          <a:solidFill>
                            <a:srgbClr val="002060"/>
                          </a:solidFill>
                          <a:latin typeface="+mn-lt"/>
                          <a:ea typeface="+mn-ea"/>
                          <a:cs typeface="+mn-cs"/>
                        </a:rPr>
                      </a:br>
                      <a:r>
                        <a:rPr lang="en-US" sz="2400" b="1" kern="1200" dirty="0">
                          <a:solidFill>
                            <a:srgbClr val="002060"/>
                          </a:solidFill>
                          <a:latin typeface="+mn-lt"/>
                          <a:ea typeface="+mn-ea"/>
                          <a:cs typeface="+mn-cs"/>
                        </a:rPr>
                        <a:t>$5.49 million </a:t>
                      </a:r>
                      <a:r>
                        <a:rPr lang="en-US" sz="2000" dirty="0">
                          <a:solidFill>
                            <a:srgbClr val="002060"/>
                          </a:solidFill>
                        </a:rPr>
                        <a:t>(indexed for inflation from 2017)</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3066139"/>
                  </a:ext>
                </a:extLst>
              </a:tr>
              <a:tr h="848024">
                <a:tc>
                  <a:txBody>
                    <a:bodyPr/>
                    <a:lstStyle/>
                    <a:p>
                      <a:r>
                        <a:rPr lang="en-US" sz="800" b="1" dirty="0">
                          <a:solidFill>
                            <a:srgbClr val="002060"/>
                          </a:solidFill>
                        </a:rPr>
                        <a:t> </a:t>
                      </a:r>
                      <a:br>
                        <a:rPr lang="en-US" sz="800" b="1" dirty="0">
                          <a:solidFill>
                            <a:srgbClr val="002060"/>
                          </a:solidFill>
                        </a:rPr>
                      </a:br>
                      <a:r>
                        <a:rPr lang="en-US" sz="1800" b="1" dirty="0">
                          <a:solidFill>
                            <a:srgbClr val="002060"/>
                          </a:solidFill>
                        </a:rPr>
                        <a:t>Estate, Gift, and GST Tax Rate</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b="1" kern="1200" dirty="0">
                          <a:solidFill>
                            <a:srgbClr val="002060"/>
                          </a:solidFill>
                          <a:latin typeface="+mn-lt"/>
                          <a:ea typeface="+mn-ea"/>
                          <a:cs typeface="+mn-cs"/>
                        </a:rPr>
                        <a:t> </a:t>
                      </a:r>
                      <a:br>
                        <a:rPr lang="en-US" sz="800" b="1" kern="1200" dirty="0">
                          <a:solidFill>
                            <a:srgbClr val="002060"/>
                          </a:solidFill>
                          <a:latin typeface="+mn-lt"/>
                          <a:ea typeface="+mn-ea"/>
                          <a:cs typeface="+mn-cs"/>
                        </a:rPr>
                      </a:br>
                      <a:r>
                        <a:rPr lang="en-US" sz="2400" b="1" kern="1200" dirty="0">
                          <a:solidFill>
                            <a:srgbClr val="002060"/>
                          </a:solidFill>
                          <a:latin typeface="+mn-lt"/>
                          <a:ea typeface="+mn-ea"/>
                          <a:cs typeface="+mn-cs"/>
                        </a:rPr>
                        <a:t>40%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800" b="1" kern="1200" dirty="0">
                          <a:solidFill>
                            <a:srgbClr val="002060"/>
                          </a:solidFill>
                          <a:latin typeface="+mn-lt"/>
                          <a:ea typeface="+mn-ea"/>
                          <a:cs typeface="+mn-cs"/>
                        </a:rPr>
                        <a:t> </a:t>
                      </a:r>
                      <a:br>
                        <a:rPr lang="en-US" sz="800" b="1" kern="1200" dirty="0">
                          <a:solidFill>
                            <a:srgbClr val="002060"/>
                          </a:solidFill>
                          <a:latin typeface="+mn-lt"/>
                          <a:ea typeface="+mn-ea"/>
                          <a:cs typeface="+mn-cs"/>
                        </a:rPr>
                      </a:br>
                      <a:r>
                        <a:rPr lang="en-US" sz="2400" b="1" kern="1200" dirty="0">
                          <a:solidFill>
                            <a:srgbClr val="002060"/>
                          </a:solidFill>
                          <a:latin typeface="+mn-lt"/>
                          <a:ea typeface="+mn-ea"/>
                          <a:cs typeface="+mn-cs"/>
                        </a:rPr>
                        <a:t>40%</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777677987"/>
                  </a:ext>
                </a:extLst>
              </a:tr>
            </a:tbl>
          </a:graphicData>
        </a:graphic>
      </p:graphicFrame>
      <p:cxnSp>
        <p:nvCxnSpPr>
          <p:cNvPr id="6" name="Straight Connector 5">
            <a:extLst>
              <a:ext uri="{FF2B5EF4-FFF2-40B4-BE49-F238E27FC236}">
                <a16:creationId xmlns:a16="http://schemas.microsoft.com/office/drawing/2014/main" id="{6FD784A4-992E-4CCE-B14A-C1F767EAF889}"/>
              </a:ext>
            </a:extLst>
          </p:cNvPr>
          <p:cNvCxnSpPr>
            <a:cxnSpLocks/>
          </p:cNvCxnSpPr>
          <p:nvPr/>
        </p:nvCxnSpPr>
        <p:spPr>
          <a:xfrm>
            <a:off x="4157831" y="2466092"/>
            <a:ext cx="0" cy="334563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27B9CA9B-0AE3-4F48-B6D8-19CCC128A96E}"/>
              </a:ext>
            </a:extLst>
          </p:cNvPr>
          <p:cNvCxnSpPr>
            <a:cxnSpLocks/>
          </p:cNvCxnSpPr>
          <p:nvPr/>
        </p:nvCxnSpPr>
        <p:spPr>
          <a:xfrm>
            <a:off x="7992444" y="2466092"/>
            <a:ext cx="0" cy="334563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359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Tax Planning for 2020</a:t>
            </a:r>
          </a:p>
        </p:txBody>
      </p:sp>
      <p:sp>
        <p:nvSpPr>
          <p:cNvPr id="3" name="Rectangle 2">
            <a:extLst>
              <a:ext uri="{FF2B5EF4-FFF2-40B4-BE49-F238E27FC236}">
                <a16:creationId xmlns:a16="http://schemas.microsoft.com/office/drawing/2014/main" id="{578221EC-2BE7-4C23-961F-BA5BD3055875}"/>
              </a:ext>
            </a:extLst>
          </p:cNvPr>
          <p:cNvSpPr/>
          <p:nvPr/>
        </p:nvSpPr>
        <p:spPr>
          <a:xfrm>
            <a:off x="214484" y="1671052"/>
            <a:ext cx="11977516" cy="646331"/>
          </a:xfrm>
          <a:prstGeom prst="rect">
            <a:avLst/>
          </a:prstGeom>
        </p:spPr>
        <p:txBody>
          <a:bodyPr wrap="square">
            <a:spAutoFit/>
          </a:bodyPr>
          <a:lstStyle/>
          <a:p>
            <a:br>
              <a:rPr lang="en-US" dirty="0"/>
            </a:br>
            <a:endParaRPr lang="en-US" dirty="0"/>
          </a:p>
        </p:txBody>
      </p:sp>
      <p:pic>
        <p:nvPicPr>
          <p:cNvPr id="2049" name="Picture 6" descr="New law makes voters' primary party choice public | Brainerd Dispatch">
            <a:extLst>
              <a:ext uri="{FF2B5EF4-FFF2-40B4-BE49-F238E27FC236}">
                <a16:creationId xmlns:a16="http://schemas.microsoft.com/office/drawing/2014/main" id="{71782444-575B-49C2-B7C4-EAC70CDDB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9925" y="0"/>
            <a:ext cx="1362075" cy="9318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175A3BD1-C41E-48E8-A00F-CD89433EEA49}"/>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4">
            <a:extLst>
              <a:ext uri="{FF2B5EF4-FFF2-40B4-BE49-F238E27FC236}">
                <a16:creationId xmlns:a16="http://schemas.microsoft.com/office/drawing/2014/main" id="{4701F2A2-59E1-4C2E-B880-049B456A6272}"/>
              </a:ext>
            </a:extLst>
          </p:cNvPr>
          <p:cNvSpPr>
            <a:spLocks noChangeArrowheads="1"/>
          </p:cNvSpPr>
          <p:nvPr/>
        </p:nvSpPr>
        <p:spPr bwMode="auto">
          <a:xfrm>
            <a:off x="2315739" y="1032368"/>
            <a:ext cx="7560531"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400" b="1" i="0" u="none" strike="noStrike" cap="none" normalizeH="0" baseline="0" dirty="0">
                <a:ln>
                  <a:noFill/>
                </a:ln>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Possible Tax Changes if Joe Biden Wins</a:t>
            </a:r>
            <a:endParaRPr kumimoji="0" lang="en-US" altLang="en-US" sz="3400" b="0" i="0"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34948AED-C3D5-430B-A0C9-C41FEB6CEC01}"/>
              </a:ext>
            </a:extLst>
          </p:cNvPr>
          <p:cNvSpPr/>
          <p:nvPr/>
        </p:nvSpPr>
        <p:spPr>
          <a:xfrm>
            <a:off x="301495" y="1887407"/>
            <a:ext cx="11209467" cy="3911135"/>
          </a:xfrm>
          <a:prstGeom prst="rect">
            <a:avLst/>
          </a:prstGeom>
        </p:spPr>
        <p:txBody>
          <a:bodyPr wrap="square">
            <a:spAutoFit/>
          </a:bodyPr>
          <a:lstStyle/>
          <a:p>
            <a:pPr marL="342900" indent="-342900" algn="just">
              <a:lnSpc>
                <a:spcPct val="150000"/>
              </a:lnSpc>
              <a:buFont typeface="Wingdings" panose="05000000000000000000" pitchFamily="2" charset="2"/>
              <a:buChar char="ü"/>
            </a:pPr>
            <a:r>
              <a:rPr lang="en-US" sz="2400" b="1" dirty="0">
                <a:latin typeface="Times New Roman" panose="02020603050405020304" pitchFamily="18" charset="0"/>
                <a:ea typeface="Calibri" panose="020F0502020204030204" pitchFamily="34" charset="0"/>
                <a:cs typeface="Times New Roman" panose="02020603050405020304" pitchFamily="18" charset="0"/>
              </a:rPr>
              <a:t>Increase Corporate Tax Rates to 28%.</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ü"/>
            </a:pPr>
            <a:r>
              <a:rPr lang="en-US" sz="2400" b="1" dirty="0">
                <a:latin typeface="Times New Roman" panose="02020603050405020304" pitchFamily="18" charset="0"/>
                <a:ea typeface="Calibri" panose="020F0502020204030204" pitchFamily="34" charset="0"/>
                <a:cs typeface="Times New Roman" panose="02020603050405020304" pitchFamily="18" charset="0"/>
              </a:rPr>
              <a:t>Increase the marginal tax rate for top </a:t>
            </a:r>
            <a:r>
              <a:rPr lang="en-US" sz="2400" b="1" dirty="0">
                <a:latin typeface="Times New Roman" panose="02020603050405020304" pitchFamily="18" charset="0"/>
                <a:cs typeface="Times New Roman" panose="02020603050405020304" pitchFamily="18" charset="0"/>
              </a:rPr>
              <a:t>earners from 37% to 39.6%. </a:t>
            </a:r>
          </a:p>
          <a:p>
            <a:pPr marL="342900" indent="-342900" algn="just">
              <a:lnSpc>
                <a:spcPct val="150000"/>
              </a:lnSpc>
              <a:buFont typeface="Wingdings" panose="05000000000000000000" pitchFamily="2" charset="2"/>
              <a:buChar char="ü"/>
            </a:pPr>
            <a:r>
              <a:rPr lang="en-US" sz="2400" b="1" dirty="0">
                <a:latin typeface="Times New Roman" panose="02020603050405020304" pitchFamily="18" charset="0"/>
                <a:ea typeface="Calibri" panose="020F0502020204030204" pitchFamily="34" charset="0"/>
                <a:cs typeface="Times New Roman" panose="02020603050405020304" pitchFamily="18" charset="0"/>
              </a:rPr>
              <a:t>Raise the capital gains tax on filers with incomes above $1 million to 39.6%.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ü"/>
            </a:pPr>
            <a:r>
              <a:rPr lang="en-US" sz="2400" b="1" dirty="0">
                <a:latin typeface="Times New Roman" panose="02020603050405020304" pitchFamily="18" charset="0"/>
                <a:ea typeface="Calibri" panose="020F0502020204030204" pitchFamily="34" charset="0"/>
                <a:cs typeface="Times New Roman" panose="02020603050405020304" pitchFamily="18" charset="0"/>
              </a:rPr>
              <a:t>Limit itemized deductions to a cap of 28%.</a:t>
            </a:r>
          </a:p>
          <a:p>
            <a:pPr marL="342900" indent="-342900" algn="just">
              <a:lnSpc>
                <a:spcPct val="150000"/>
              </a:lnSpc>
              <a:buFont typeface="Wingdings" panose="05000000000000000000" pitchFamily="2" charset="2"/>
              <a:buChar char="ü"/>
            </a:pPr>
            <a:r>
              <a:rPr lang="en-US" sz="2400" b="1" dirty="0">
                <a:latin typeface="Times New Roman" panose="02020603050405020304" pitchFamily="18" charset="0"/>
                <a:ea typeface="Calibri" panose="020F0502020204030204" pitchFamily="34" charset="0"/>
                <a:cs typeface="Times New Roman" panose="02020603050405020304" pitchFamily="18" charset="0"/>
              </a:rPr>
              <a:t>Phase out small business income deductions for those earning over $400,000.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ü"/>
            </a:pPr>
            <a:r>
              <a:rPr lang="en-US" sz="2400" b="1" dirty="0">
                <a:latin typeface="Times New Roman" panose="02020603050405020304" pitchFamily="18" charset="0"/>
                <a:ea typeface="Calibri" panose="020F0502020204030204" pitchFamily="34" charset="0"/>
                <a:cs typeface="Times New Roman" panose="02020603050405020304" pitchFamily="18" charset="0"/>
              </a:rPr>
              <a:t>Eliminate step-up in basis. </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buFont typeface="Wingdings" panose="05000000000000000000" pitchFamily="2" charset="2"/>
              <a:buChar char="ü"/>
            </a:pPr>
            <a:r>
              <a:rPr lang="en-US" sz="2400" b="1" dirty="0">
                <a:latin typeface="Times New Roman" panose="02020603050405020304" pitchFamily="18" charset="0"/>
                <a:ea typeface="Calibri" panose="020F0502020204030204" pitchFamily="34" charset="0"/>
                <a:cs typeface="Times New Roman" panose="02020603050405020304" pitchFamily="18" charset="0"/>
              </a:rPr>
              <a:t>Reduce </a:t>
            </a:r>
            <a:r>
              <a:rPr lang="en-US" sz="2400" b="1" dirty="0">
                <a:latin typeface="Times New Roman" panose="02020603050405020304" pitchFamily="18" charset="0"/>
                <a:cs typeface="Times New Roman" panose="02020603050405020304" pitchFamily="18" charset="0"/>
              </a:rPr>
              <a:t>Estate Tax exemption to $3.5 million.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06841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8">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 calcmode="lin" valueType="num">
                                      <p:cBhvr>
                                        <p:cTn id="12" dur="500" fill="hold"/>
                                        <p:tgtEl>
                                          <p:spTgt spid="8">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8">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8">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 calcmode="lin" valueType="num">
                                      <p:cBhvr>
                                        <p:cTn id="17"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8">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8">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 calcmode="lin" valueType="num">
                                      <p:cBhvr>
                                        <p:cTn id="22" dur="500" fill="hold"/>
                                        <p:tgtEl>
                                          <p:spTgt spid="8">
                                            <p:txEl>
                                              <p:pRg st="3" end="3"/>
                                            </p:txEl>
                                          </p:spTgt>
                                        </p:tgtEl>
                                        <p:attrNameLst>
                                          <p:attrName>ppt_w</p:attrName>
                                        </p:attrNameLst>
                                      </p:cBhvr>
                                      <p:tavLst>
                                        <p:tav tm="0">
                                          <p:val>
                                            <p:fltVal val="0"/>
                                          </p:val>
                                        </p:tav>
                                        <p:tav tm="100000">
                                          <p:val>
                                            <p:strVal val="#ppt_w"/>
                                          </p:val>
                                        </p:tav>
                                      </p:tavLst>
                                    </p:anim>
                                    <p:anim calcmode="lin" valueType="num">
                                      <p:cBhvr>
                                        <p:cTn id="23" dur="500" fill="hold"/>
                                        <p:tgtEl>
                                          <p:spTgt spid="8">
                                            <p:txEl>
                                              <p:pRg st="3" end="3"/>
                                            </p:txEl>
                                          </p:spTgt>
                                        </p:tgtEl>
                                        <p:attrNameLst>
                                          <p:attrName>ppt_h</p:attrName>
                                        </p:attrNameLst>
                                      </p:cBhvr>
                                      <p:tavLst>
                                        <p:tav tm="0">
                                          <p:val>
                                            <p:fltVal val="0"/>
                                          </p:val>
                                        </p:tav>
                                        <p:tav tm="100000">
                                          <p:val>
                                            <p:strVal val="#ppt_h"/>
                                          </p:val>
                                        </p:tav>
                                      </p:tavLst>
                                    </p:anim>
                                    <p:animEffect transition="in" filter="fade">
                                      <p:cBhvr>
                                        <p:cTn id="24" dur="500"/>
                                        <p:tgtEl>
                                          <p:spTgt spid="8">
                                            <p:txEl>
                                              <p:pRg st="3" end="3"/>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 calcmode="lin" valueType="num">
                                      <p:cBhvr>
                                        <p:cTn id="27" dur="500" fill="hold"/>
                                        <p:tgtEl>
                                          <p:spTgt spid="8">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8">
                                            <p:txEl>
                                              <p:pRg st="4" end="4"/>
                                            </p:txEl>
                                          </p:spTgt>
                                        </p:tgtEl>
                                        <p:attrNameLst>
                                          <p:attrName>ppt_h</p:attrName>
                                        </p:attrNameLst>
                                      </p:cBhvr>
                                      <p:tavLst>
                                        <p:tav tm="0">
                                          <p:val>
                                            <p:fltVal val="0"/>
                                          </p:val>
                                        </p:tav>
                                        <p:tav tm="100000">
                                          <p:val>
                                            <p:strVal val="#ppt_h"/>
                                          </p:val>
                                        </p:tav>
                                      </p:tavLst>
                                    </p:anim>
                                    <p:animEffect transition="in" filter="fade">
                                      <p:cBhvr>
                                        <p:cTn id="29" dur="500"/>
                                        <p:tgtEl>
                                          <p:spTgt spid="8">
                                            <p:txEl>
                                              <p:pRg st="4" end="4"/>
                                            </p:txEl>
                                          </p:spTgt>
                                        </p:tgtEl>
                                      </p:cBhvr>
                                    </p:animEffect>
                                  </p:childTnLst>
                                </p:cTn>
                              </p:par>
                              <p:par>
                                <p:cTn id="30" presetID="53" presetClass="entr" presetSubtype="16" fill="hold" nodeType="withEffect">
                                  <p:stCondLst>
                                    <p:cond delay="0"/>
                                  </p:stCondLst>
                                  <p:childTnLst>
                                    <p:set>
                                      <p:cBhvr>
                                        <p:cTn id="31" dur="1" fill="hold">
                                          <p:stCondLst>
                                            <p:cond delay="0"/>
                                          </p:stCondLst>
                                        </p:cTn>
                                        <p:tgtEl>
                                          <p:spTgt spid="8">
                                            <p:txEl>
                                              <p:pRg st="5" end="5"/>
                                            </p:txEl>
                                          </p:spTgt>
                                        </p:tgtEl>
                                        <p:attrNameLst>
                                          <p:attrName>style.visibility</p:attrName>
                                        </p:attrNameLst>
                                      </p:cBhvr>
                                      <p:to>
                                        <p:strVal val="visible"/>
                                      </p:to>
                                    </p:set>
                                    <p:anim calcmode="lin" valueType="num">
                                      <p:cBhvr>
                                        <p:cTn id="32" dur="500" fill="hold"/>
                                        <p:tgtEl>
                                          <p:spTgt spid="8">
                                            <p:txEl>
                                              <p:pRg st="5" end="5"/>
                                            </p:txEl>
                                          </p:spTgt>
                                        </p:tgtEl>
                                        <p:attrNameLst>
                                          <p:attrName>ppt_w</p:attrName>
                                        </p:attrNameLst>
                                      </p:cBhvr>
                                      <p:tavLst>
                                        <p:tav tm="0">
                                          <p:val>
                                            <p:fltVal val="0"/>
                                          </p:val>
                                        </p:tav>
                                        <p:tav tm="100000">
                                          <p:val>
                                            <p:strVal val="#ppt_w"/>
                                          </p:val>
                                        </p:tav>
                                      </p:tavLst>
                                    </p:anim>
                                    <p:anim calcmode="lin" valueType="num">
                                      <p:cBhvr>
                                        <p:cTn id="33" dur="500" fill="hold"/>
                                        <p:tgtEl>
                                          <p:spTgt spid="8">
                                            <p:txEl>
                                              <p:pRg st="5" end="5"/>
                                            </p:txEl>
                                          </p:spTgt>
                                        </p:tgtEl>
                                        <p:attrNameLst>
                                          <p:attrName>ppt_h</p:attrName>
                                        </p:attrNameLst>
                                      </p:cBhvr>
                                      <p:tavLst>
                                        <p:tav tm="0">
                                          <p:val>
                                            <p:fltVal val="0"/>
                                          </p:val>
                                        </p:tav>
                                        <p:tav tm="100000">
                                          <p:val>
                                            <p:strVal val="#ppt_h"/>
                                          </p:val>
                                        </p:tav>
                                      </p:tavLst>
                                    </p:anim>
                                    <p:animEffect transition="in" filter="fade">
                                      <p:cBhvr>
                                        <p:cTn id="34" dur="500"/>
                                        <p:tgtEl>
                                          <p:spTgt spid="8">
                                            <p:txEl>
                                              <p:pRg st="5" end="5"/>
                                            </p:txEl>
                                          </p:spTgt>
                                        </p:tgtEl>
                                      </p:cBhvr>
                                    </p:animEffect>
                                  </p:childTnLst>
                                </p:cTn>
                              </p:par>
                              <p:par>
                                <p:cTn id="35" presetID="53" presetClass="entr" presetSubtype="16" fill="hold" nodeType="withEffect">
                                  <p:stCondLst>
                                    <p:cond delay="0"/>
                                  </p:stCondLst>
                                  <p:childTnLst>
                                    <p:set>
                                      <p:cBhvr>
                                        <p:cTn id="36" dur="1" fill="hold">
                                          <p:stCondLst>
                                            <p:cond delay="0"/>
                                          </p:stCondLst>
                                        </p:cTn>
                                        <p:tgtEl>
                                          <p:spTgt spid="8">
                                            <p:txEl>
                                              <p:pRg st="6" end="6"/>
                                            </p:txEl>
                                          </p:spTgt>
                                        </p:tgtEl>
                                        <p:attrNameLst>
                                          <p:attrName>style.visibility</p:attrName>
                                        </p:attrNameLst>
                                      </p:cBhvr>
                                      <p:to>
                                        <p:strVal val="visible"/>
                                      </p:to>
                                    </p:set>
                                    <p:anim calcmode="lin" valueType="num">
                                      <p:cBhvr>
                                        <p:cTn id="37" dur="500" fill="hold"/>
                                        <p:tgtEl>
                                          <p:spTgt spid="8">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8">
                                            <p:txEl>
                                              <p:pRg st="6" end="6"/>
                                            </p:txEl>
                                          </p:spTgt>
                                        </p:tgtEl>
                                        <p:attrNameLst>
                                          <p:attrName>ppt_h</p:attrName>
                                        </p:attrNameLst>
                                      </p:cBhvr>
                                      <p:tavLst>
                                        <p:tav tm="0">
                                          <p:val>
                                            <p:fltVal val="0"/>
                                          </p:val>
                                        </p:tav>
                                        <p:tav tm="100000">
                                          <p:val>
                                            <p:strVal val="#ppt_h"/>
                                          </p:val>
                                        </p:tav>
                                      </p:tavLst>
                                    </p:anim>
                                    <p:animEffect transition="in" filter="fade">
                                      <p:cBhvr>
                                        <p:cTn id="39" dur="500"/>
                                        <p:tgtEl>
                                          <p:spTgt spid="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FB9CAD5-6DC5-4D46-9DDF-F59951736C90}"/>
              </a:ext>
            </a:extLst>
          </p:cNvPr>
          <p:cNvSpPr txBox="1">
            <a:spLocks/>
          </p:cNvSpPr>
          <p:nvPr/>
        </p:nvSpPr>
        <p:spPr>
          <a:xfrm>
            <a:off x="0" y="3149"/>
            <a:ext cx="12192000" cy="1110543"/>
          </a:xfrm>
          <a:prstGeom prst="rect">
            <a:avLst/>
          </a:prstGeom>
          <a:solidFill>
            <a:srgbClr val="0076A3"/>
          </a:solidFill>
        </p:spPr>
        <p:txBody>
          <a:bodyPr>
            <a:normAutofit fontScale="925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6000" b="1" dirty="0">
                <a:effectLst>
                  <a:outerShdw blurRad="38100" dist="38100" dir="2700000" algn="tl">
                    <a:srgbClr val="000000">
                      <a:alpha val="43137"/>
                    </a:srgbClr>
                  </a:outerShdw>
                </a:effectLst>
                <a:latin typeface="Roboto Slab" pitchFamily="2" charset="0"/>
                <a:cs typeface="Arial" panose="020B0604020202020204" pitchFamily="34" charset="0"/>
              </a:rPr>
              <a:t>Stay Healthy</a:t>
            </a:r>
            <a:endParaRPr lang="en-US" sz="4000" b="1" dirty="0">
              <a:effectLst>
                <a:outerShdw blurRad="38100" dist="38100" dir="2700000" algn="tl">
                  <a:srgbClr val="000000">
                    <a:alpha val="43137"/>
                  </a:srgbClr>
                </a:outerShdw>
              </a:effectLst>
              <a:latin typeface="Roboto Slab" pitchFamily="2" charset="0"/>
              <a:cs typeface="Arial" panose="020B0604020202020204" pitchFamily="34" charset="0"/>
            </a:endParaRPr>
          </a:p>
        </p:txBody>
      </p:sp>
      <p:sp>
        <p:nvSpPr>
          <p:cNvPr id="6" name="Text Box 2">
            <a:extLst>
              <a:ext uri="{FF2B5EF4-FFF2-40B4-BE49-F238E27FC236}">
                <a16:creationId xmlns:a16="http://schemas.microsoft.com/office/drawing/2014/main" id="{D363698C-4C65-4A83-9E5F-772B81294402}"/>
              </a:ext>
            </a:extLst>
          </p:cNvPr>
          <p:cNvSpPr txBox="1">
            <a:spLocks noChangeArrowheads="1"/>
          </p:cNvSpPr>
          <p:nvPr/>
        </p:nvSpPr>
        <p:spPr bwMode="auto">
          <a:xfrm>
            <a:off x="0" y="5744308"/>
            <a:ext cx="12192000" cy="1110544"/>
          </a:xfrm>
          <a:prstGeom prst="rect">
            <a:avLst/>
          </a:prstGeom>
          <a:solidFill>
            <a:srgbClr val="0076A3"/>
          </a:solidFill>
          <a:ln w="19050">
            <a:noFill/>
            <a:prstDash val="sysDot"/>
            <a:miter lim="800000"/>
            <a:headEnd/>
            <a:tailEnd/>
          </a:ln>
        </p:spPr>
        <p:txBody>
          <a:bodyPr rot="0" vert="horz" wrap="square" lIns="91440" tIns="45720" rIns="91440" bIns="45720" anchor="t" anchorCtr="0">
            <a:noAutofit/>
          </a:bodyPr>
          <a:lstStyle/>
          <a:p>
            <a:pPr lvl="0" algn="ctr" defTabSz="457200">
              <a:lnSpc>
                <a:spcPct val="107000"/>
              </a:lnSpc>
              <a:spcAft>
                <a:spcPts val="800"/>
              </a:spcAft>
              <a:tabLst>
                <a:tab pos="342900" algn="l"/>
              </a:tabLst>
            </a:pPr>
            <a:r>
              <a:rPr lang="en-US" sz="4800" b="1" spc="-60" dirty="0">
                <a:solidFill>
                  <a:srgbClr val="FFFFFF"/>
                </a:solidFill>
                <a:effectLst>
                  <a:outerShdw blurRad="38100" dist="38100" dir="2700000" algn="tl">
                    <a:srgbClr val="000000">
                      <a:alpha val="43137"/>
                    </a:srgbClr>
                  </a:outerShdw>
                </a:effectLst>
                <a:latin typeface="Roboto Slab" pitchFamily="2" charset="0"/>
                <a:ea typeface="+mj-ea"/>
                <a:cs typeface="Arial" panose="020B0604020202020204" pitchFamily="34" charset="0"/>
              </a:rPr>
              <a:t>Your First Wealth is Health!</a:t>
            </a:r>
          </a:p>
        </p:txBody>
      </p:sp>
      <p:pic>
        <p:nvPicPr>
          <p:cNvPr id="2" name="Picture 1">
            <a:extLst>
              <a:ext uri="{FF2B5EF4-FFF2-40B4-BE49-F238E27FC236}">
                <a16:creationId xmlns:a16="http://schemas.microsoft.com/office/drawing/2014/main" id="{548A6E5F-7F5E-4711-8DF9-B91F138FCA18}"/>
              </a:ext>
            </a:extLst>
          </p:cNvPr>
          <p:cNvPicPr>
            <a:picLocks noChangeAspect="1"/>
          </p:cNvPicPr>
          <p:nvPr/>
        </p:nvPicPr>
        <p:blipFill>
          <a:blip r:embed="rId3"/>
          <a:stretch>
            <a:fillRect/>
          </a:stretch>
        </p:blipFill>
        <p:spPr>
          <a:xfrm>
            <a:off x="0" y="1113693"/>
            <a:ext cx="12192000" cy="4630616"/>
          </a:xfrm>
          <a:prstGeom prst="rect">
            <a:avLst/>
          </a:prstGeom>
        </p:spPr>
      </p:pic>
    </p:spTree>
    <p:extLst>
      <p:ext uri="{BB962C8B-B14F-4D97-AF65-F5344CB8AC3E}">
        <p14:creationId xmlns:p14="http://schemas.microsoft.com/office/powerpoint/2010/main" val="13326385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F8C58F-A2AE-4859-BA86-B887EB98E0A9}"/>
              </a:ext>
            </a:extLst>
          </p:cNvPr>
          <p:cNvPicPr>
            <a:picLocks noChangeAspect="1"/>
          </p:cNvPicPr>
          <p:nvPr/>
        </p:nvPicPr>
        <p:blipFill>
          <a:blip r:embed="rId3">
            <a:duotone>
              <a:schemeClr val="bg2">
                <a:shade val="45000"/>
                <a:satMod val="135000"/>
              </a:schemeClr>
              <a:prstClr val="white"/>
            </a:duotone>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0" y="877420"/>
            <a:ext cx="12192000" cy="5998028"/>
          </a:xfrm>
          <a:prstGeom prst="rect">
            <a:avLst/>
          </a:prstGeom>
        </p:spPr>
      </p:pic>
      <p:sp>
        <p:nvSpPr>
          <p:cNvPr id="7" name="Title 1">
            <a:extLst>
              <a:ext uri="{FF2B5EF4-FFF2-40B4-BE49-F238E27FC236}">
                <a16:creationId xmlns:a16="http://schemas.microsoft.com/office/drawing/2014/main" id="{10EFA818-A0B2-4608-9795-7E2BFA785724}"/>
              </a:ext>
            </a:extLst>
          </p:cNvPr>
          <p:cNvSpPr txBox="1">
            <a:spLocks/>
          </p:cNvSpPr>
          <p:nvPr/>
        </p:nvSpPr>
        <p:spPr bwMode="auto">
          <a:xfrm>
            <a:off x="1156996" y="859972"/>
            <a:ext cx="3918857" cy="62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US" sz="3200" b="1" i="1" u="sng" dirty="0">
                <a:solidFill>
                  <a:srgbClr val="FF0000"/>
                </a:solidFill>
                <a:latin typeface="Times New Roman" panose="02020603050405020304" pitchFamily="18" charset="0"/>
                <a:cs typeface="Times New Roman" panose="02020603050405020304" pitchFamily="18" charset="0"/>
              </a:rPr>
              <a:t>Summary Checklist</a:t>
            </a:r>
            <a:endParaRPr lang="en-US" b="1" u="sng" dirty="0">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sz="half" idx="1"/>
          </p:nvPr>
        </p:nvSpPr>
        <p:spPr>
          <a:xfrm>
            <a:off x="1473798" y="1597727"/>
            <a:ext cx="9079454" cy="4082311"/>
          </a:xfrm>
        </p:spPr>
        <p:txBody>
          <a:bodyPr>
            <a:normAutofit/>
          </a:bodyPr>
          <a:lstStyle/>
          <a:p>
            <a:pPr>
              <a:buFont typeface="Wingdings" panose="05000000000000000000" pitchFamily="2" charset="2"/>
              <a:buChar char="q"/>
            </a:pPr>
            <a:r>
              <a:rPr lang="en-US" sz="2400" b="1" dirty="0">
                <a:solidFill>
                  <a:srgbClr val="002060"/>
                </a:solidFill>
              </a:rPr>
              <a:t> </a:t>
            </a:r>
            <a:r>
              <a:rPr lang="en-US" sz="2400" b="1" dirty="0">
                <a:solidFill>
                  <a:srgbClr val="002060"/>
                </a:solidFill>
                <a:latin typeface="Times New Roman" panose="02020603050405020304" pitchFamily="18" charset="0"/>
                <a:cs typeface="Times New Roman" panose="02020603050405020304" pitchFamily="18" charset="0"/>
              </a:rPr>
              <a:t>Bracket Management</a:t>
            </a:r>
          </a:p>
          <a:p>
            <a:pPr>
              <a:buFont typeface="Wingdings" panose="05000000000000000000" pitchFamily="2" charset="2"/>
              <a:buChar char="q"/>
            </a:pPr>
            <a:r>
              <a:rPr lang="en-US" sz="2400" b="1" dirty="0">
                <a:solidFill>
                  <a:srgbClr val="002060"/>
                </a:solidFill>
                <a:latin typeface="Times New Roman" panose="02020603050405020304" pitchFamily="18" charset="0"/>
                <a:cs typeface="Times New Roman" panose="02020603050405020304" pitchFamily="18" charset="0"/>
              </a:rPr>
              <a:t> Itemized Deduction Timing</a:t>
            </a:r>
          </a:p>
          <a:p>
            <a:pPr>
              <a:buFont typeface="Wingdings" panose="05000000000000000000" pitchFamily="2" charset="2"/>
              <a:buChar char="q"/>
            </a:pPr>
            <a:r>
              <a:rPr lang="en-US" sz="2400" b="1" dirty="0">
                <a:solidFill>
                  <a:srgbClr val="002060"/>
                </a:solidFill>
                <a:latin typeface="Times New Roman" panose="02020603050405020304" pitchFamily="18" charset="0"/>
                <a:cs typeface="Times New Roman" panose="02020603050405020304" pitchFamily="18" charset="0"/>
              </a:rPr>
              <a:t> Gain &amp;Loss Harvesting</a:t>
            </a:r>
          </a:p>
          <a:p>
            <a:pPr>
              <a:buFont typeface="Wingdings" panose="05000000000000000000" pitchFamily="2" charset="2"/>
              <a:buChar char="q"/>
            </a:pPr>
            <a:r>
              <a:rPr lang="en-US" sz="2400" b="1" dirty="0">
                <a:solidFill>
                  <a:srgbClr val="002060"/>
                </a:solidFill>
                <a:latin typeface="Times New Roman" panose="02020603050405020304" pitchFamily="18" charset="0"/>
                <a:cs typeface="Times New Roman" panose="02020603050405020304" pitchFamily="18" charset="0"/>
              </a:rPr>
              <a:t> Retirement Planning</a:t>
            </a:r>
          </a:p>
          <a:p>
            <a:pPr>
              <a:buFont typeface="Wingdings" panose="05000000000000000000" pitchFamily="2" charset="2"/>
              <a:buChar char="q"/>
            </a:pPr>
            <a:r>
              <a:rPr lang="en-US" sz="2400" b="1" dirty="0">
                <a:solidFill>
                  <a:srgbClr val="002060"/>
                </a:solidFill>
                <a:latin typeface="Times New Roman" panose="02020603050405020304" pitchFamily="18" charset="0"/>
                <a:cs typeface="Times New Roman" panose="02020603050405020304" pitchFamily="18" charset="0"/>
              </a:rPr>
              <a:t> Education Planning</a:t>
            </a:r>
          </a:p>
          <a:p>
            <a:pPr>
              <a:buFont typeface="Wingdings" panose="05000000000000000000" pitchFamily="2" charset="2"/>
              <a:buChar char="q"/>
            </a:pPr>
            <a:r>
              <a:rPr lang="en-US" sz="2400" b="1" dirty="0">
                <a:solidFill>
                  <a:srgbClr val="002060"/>
                </a:solidFill>
                <a:latin typeface="Times New Roman" panose="02020603050405020304" pitchFamily="18" charset="0"/>
                <a:cs typeface="Times New Roman" panose="02020603050405020304" pitchFamily="18" charset="0"/>
              </a:rPr>
              <a:t> Charitable Planning</a:t>
            </a:r>
          </a:p>
          <a:p>
            <a:pPr>
              <a:buFont typeface="Wingdings" panose="05000000000000000000" pitchFamily="2" charset="2"/>
              <a:buChar char="q"/>
            </a:pPr>
            <a:r>
              <a:rPr lang="en-US" sz="2400" b="1" dirty="0">
                <a:solidFill>
                  <a:srgbClr val="002060"/>
                </a:solidFill>
                <a:latin typeface="Times New Roman" panose="02020603050405020304" pitchFamily="18" charset="0"/>
                <a:cs typeface="Times New Roman" panose="02020603050405020304" pitchFamily="18" charset="0"/>
              </a:rPr>
              <a:t> Estate Tax Planning</a:t>
            </a:r>
          </a:p>
          <a:p>
            <a:pPr>
              <a:buFont typeface="Wingdings" panose="05000000000000000000" pitchFamily="2" charset="2"/>
              <a:buChar char="q"/>
            </a:pPr>
            <a:r>
              <a:rPr lang="en-US" sz="2400" b="1" dirty="0">
                <a:solidFill>
                  <a:srgbClr val="002060"/>
                </a:solidFill>
                <a:latin typeface="Times New Roman" panose="02020603050405020304" pitchFamily="18" charset="0"/>
                <a:cs typeface="Times New Roman" panose="02020603050405020304" pitchFamily="18" charset="0"/>
              </a:rPr>
              <a:t> Planning for Major Financial or Life Events Next Year/Future</a:t>
            </a:r>
          </a:p>
          <a:p>
            <a:pPr>
              <a:buFont typeface="Wingdings" panose="05000000000000000000" pitchFamily="2" charset="2"/>
              <a:buChar char="q"/>
            </a:pPr>
            <a:r>
              <a:rPr lang="en-US" sz="2400" b="1" dirty="0">
                <a:solidFill>
                  <a:srgbClr val="002060"/>
                </a:solidFill>
                <a:latin typeface="Times New Roman" panose="02020603050405020304" pitchFamily="18" charset="0"/>
                <a:cs typeface="Times New Roman" panose="02020603050405020304" pitchFamily="18" charset="0"/>
              </a:rPr>
              <a:t> Planning for Any Other Personal Situational Concerns</a:t>
            </a:r>
            <a:endParaRPr lang="en-US" sz="2400" dirty="0">
              <a:latin typeface="Times New Roman" panose="02020603050405020304" pitchFamily="18" charset="0"/>
              <a:cs typeface="Times New Roman" panose="02020603050405020304" pitchFamily="18" charset="0"/>
            </a:endParaRPr>
          </a:p>
          <a:p>
            <a:pPr marL="0" indent="0">
              <a:buNone/>
            </a:pPr>
            <a:endParaRPr lang="en-US" sz="2400" dirty="0">
              <a:latin typeface="Times New Roman" panose="02020603050405020304" pitchFamily="18" charset="0"/>
              <a:cs typeface="Times New Roman" panose="02020603050405020304" pitchFamily="18" charset="0"/>
            </a:endParaRPr>
          </a:p>
          <a:p>
            <a:pPr marL="457200" lvl="1" indent="0">
              <a:buNone/>
            </a:pPr>
            <a:endParaRPr lang="en-US" sz="2000" dirty="0"/>
          </a:p>
        </p:txBody>
      </p:sp>
      <p:sp>
        <p:nvSpPr>
          <p:cNvPr id="8" name="Title 1">
            <a:extLst>
              <a:ext uri="{FF2B5EF4-FFF2-40B4-BE49-F238E27FC236}">
                <a16:creationId xmlns:a16="http://schemas.microsoft.com/office/drawing/2014/main" id="{B9E6BD66-7A73-456B-91FF-8058D832C185}"/>
              </a:ext>
            </a:extLst>
          </p:cNvPr>
          <p:cNvSpPr txBox="1">
            <a:spLocks/>
          </p:cNvSpPr>
          <p:nvPr/>
        </p:nvSpPr>
        <p:spPr>
          <a:xfrm>
            <a:off x="0" y="-39812"/>
            <a:ext cx="12192000" cy="917232"/>
          </a:xfrm>
          <a:prstGeom prst="rect">
            <a:avLst/>
          </a:prstGeom>
          <a:solidFill>
            <a:srgbClr val="0076A3"/>
          </a:solidFill>
        </p:spPr>
        <p:txBody>
          <a:bodyPr>
            <a:normAutofit/>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lvl="0" algn="ctr">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800" b="1" dirty="0">
                <a:effectLst>
                  <a:outerShdw blurRad="38100" dist="38100" dir="2700000" algn="tl">
                    <a:srgbClr val="000000">
                      <a:alpha val="43137"/>
                    </a:srgbClr>
                  </a:outerShdw>
                </a:effectLst>
                <a:latin typeface="Roboto Slab" pitchFamily="2" charset="0"/>
                <a:cs typeface="Arial" panose="020B0604020202020204" pitchFamily="34" charset="0"/>
              </a:rPr>
              <a:t>Year-end Tax Planning</a:t>
            </a:r>
          </a:p>
        </p:txBody>
      </p:sp>
    </p:spTree>
    <p:extLst>
      <p:ext uri="{BB962C8B-B14F-4D97-AF65-F5344CB8AC3E}">
        <p14:creationId xmlns:p14="http://schemas.microsoft.com/office/powerpoint/2010/main" val="1006433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5200" b="1" dirty="0">
                <a:effectLst>
                  <a:outerShdw blurRad="38100" dist="38100" dir="2700000" algn="tl">
                    <a:srgbClr val="000000">
                      <a:alpha val="43137"/>
                    </a:srgbClr>
                  </a:outerShdw>
                </a:effectLst>
                <a:latin typeface="Roboto Slab" pitchFamily="2" charset="0"/>
                <a:cs typeface="Arial" panose="020B0604020202020204" pitchFamily="34" charset="0"/>
              </a:rPr>
              <a:t>Tax Planning for 2020</a:t>
            </a:r>
          </a:p>
        </p:txBody>
      </p:sp>
      <p:sp>
        <p:nvSpPr>
          <p:cNvPr id="3" name="Rectangle 2">
            <a:extLst>
              <a:ext uri="{FF2B5EF4-FFF2-40B4-BE49-F238E27FC236}">
                <a16:creationId xmlns:a16="http://schemas.microsoft.com/office/drawing/2014/main" id="{578221EC-2BE7-4C23-961F-BA5BD3055875}"/>
              </a:ext>
            </a:extLst>
          </p:cNvPr>
          <p:cNvSpPr/>
          <p:nvPr/>
        </p:nvSpPr>
        <p:spPr>
          <a:xfrm>
            <a:off x="214484" y="957987"/>
            <a:ext cx="11977516" cy="923330"/>
          </a:xfrm>
          <a:prstGeom prst="rect">
            <a:avLst/>
          </a:prstGeom>
        </p:spPr>
        <p:txBody>
          <a:bodyPr wrap="square">
            <a:spAutoFit/>
          </a:bodyPr>
          <a:lstStyle/>
          <a:p>
            <a:pPr algn="ctr"/>
            <a:br>
              <a:rPr lang="en-US" b="1" dirty="0">
                <a:solidFill>
                  <a:srgbClr val="00334C"/>
                </a:solidFill>
                <a:latin typeface="Arial" panose="020B0604020202020204" pitchFamily="34" charset="0"/>
              </a:rPr>
            </a:br>
            <a:br>
              <a:rPr lang="en-US" dirty="0"/>
            </a:br>
            <a:endParaRPr lang="en-US" dirty="0"/>
          </a:p>
        </p:txBody>
      </p:sp>
      <p:pic>
        <p:nvPicPr>
          <p:cNvPr id="2" name="Picture 1">
            <a:extLst>
              <a:ext uri="{FF2B5EF4-FFF2-40B4-BE49-F238E27FC236}">
                <a16:creationId xmlns:a16="http://schemas.microsoft.com/office/drawing/2014/main" id="{EA1A5619-9BAC-41F5-AD6A-8E6CD1B86EB8}"/>
              </a:ext>
            </a:extLst>
          </p:cNvPr>
          <p:cNvPicPr>
            <a:picLocks noChangeAspect="1"/>
          </p:cNvPicPr>
          <p:nvPr/>
        </p:nvPicPr>
        <p:blipFill>
          <a:blip r:embed="rId3"/>
          <a:stretch>
            <a:fillRect/>
          </a:stretch>
        </p:blipFill>
        <p:spPr>
          <a:xfrm>
            <a:off x="395111" y="1125809"/>
            <a:ext cx="4402665" cy="5376803"/>
          </a:xfrm>
          <a:prstGeom prst="rect">
            <a:avLst/>
          </a:prstGeom>
        </p:spPr>
      </p:pic>
      <p:sp>
        <p:nvSpPr>
          <p:cNvPr id="6" name="Rectangle 5">
            <a:extLst>
              <a:ext uri="{FF2B5EF4-FFF2-40B4-BE49-F238E27FC236}">
                <a16:creationId xmlns:a16="http://schemas.microsoft.com/office/drawing/2014/main" id="{E8BCA20F-FE26-419E-8CA1-309275844434}"/>
              </a:ext>
            </a:extLst>
          </p:cNvPr>
          <p:cNvSpPr/>
          <p:nvPr/>
        </p:nvSpPr>
        <p:spPr>
          <a:xfrm>
            <a:off x="6310493" y="1125809"/>
            <a:ext cx="5486396" cy="261610"/>
          </a:xfrm>
          <a:prstGeom prst="rect">
            <a:avLst/>
          </a:prstGeom>
        </p:spPr>
        <p:txBody>
          <a:bodyPr wrap="square">
            <a:spAutoFit/>
          </a:bodyPr>
          <a:lstStyle/>
          <a:p>
            <a:pPr marR="47625" algn="ctr">
              <a:tabLst>
                <a:tab pos="2971800" algn="ctr"/>
                <a:tab pos="5943600" algn="r"/>
              </a:tabLst>
            </a:pPr>
            <a:r>
              <a:rPr lang="en-US" sz="1100" b="1" dirty="0">
                <a:solidFill>
                  <a:srgbClr val="171717"/>
                </a:solidFill>
                <a:latin typeface="Calibri" panose="020F0502020204030204" pitchFamily="34"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4791196D-298F-437C-9851-E76FB729D1E0}"/>
              </a:ext>
            </a:extLst>
          </p:cNvPr>
          <p:cNvSpPr txBox="1"/>
          <p:nvPr/>
        </p:nvSpPr>
        <p:spPr>
          <a:xfrm>
            <a:off x="5823141" y="2743200"/>
            <a:ext cx="4810992" cy="652486"/>
          </a:xfrm>
          <a:prstGeom prst="rect">
            <a:avLst/>
          </a:prstGeom>
          <a:noFill/>
        </p:spPr>
        <p:txBody>
          <a:bodyPr wrap="square" rtlCol="0">
            <a:spAutoFit/>
          </a:bodyPr>
          <a:lstStyle/>
          <a:p>
            <a:pPr marR="1316990" algn="ctr">
              <a:lnSpc>
                <a:spcPct val="115000"/>
              </a:lnSpc>
            </a:pPr>
            <a:endParaRPr lang="en-US" sz="1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dirty="0"/>
          </a:p>
        </p:txBody>
      </p:sp>
      <p:sp>
        <p:nvSpPr>
          <p:cNvPr id="10" name="Rectangle 9">
            <a:extLst>
              <a:ext uri="{FF2B5EF4-FFF2-40B4-BE49-F238E27FC236}">
                <a16:creationId xmlns:a16="http://schemas.microsoft.com/office/drawing/2014/main" id="{62E89628-AA76-431E-9501-878576A15273}"/>
              </a:ext>
            </a:extLst>
          </p:cNvPr>
          <p:cNvSpPr/>
          <p:nvPr/>
        </p:nvSpPr>
        <p:spPr>
          <a:xfrm>
            <a:off x="5450888" y="1227476"/>
            <a:ext cx="6267635" cy="2099806"/>
          </a:xfrm>
          <a:prstGeom prst="rect">
            <a:avLst/>
          </a:prstGeom>
        </p:spPr>
        <p:txBody>
          <a:bodyPr wrap="square">
            <a:spAutoFit/>
          </a:bodyPr>
          <a:lstStyle/>
          <a:p>
            <a:pPr marR="1316990" lvl="0">
              <a:lnSpc>
                <a:spcPct val="115000"/>
              </a:lnSpc>
            </a:pPr>
            <a:r>
              <a:rPr lang="en-US" sz="2800" b="1" dirty="0">
                <a:solidFill>
                  <a:srgbClr val="0070C0"/>
                </a:solidFill>
                <a:latin typeface="Times New Roman" panose="02020603050405020304" pitchFamily="18" charset="0"/>
                <a:cs typeface="Times New Roman" panose="02020603050405020304" pitchFamily="18" charset="0"/>
              </a:rPr>
              <a:t>A </a:t>
            </a:r>
            <a:r>
              <a:rPr lang="en-US" sz="2800" b="1" dirty="0">
                <a:solidFill>
                  <a:prstClr val="black"/>
                </a:solidFill>
                <a:latin typeface="Times New Roman" panose="02020603050405020304" pitchFamily="18" charset="0"/>
                <a:cs typeface="Times New Roman" panose="02020603050405020304" pitchFamily="18" charset="0"/>
              </a:rPr>
              <a:t>“Proactive” </a:t>
            </a:r>
            <a:r>
              <a:rPr lang="en-US" sz="2800" b="1" dirty="0">
                <a:solidFill>
                  <a:srgbClr val="0070C0"/>
                </a:solidFill>
                <a:latin typeface="Times New Roman" panose="02020603050405020304" pitchFamily="18" charset="0"/>
                <a:cs typeface="Times New Roman" panose="02020603050405020304" pitchFamily="18" charset="0"/>
              </a:rPr>
              <a:t>approach to your tax planning instead of a</a:t>
            </a:r>
            <a:r>
              <a:rPr lang="en-US" sz="2800" b="1" dirty="0">
                <a:solidFill>
                  <a:prstClr val="black"/>
                </a:solidFill>
                <a:latin typeface="Times New Roman" panose="02020603050405020304" pitchFamily="18" charset="0"/>
                <a:cs typeface="Times New Roman" panose="02020603050405020304" pitchFamily="18" charset="0"/>
              </a:rPr>
              <a:t> “Reactive” </a:t>
            </a:r>
            <a:r>
              <a:rPr lang="en-US" sz="2800" b="1" dirty="0">
                <a:solidFill>
                  <a:srgbClr val="0070C0"/>
                </a:solidFill>
                <a:latin typeface="Times New Roman" panose="02020603050405020304" pitchFamily="18" charset="0"/>
                <a:cs typeface="Times New Roman" panose="02020603050405020304" pitchFamily="18" charset="0"/>
              </a:rPr>
              <a:t>approach could </a:t>
            </a:r>
            <a:br>
              <a:rPr lang="en-US" sz="2800" b="1" dirty="0">
                <a:solidFill>
                  <a:srgbClr val="0070C0"/>
                </a:solidFill>
                <a:latin typeface="Times New Roman" panose="02020603050405020304" pitchFamily="18" charset="0"/>
                <a:cs typeface="Times New Roman" panose="02020603050405020304" pitchFamily="18" charset="0"/>
              </a:rPr>
            </a:br>
            <a:r>
              <a:rPr lang="en-US" sz="2800" b="1" dirty="0">
                <a:solidFill>
                  <a:srgbClr val="0070C0"/>
                </a:solidFill>
                <a:latin typeface="Times New Roman" panose="02020603050405020304" pitchFamily="18" charset="0"/>
                <a:cs typeface="Times New Roman" panose="02020603050405020304" pitchFamily="18" charset="0"/>
              </a:rPr>
              <a:t>produce better results</a:t>
            </a:r>
            <a:r>
              <a:rPr lang="en-US" sz="3200" dirty="0">
                <a:solidFill>
                  <a:srgbClr val="0070C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99F4A111-2703-40EA-B41D-6E7D1DDC2AEB}"/>
              </a:ext>
            </a:extLst>
          </p:cNvPr>
          <p:cNvPicPr>
            <a:picLocks noChangeAspect="1"/>
          </p:cNvPicPr>
          <p:nvPr/>
        </p:nvPicPr>
        <p:blipFill>
          <a:blip r:embed="rId4"/>
          <a:stretch>
            <a:fillRect/>
          </a:stretch>
        </p:blipFill>
        <p:spPr>
          <a:xfrm>
            <a:off x="6310493" y="3949009"/>
            <a:ext cx="4012321" cy="2016793"/>
          </a:xfrm>
          <a:prstGeom prst="rect">
            <a:avLst/>
          </a:prstGeom>
        </p:spPr>
      </p:pic>
    </p:spTree>
    <p:extLst>
      <p:ext uri="{BB962C8B-B14F-4D97-AF65-F5344CB8AC3E}">
        <p14:creationId xmlns:p14="http://schemas.microsoft.com/office/powerpoint/2010/main" val="35388679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D5ABB1-E2C1-4214-84BF-89D8360983CF}"/>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8A1931E8-28B6-4918-A013-7FAB5AE18AAD}"/>
              </a:ext>
            </a:extLst>
          </p:cNvPr>
          <p:cNvSpPr txBox="1">
            <a:spLocks noChangeArrowheads="1"/>
          </p:cNvSpPr>
          <p:nvPr/>
        </p:nvSpPr>
        <p:spPr>
          <a:xfrm>
            <a:off x="752304" y="4031684"/>
            <a:ext cx="10537241" cy="2298426"/>
          </a:xfrm>
          <a:prstGeom prst="rect">
            <a:avLst/>
          </a:prstGeom>
        </p:spPr>
        <p:txBody>
          <a:bodyPr/>
          <a:lstStyle>
            <a:lvl1pPr marL="182880" indent="-182880" algn="l" defTabSz="914400" rtl="0" eaLnBrk="1" latinLnBrk="0" hangingPunct="1">
              <a:lnSpc>
                <a:spcPct val="90000"/>
              </a:lnSpc>
              <a:spcBef>
                <a:spcPts val="1200"/>
              </a:spcBef>
              <a:buClr>
                <a:schemeClr val="accent1"/>
              </a:buClr>
              <a:buFont typeface="Wingdings 2" pitchFamily="18" charset="2"/>
              <a:buChar char=""/>
              <a:defRPr sz="19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7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5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300" kern="1200">
                <a:solidFill>
                  <a:schemeClr val="tx1">
                    <a:lumMod val="65000"/>
                    <a:lumOff val="35000"/>
                  </a:schemeClr>
                </a:solidFill>
                <a:latin typeface="+mn-lt"/>
                <a:ea typeface="+mn-ea"/>
                <a:cs typeface="+mn-cs"/>
              </a:defRPr>
            </a:lvl9pPr>
          </a:lstStyle>
          <a:p>
            <a:pPr algn="ctr">
              <a:buFont typeface="Wingdings" pitchFamily="2" charset="2"/>
              <a:buNone/>
            </a:pPr>
            <a:r>
              <a:rPr lang="en-US" sz="4000" b="1" dirty="0">
                <a:solidFill>
                  <a:schemeClr val="tx2">
                    <a:lumMod val="75000"/>
                  </a:schemeClr>
                </a:solidFill>
                <a:latin typeface="Roboto Slab" pitchFamily="2" charset="0"/>
                <a:cs typeface="Arial" panose="020B0604020202020204" pitchFamily="34" charset="0"/>
              </a:rPr>
              <a:t>    Our Goal is to help You. </a:t>
            </a:r>
          </a:p>
          <a:p>
            <a:pPr algn="ctr">
              <a:buFont typeface="Wingdings" pitchFamily="2" charset="2"/>
              <a:buNone/>
            </a:pPr>
            <a:endParaRPr lang="en-US" sz="1600" b="1" dirty="0">
              <a:solidFill>
                <a:schemeClr val="tx2">
                  <a:lumMod val="75000"/>
                </a:schemeClr>
              </a:solidFill>
              <a:latin typeface="Roboto Slab" pitchFamily="2" charset="0"/>
              <a:ea typeface="Roboto Slab" pitchFamily="2" charset="0"/>
              <a:cs typeface="Arial" panose="020B0604020202020204" pitchFamily="34" charset="0"/>
            </a:endParaRPr>
          </a:p>
          <a:p>
            <a:pPr algn="ctr">
              <a:buFont typeface="Wingdings" pitchFamily="2" charset="2"/>
              <a:buNone/>
            </a:pPr>
            <a:r>
              <a:rPr lang="en-US" sz="4000" b="1" dirty="0">
                <a:solidFill>
                  <a:srgbClr val="002060"/>
                </a:solidFill>
                <a:latin typeface="Roboto Slab" pitchFamily="2" charset="0"/>
                <a:ea typeface="Roboto Slab" pitchFamily="2" charset="0"/>
                <a:cs typeface="Arial" panose="020B0604020202020204" pitchFamily="34" charset="0"/>
              </a:rPr>
              <a:t>We appreciate the opportunity to assist with YOUR financial needs!</a:t>
            </a:r>
          </a:p>
          <a:p>
            <a:pPr>
              <a:buFont typeface="Wingdings" pitchFamily="2" charset="2"/>
              <a:buNone/>
            </a:pPr>
            <a:endParaRPr lang="en-US" sz="4000" b="1" dirty="0">
              <a:solidFill>
                <a:schemeClr val="tx2">
                  <a:lumMod val="75000"/>
                </a:scheme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a:buFont typeface="Wingdings" pitchFamily="2" charset="2"/>
              <a:buNone/>
            </a:pPr>
            <a:endParaRPr lang="en-US" sz="4000" b="1" dirty="0"/>
          </a:p>
        </p:txBody>
      </p:sp>
      <p:sp>
        <p:nvSpPr>
          <p:cNvPr id="5" name="Rectangle 4">
            <a:extLst>
              <a:ext uri="{FF2B5EF4-FFF2-40B4-BE49-F238E27FC236}">
                <a16:creationId xmlns:a16="http://schemas.microsoft.com/office/drawing/2014/main" id="{231450A1-DB6B-476F-BBA6-073251C43221}"/>
              </a:ext>
            </a:extLst>
          </p:cNvPr>
          <p:cNvSpPr>
            <a:spLocks noChangeArrowheads="1"/>
          </p:cNvSpPr>
          <p:nvPr/>
        </p:nvSpPr>
        <p:spPr bwMode="auto">
          <a:xfrm>
            <a:off x="1208016" y="186835"/>
            <a:ext cx="9420836" cy="1320874"/>
          </a:xfrm>
          <a:prstGeom prst="rect">
            <a:avLst/>
          </a:prstGeom>
          <a:noFill/>
          <a:ln w="12700">
            <a:noFill/>
            <a:miter lim="800000"/>
            <a:headEnd/>
            <a:tailEnd/>
          </a:ln>
          <a:effectLst/>
        </p:spPr>
        <p:txBody>
          <a:bodyPr wrap="square" lIns="90488" tIns="44450" rIns="90488" bIns="44450">
            <a:spAutoFit/>
          </a:bodyPr>
          <a:lstStyle/>
          <a:p>
            <a:pPr algn="ctr" eaLnBrk="0" hangingPunct="0">
              <a:defRPr/>
            </a:pPr>
            <a:r>
              <a:rPr lang="en-US" sz="8000" b="1" dirty="0">
                <a:solidFill>
                  <a:schemeClr val="tx2">
                    <a:lumMod val="75000"/>
                  </a:schemeClr>
                </a:solidFill>
                <a:latin typeface="Roboto Slab" pitchFamily="2" charset="0"/>
                <a:ea typeface="Roboto Slab" pitchFamily="2" charset="0"/>
                <a:cs typeface="Arial" panose="020B0604020202020204" pitchFamily="34" charset="0"/>
              </a:rPr>
              <a:t>Thank You!</a:t>
            </a:r>
          </a:p>
        </p:txBody>
      </p:sp>
      <p:sp>
        <p:nvSpPr>
          <p:cNvPr id="6" name="TextBox 5">
            <a:extLst>
              <a:ext uri="{FF2B5EF4-FFF2-40B4-BE49-F238E27FC236}">
                <a16:creationId xmlns:a16="http://schemas.microsoft.com/office/drawing/2014/main" id="{536B1237-4A99-4C85-B30B-AD6801D936EA}"/>
              </a:ext>
            </a:extLst>
          </p:cNvPr>
          <p:cNvSpPr txBox="1"/>
          <p:nvPr/>
        </p:nvSpPr>
        <p:spPr>
          <a:xfrm>
            <a:off x="0" y="1757752"/>
            <a:ext cx="12192000" cy="1569660"/>
          </a:xfrm>
          <a:prstGeom prst="rect">
            <a:avLst/>
          </a:prstGeom>
          <a:solidFill>
            <a:schemeClr val="accent1">
              <a:lumMod val="75000"/>
            </a:schemeClr>
          </a:solidFill>
        </p:spPr>
        <p:txBody>
          <a:bodyPr wrap="square" rtlCol="0">
            <a:spAutoFit/>
          </a:bodyPr>
          <a:lstStyle/>
          <a:p>
            <a:pPr algn="ctr"/>
            <a:r>
              <a:rPr lang="en-US" sz="4800" b="1" dirty="0">
                <a:solidFill>
                  <a:schemeClr val="bg1"/>
                </a:solidFill>
                <a:latin typeface="Times New Roman" panose="02020603050405020304" pitchFamily="18" charset="0"/>
                <a:cs typeface="Times New Roman" panose="02020603050405020304" pitchFamily="18" charset="0"/>
              </a:rPr>
              <a:t>Your health and well-being </a:t>
            </a:r>
            <a:br>
              <a:rPr lang="en-US" sz="4800" b="1" dirty="0">
                <a:solidFill>
                  <a:schemeClr val="bg1"/>
                </a:solidFill>
                <a:latin typeface="Times New Roman" panose="02020603050405020304" pitchFamily="18" charset="0"/>
                <a:cs typeface="Times New Roman" panose="02020603050405020304" pitchFamily="18" charset="0"/>
              </a:rPr>
            </a:br>
            <a:r>
              <a:rPr lang="en-US" sz="4800" b="1" dirty="0">
                <a:solidFill>
                  <a:schemeClr val="bg1"/>
                </a:solidFill>
                <a:latin typeface="Times New Roman" panose="02020603050405020304" pitchFamily="18" charset="0"/>
                <a:cs typeface="Times New Roman" panose="02020603050405020304" pitchFamily="18" charset="0"/>
              </a:rPr>
              <a:t>is our highest priority!</a:t>
            </a:r>
          </a:p>
        </p:txBody>
      </p:sp>
    </p:spTree>
    <p:extLst>
      <p:ext uri="{BB962C8B-B14F-4D97-AF65-F5344CB8AC3E}">
        <p14:creationId xmlns:p14="http://schemas.microsoft.com/office/powerpoint/2010/main" val="2152263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CC5A76E-4CD5-4220-BD09-FC45C0770430}"/>
              </a:ext>
            </a:extLst>
          </p:cNvPr>
          <p:cNvSpPr/>
          <p:nvPr/>
        </p:nvSpPr>
        <p:spPr>
          <a:xfrm>
            <a:off x="0" y="6098542"/>
            <a:ext cx="12192000" cy="784830"/>
          </a:xfrm>
          <a:prstGeom prst="rect">
            <a:avLst/>
          </a:prstGeom>
          <a:solidFill>
            <a:srgbClr val="FFFF00"/>
          </a:solidFill>
        </p:spPr>
        <p:txBody>
          <a:bodyPr wrap="square">
            <a:spAutoFit/>
          </a:bodyPr>
          <a:lstStyle/>
          <a:p>
            <a:pPr algn="ctr">
              <a:spcBef>
                <a:spcPct val="50000"/>
              </a:spcBef>
            </a:pPr>
            <a:r>
              <a:rPr lang="en-US" dirty="0">
                <a:solidFill>
                  <a:srgbClr val="FF0000"/>
                </a:solidFill>
              </a:rPr>
              <a:t>Insert Approved BD Disclaimer here</a:t>
            </a:r>
          </a:p>
          <a:p>
            <a:pPr algn="ctr">
              <a:spcBef>
                <a:spcPct val="50000"/>
              </a:spcBef>
            </a:pPr>
            <a:r>
              <a:rPr lang="en-US" dirty="0">
                <a:solidFill>
                  <a:srgbClr val="FF0000"/>
                </a:solidFill>
              </a:rPr>
              <a:t>Insert registered branch address, contact information </a:t>
            </a:r>
            <a:endParaRPr lang="en-US" dirty="0">
              <a:solidFill>
                <a:srgbClr val="FF0000"/>
              </a:solidFill>
              <a:effectLst>
                <a:outerShdw blurRad="38100" dist="38100" dir="2700000" algn="tl">
                  <a:srgbClr val="000000">
                    <a:alpha val="43137"/>
                  </a:srgbClr>
                </a:outerShdw>
              </a:effectLst>
            </a:endParaRPr>
          </a:p>
        </p:txBody>
      </p:sp>
      <p:pic>
        <p:nvPicPr>
          <p:cNvPr id="2094" name="Picture 20" descr="http://www.ilovelittletree.com/ILLT_image/ILLT_home/ILLT_images_Home_tree.jpg">
            <a:extLst>
              <a:ext uri="{FF2B5EF4-FFF2-40B4-BE49-F238E27FC236}">
                <a16:creationId xmlns:a16="http://schemas.microsoft.com/office/drawing/2014/main" id="{8FB70811-2110-4740-9EE3-84F68CAD16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3200" y="9588500"/>
            <a:ext cx="554038" cy="12461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4">
            <a:extLst>
              <a:ext uri="{FF2B5EF4-FFF2-40B4-BE49-F238E27FC236}">
                <a16:creationId xmlns:a16="http://schemas.microsoft.com/office/drawing/2014/main" id="{DBFB6EE0-E658-4518-8439-8293984E0032}"/>
              </a:ext>
            </a:extLst>
          </p:cNvPr>
          <p:cNvSpPr>
            <a:spLocks noChangeArrowheads="1"/>
          </p:cNvSpPr>
          <p:nvPr/>
        </p:nvSpPr>
        <p:spPr bwMode="auto">
          <a:xfrm flipH="1">
            <a:off x="435428" y="756780"/>
            <a:ext cx="11103428" cy="5047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lang="en-US" sz="1400" dirty="0">
                <a:solidFill>
                  <a:srgbClr val="3B3838"/>
                </a:solidFill>
                <a:latin typeface="Arial" panose="020B0604020202020204" pitchFamily="34" charset="0"/>
                <a:cs typeface="Calibri" panose="020F0502020204030204" pitchFamily="34" charset="0"/>
              </a:rPr>
              <a:t>The views stated in this workshop are not necessarily the opinion of </a:t>
            </a:r>
            <a:r>
              <a:rPr lang="en-US" sz="1400" dirty="0">
                <a:solidFill>
                  <a:srgbClr val="3B3838"/>
                </a:solidFill>
                <a:highlight>
                  <a:srgbClr val="FFFF00"/>
                </a:highlight>
                <a:latin typeface="Arial" panose="020B0604020202020204" pitchFamily="34" charset="0"/>
                <a:cs typeface="Calibri" panose="020F0502020204030204" pitchFamily="34" charset="0"/>
              </a:rPr>
              <a:t>broker/dealer </a:t>
            </a:r>
            <a:r>
              <a:rPr lang="en-US" sz="1400" dirty="0">
                <a:solidFill>
                  <a:srgbClr val="3B3838"/>
                </a:solidFill>
                <a:latin typeface="Arial" panose="020B0604020202020204" pitchFamily="34" charset="0"/>
                <a:cs typeface="Calibri" panose="020F0502020204030204" pitchFamily="34" charset="0"/>
              </a:rPr>
              <a:t>and should not be construed, directly or indirectly, as an offer to buy or sell any securities mentioned herein.  Information is based on sources believed to be reliable; however, their accuracy or completeness cannot be guaranteed.  Please note that statements made may be subject to change depending on any revisions to the tax code or any additional changes in government policy. Please note that individual situations can vary. Unless certain criteria are met, Roth IRA owners must be 59½ or older and have held the IRA for five years before tax-free withdrawals are permitted. Additionally, each converted amount is subject to its own five-year holding period. Investors should consult a tax advisor before deciding to do a conversion. </a:t>
            </a:r>
          </a:p>
          <a:p>
            <a:pPr algn="just" eaLnBrk="0" fontAlgn="base" hangingPunct="0">
              <a:spcBef>
                <a:spcPct val="0"/>
              </a:spcBef>
              <a:spcAft>
                <a:spcPct val="0"/>
              </a:spcAft>
            </a:pPr>
            <a:endParaRPr lang="en-US" sz="1400" dirty="0">
              <a:solidFill>
                <a:srgbClr val="3B3838"/>
              </a:solidFill>
              <a:latin typeface="Arial" panose="020B0604020202020204" pitchFamily="34" charset="0"/>
              <a:cs typeface="Calibri" panose="020F0502020204030204" pitchFamily="34" charset="0"/>
            </a:endParaRPr>
          </a:p>
          <a:p>
            <a:pPr algn="just" eaLnBrk="0" fontAlgn="base" hangingPunct="0">
              <a:spcBef>
                <a:spcPct val="0"/>
              </a:spcBef>
              <a:spcAft>
                <a:spcPct val="0"/>
              </a:spcAft>
            </a:pPr>
            <a:endParaRPr lang="en-US" sz="1400" dirty="0">
              <a:solidFill>
                <a:srgbClr val="3B3838"/>
              </a:solidFill>
              <a:latin typeface="Arial" panose="020B0604020202020204" pitchFamily="34" charset="0"/>
              <a:cs typeface="Calibri" panose="020F0502020204030204" pitchFamily="34" charset="0"/>
            </a:endParaRPr>
          </a:p>
          <a:p>
            <a:pPr algn="just" eaLnBrk="0" fontAlgn="base" hangingPunct="0">
              <a:spcBef>
                <a:spcPct val="0"/>
              </a:spcBef>
              <a:spcAft>
                <a:spcPct val="0"/>
              </a:spcAft>
            </a:pPr>
            <a:r>
              <a:rPr lang="en-US" sz="1400" dirty="0">
                <a:solidFill>
                  <a:srgbClr val="3B3838"/>
                </a:solidFill>
                <a:latin typeface="Arial" panose="020B0604020202020204" pitchFamily="34" charset="0"/>
                <a:cs typeface="Calibri" panose="020F0502020204030204" pitchFamily="34" charset="0"/>
              </a:rPr>
              <a:t>Rules and laws governing 529 plans are varied and subject to change.  As with other investments, there are generally fees and expenses associated with participation in a 529 plan. There is also a risk that these plans may lose money or not perform well enough to cover college costs as anticipated. Most states offer their own 529 programs, which may provide advantages and benefits exclusively for their residents.  Investors should consider, before investing, whether the investor's or the designated beneficiary's home state offers any tax or other benefits that are only available for investment in such state's 529 college savings plan.  Such benefits include financial aid, scholarship funds, and protection from creditors.  The tax implications can vary significantly from state to state. Tax laws and provisions may change at any time. Please consult a qualified tax professional to discuss tax matters. Contents provided by the Academy of Preferred Financial Advisors, Inc. </a:t>
            </a:r>
            <a:r>
              <a:rPr lang="en-US" altLang="en-US" sz="1400" dirty="0">
                <a:solidFill>
                  <a:srgbClr val="3B3838"/>
                </a:solidFill>
                <a:latin typeface="Arial" panose="020B0604020202020204" pitchFamily="34" charset="0"/>
                <a:cs typeface="Calibri" panose="020F0502020204030204" pitchFamily="34" charset="0"/>
              </a:rPr>
              <a:t>Information is based on sources believed to be reliable; however, their accuracy or completeness cannot be guaranteed.</a:t>
            </a:r>
          </a:p>
          <a:p>
            <a:pPr algn="just" eaLnBrk="0" fontAlgn="base" hangingPunct="0">
              <a:spcBef>
                <a:spcPct val="0"/>
              </a:spcBef>
              <a:spcAft>
                <a:spcPct val="0"/>
              </a:spcAft>
            </a:pPr>
            <a:endParaRPr lang="en-US" sz="1200" dirty="0"/>
          </a:p>
          <a:p>
            <a:pPr algn="just" eaLnBrk="0" fontAlgn="base" hangingPunct="0">
              <a:spcBef>
                <a:spcPct val="0"/>
              </a:spcBef>
              <a:spcAft>
                <a:spcPct val="0"/>
              </a:spcAft>
            </a:pPr>
            <a:endParaRPr kumimoji="0" lang="en-US" altLang="en-US" sz="1200" b="0" i="0" u="none" strike="noStrike" cap="none" normalizeH="0" baseline="0" dirty="0">
              <a:ln>
                <a:noFill/>
              </a:ln>
              <a:solidFill>
                <a:srgbClr val="3B3838"/>
              </a:solidFill>
              <a:effectLst/>
              <a:latin typeface="Arial" panose="020B0604020202020204" pitchFamily="34" charset="0"/>
              <a:ea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1200" dirty="0">
              <a:solidFill>
                <a:srgbClr val="3B3838"/>
              </a:solidFill>
              <a:latin typeface="Arial" panose="020B0604020202020204" pitchFamily="34" charset="0"/>
              <a:cs typeface="Calibri" panose="020F0502020204030204" pitchFamily="34" charset="0"/>
            </a:endParaRPr>
          </a:p>
          <a:p>
            <a:pPr algn="ctr" eaLnBrk="0" fontAlgn="base" hangingPunct="0">
              <a:spcBef>
                <a:spcPct val="0"/>
              </a:spcBef>
              <a:spcAft>
                <a:spcPct val="0"/>
              </a:spcAft>
            </a:pPr>
            <a:r>
              <a:rPr lang="en-US" sz="1200" dirty="0">
                <a:solidFill>
                  <a:srgbClr val="3B3838"/>
                </a:solidFill>
                <a:latin typeface="Arial" panose="020B0604020202020204" pitchFamily="34" charset="0"/>
                <a:cs typeface="Calibri" panose="020F0502020204030204" pitchFamily="34" charset="0"/>
              </a:rPr>
              <a:t>Contents provided by: </a:t>
            </a:r>
            <a:br>
              <a:rPr lang="en-US" sz="1200" dirty="0">
                <a:solidFill>
                  <a:srgbClr val="3B3838"/>
                </a:solidFill>
                <a:latin typeface="Arial" panose="020B0604020202020204" pitchFamily="34" charset="0"/>
                <a:cs typeface="Calibri" panose="020F0502020204030204" pitchFamily="34" charset="0"/>
              </a:rPr>
            </a:br>
            <a:r>
              <a:rPr lang="en-US" sz="1200" dirty="0">
                <a:solidFill>
                  <a:srgbClr val="3B3838"/>
                </a:solidFill>
                <a:latin typeface="Arial" panose="020B0604020202020204" pitchFamily="34" charset="0"/>
                <a:cs typeface="Calibri" panose="020F0502020204030204" pitchFamily="34" charset="0"/>
              </a:rPr>
              <a:t>The Academy of Preferred Financial Advisors, Inc. © 2020. All rights reserved. </a:t>
            </a:r>
            <a:br>
              <a:rPr lang="en-US" sz="1200" dirty="0">
                <a:solidFill>
                  <a:srgbClr val="3B3838"/>
                </a:solidFill>
                <a:latin typeface="Arial" panose="020B0604020202020204" pitchFamily="34" charset="0"/>
                <a:cs typeface="Calibri" panose="020F0502020204030204" pitchFamily="34" charset="0"/>
              </a:rPr>
            </a:br>
            <a:r>
              <a:rPr lang="en-US" sz="1200" dirty="0">
                <a:solidFill>
                  <a:srgbClr val="3B3838"/>
                </a:solidFill>
                <a:latin typeface="Arial" panose="020B0604020202020204" pitchFamily="34" charset="0"/>
                <a:cs typeface="Calibri" panose="020F0502020204030204" pitchFamily="34" charset="0"/>
              </a:rPr>
              <a:t>Reviewed by Keebler &amp; Associates. </a:t>
            </a:r>
          </a:p>
          <a:p>
            <a:pPr marL="0" marR="0" lvl="0" indent="0" algn="just" defTabSz="914400" rtl="0" eaLnBrk="0" fontAlgn="base" latinLnBrk="0" hangingPunct="0">
              <a:lnSpc>
                <a:spcPct val="100000"/>
              </a:lnSpc>
              <a:spcBef>
                <a:spcPct val="0"/>
              </a:spcBef>
              <a:spcAft>
                <a:spcPct val="0"/>
              </a:spcAft>
              <a:buClrTx/>
              <a:buSzTx/>
              <a:buFontTx/>
              <a:buNone/>
              <a:tabLst/>
            </a:pPr>
            <a:endParaRPr lang="en-US" altLang="en-US" sz="1200" dirty="0">
              <a:solidFill>
                <a:srgbClr val="3B3838"/>
              </a:solidFill>
              <a:latin typeface="Arial" panose="020B0604020202020204" pitchFamily="34" charset="0"/>
              <a:cs typeface="Calibri" panose="020F0502020204030204" pitchFamily="34" charset="0"/>
            </a:endParaRPr>
          </a:p>
        </p:txBody>
      </p:sp>
      <p:pic>
        <p:nvPicPr>
          <p:cNvPr id="2061" name="Picture 20" descr="http://www.ilovelittletree.com/ILLT_image/ILLT_home/ILLT_images_Home_tree.jpg">
            <a:extLst>
              <a:ext uri="{FF2B5EF4-FFF2-40B4-BE49-F238E27FC236}">
                <a16:creationId xmlns:a16="http://schemas.microsoft.com/office/drawing/2014/main" id="{859DB127-CA6D-4E28-9865-F3A12DE7F3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800" y="9893300"/>
            <a:ext cx="554038" cy="124618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5">
            <a:extLst>
              <a:ext uri="{FF2B5EF4-FFF2-40B4-BE49-F238E27FC236}">
                <a16:creationId xmlns:a16="http://schemas.microsoft.com/office/drawing/2014/main" id="{836B55FD-F450-439A-8A35-7ACD5FDDDCBF}"/>
              </a:ext>
            </a:extLst>
          </p:cNvPr>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800" b="0" i="0" u="none" strike="noStrike" cap="none" normalizeH="0" baseline="0">
                <a:ln>
                  <a:noFill/>
                </a:ln>
                <a:solidFill>
                  <a:srgbClr val="3B3838"/>
                </a:solidFill>
                <a:effectLst/>
                <a:latin typeface="Arial" panose="020B0604020202020204" pitchFamily="34" charset="0"/>
                <a:ea typeface="Calibri" panose="020F0502020204030204" pitchFamily="34" charset="0"/>
                <a:cs typeface="Calibri" panose="020F0502020204030204" pitchFamily="34" charset="0"/>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10823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img1.wikia.nocookie.net/__cb20150106221941/epicrapbattlesofhistory/images/b/b7/Key_hint.jpg">
            <a:extLst>
              <a:ext uri="{FF2B5EF4-FFF2-40B4-BE49-F238E27FC236}">
                <a16:creationId xmlns:a16="http://schemas.microsoft.com/office/drawing/2014/main" id="{F6490904-D20B-4B82-BE6E-2CC11FC05E8C}"/>
              </a:ext>
            </a:extLst>
          </p:cNvPr>
          <p:cNvPicPr/>
          <p:nvPr/>
        </p:nvPicPr>
        <p:blipFill>
          <a:blip r:embed="rId3">
            <a:extLst>
              <a:ext uri="{BEBA8EAE-BF5A-486C-A8C5-ECC9F3942E4B}">
                <a14:imgProps xmlns:a14="http://schemas.microsoft.com/office/drawing/2010/main">
                  <a14:imgLayer r:embed="rId4">
                    <a14:imgEffect>
                      <a14:backgroundRemoval t="5600" b="96000" l="3593" r="97228"/>
                    </a14:imgEffect>
                  </a14:imgLayer>
                </a14:imgProps>
              </a:ext>
              <a:ext uri="{28A0092B-C50C-407E-A947-70E740481C1C}">
                <a14:useLocalDpi xmlns:a14="http://schemas.microsoft.com/office/drawing/2010/main" val="0"/>
              </a:ext>
            </a:extLst>
          </a:blip>
          <a:srcRect/>
          <a:stretch>
            <a:fillRect/>
          </a:stretch>
        </p:blipFill>
        <p:spPr bwMode="auto">
          <a:xfrm rot="5400000">
            <a:off x="7564407" y="2402969"/>
            <a:ext cx="4185638" cy="1499792"/>
          </a:xfrm>
          <a:prstGeom prst="rect">
            <a:avLst/>
          </a:prstGeom>
          <a:noFill/>
          <a:ln>
            <a:noFill/>
          </a:ln>
        </p:spPr>
      </p:pic>
      <p:sp>
        <p:nvSpPr>
          <p:cNvPr id="4" name="Content Placeholder 2">
            <a:extLst>
              <a:ext uri="{FF2B5EF4-FFF2-40B4-BE49-F238E27FC236}">
                <a16:creationId xmlns:a16="http://schemas.microsoft.com/office/drawing/2014/main" id="{04217010-0B98-4264-A625-EE9570DDCEA0}"/>
              </a:ext>
            </a:extLst>
          </p:cNvPr>
          <p:cNvSpPr txBox="1">
            <a:spLocks/>
          </p:cNvSpPr>
          <p:nvPr/>
        </p:nvSpPr>
        <p:spPr>
          <a:xfrm>
            <a:off x="1346230" y="1060046"/>
            <a:ext cx="7391342" cy="4385725"/>
          </a:xfrm>
          <a:prstGeom prst="rect">
            <a:avLst/>
          </a:prstGeom>
        </p:spPr>
        <p:txBody>
          <a:bodyPr vert="horz" lIns="68580" tIns="34290" rIns="68580" bIns="34290" rtlCol="0" anchor="t">
            <a:noAutofit/>
          </a:bodyPr>
          <a:lstStyle>
            <a:lvl1pPr marL="0" indent="0" algn="l" defTabSz="914400" rtl="0" eaLnBrk="1" latinLnBrk="0" hangingPunct="1">
              <a:lnSpc>
                <a:spcPct val="90000"/>
              </a:lnSpc>
              <a:spcBef>
                <a:spcPts val="1200"/>
              </a:spcBef>
              <a:buClr>
                <a:schemeClr val="accent1"/>
              </a:buClr>
              <a:buFont typeface="Wingdings 2" pitchFamily="18" charset="2"/>
              <a:buNone/>
              <a:defRPr sz="2200" kern="1200" cap="none" spc="0" baseline="0">
                <a:solidFill>
                  <a:schemeClr val="accent1">
                    <a:lumMod val="20000"/>
                    <a:lumOff val="80000"/>
                  </a:schemeClr>
                </a:solidFill>
                <a:latin typeface="+mn-lt"/>
                <a:ea typeface="+mn-ea"/>
                <a:cs typeface="+mn-cs"/>
              </a:defRPr>
            </a:lvl1pPr>
            <a:lvl2pPr marL="4572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50"/>
              </a:spcBef>
              <a:spcAft>
                <a:spcPts val="250"/>
              </a:spcAft>
              <a:buClr>
                <a:schemeClr val="accent1"/>
              </a:buClr>
              <a:buFont typeface="Wingdings 2" pitchFamily="18" charset="2"/>
              <a:buNone/>
              <a:defRPr sz="22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50"/>
              </a:spcBef>
              <a:spcAft>
                <a:spcPts val="250"/>
              </a:spcAft>
              <a:buClr>
                <a:schemeClr val="accent1"/>
              </a:buClr>
              <a:buFont typeface="Wingdings 2" pitchFamily="18" charset="2"/>
              <a:buNone/>
              <a:defRPr sz="2000" kern="1200">
                <a:solidFill>
                  <a:schemeClr val="tx1">
                    <a:lumMod val="75000"/>
                    <a:lumOff val="25000"/>
                  </a:schemeClr>
                </a:solidFill>
                <a:latin typeface="+mn-lt"/>
                <a:ea typeface="+mn-ea"/>
                <a:cs typeface="+mn-cs"/>
              </a:defRPr>
            </a:lvl9pPr>
          </a:lstStyle>
          <a:p>
            <a:pPr marL="914400" marR="0" lvl="0" indent="-914400" algn="l" defTabSz="914400" rtl="0" eaLnBrk="1" fontAlgn="auto" latinLnBrk="0" hangingPunct="1">
              <a:lnSpc>
                <a:spcPct val="100000"/>
              </a:lnSpc>
              <a:spcBef>
                <a:spcPts val="1200"/>
              </a:spcBef>
              <a:spcAft>
                <a:spcPts val="0"/>
              </a:spcAft>
              <a:buClr>
                <a:schemeClr val="accent5">
                  <a:lumMod val="50000"/>
                </a:schemeClr>
              </a:buClr>
              <a:buSzTx/>
              <a:buFont typeface="+mj-lt"/>
              <a:buAutoNum type="arabicPeriod"/>
              <a:tabLst/>
              <a:defRPr/>
            </a:pPr>
            <a:r>
              <a:rPr kumimoji="0" lang="en-US" sz="4800" i="0" u="none" strike="noStrike" kern="1200" cap="none" spc="0" normalizeH="0" baseline="0" noProof="0" dirty="0">
                <a:ln>
                  <a:noFill/>
                </a:ln>
                <a:solidFill>
                  <a:schemeClr val="tx2">
                    <a:lumMod val="50000"/>
                  </a:schemeClr>
                </a:solidFill>
                <a:uLnTx/>
                <a:uFillTx/>
                <a:latin typeface="Times New Roman" panose="02020603050405020304" pitchFamily="18" charset="0"/>
                <a:ea typeface="Roboto Slab" pitchFamily="2" charset="0"/>
                <a:cs typeface="Times New Roman" panose="02020603050405020304" pitchFamily="18" charset="0"/>
              </a:rPr>
              <a:t>Preservation Planning</a:t>
            </a:r>
          </a:p>
          <a:p>
            <a:pPr marL="914400" marR="0" lvl="0" indent="-914400" algn="l" defTabSz="914400" rtl="0" eaLnBrk="1" fontAlgn="auto" latinLnBrk="0" hangingPunct="1">
              <a:lnSpc>
                <a:spcPct val="100000"/>
              </a:lnSpc>
              <a:spcBef>
                <a:spcPts val="1200"/>
              </a:spcBef>
              <a:spcAft>
                <a:spcPts val="0"/>
              </a:spcAft>
              <a:buClr>
                <a:schemeClr val="accent5">
                  <a:lumMod val="50000"/>
                </a:schemeClr>
              </a:buClr>
              <a:buSzTx/>
              <a:buFont typeface="+mj-lt"/>
              <a:buAutoNum type="arabicPeriod"/>
              <a:tabLst/>
              <a:defRPr/>
            </a:pPr>
            <a:r>
              <a:rPr lang="en-US" sz="4800" dirty="0">
                <a:solidFill>
                  <a:schemeClr val="tx2">
                    <a:lumMod val="50000"/>
                  </a:schemeClr>
                </a:solidFill>
                <a:latin typeface="Times New Roman" panose="02020603050405020304" pitchFamily="18" charset="0"/>
                <a:cs typeface="Times New Roman" panose="02020603050405020304" pitchFamily="18" charset="0"/>
              </a:rPr>
              <a:t>Retirement Planning</a:t>
            </a:r>
          </a:p>
          <a:p>
            <a:pPr marL="914400" marR="0" lvl="0" indent="-914400" algn="l" defTabSz="914400" rtl="0" eaLnBrk="1" fontAlgn="auto" latinLnBrk="0" hangingPunct="1">
              <a:lnSpc>
                <a:spcPct val="100000"/>
              </a:lnSpc>
              <a:spcBef>
                <a:spcPts val="1200"/>
              </a:spcBef>
              <a:spcAft>
                <a:spcPts val="0"/>
              </a:spcAft>
              <a:buClr>
                <a:schemeClr val="accent5">
                  <a:lumMod val="50000"/>
                </a:schemeClr>
              </a:buClr>
              <a:buSzTx/>
              <a:buFont typeface="+mj-lt"/>
              <a:buAutoNum type="arabicPeriod"/>
              <a:tabLst/>
              <a:defRPr/>
            </a:pPr>
            <a:r>
              <a:rPr kumimoji="0" lang="en-US" sz="4800" b="1" i="0" u="none" strike="noStrike" kern="1200" cap="none" spc="0" normalizeH="0" baseline="0" noProof="0" dirty="0">
                <a:ln>
                  <a:noFill/>
                </a:ln>
                <a:solidFill>
                  <a:srgbClr val="FFC000"/>
                </a:solidFill>
                <a:uLnTx/>
                <a:uFillTx/>
                <a:latin typeface="Times New Roman" panose="02020603050405020304" pitchFamily="18" charset="0"/>
                <a:ea typeface="Roboto Slab" pitchFamily="2" charset="0"/>
                <a:cs typeface="Times New Roman" panose="02020603050405020304" pitchFamily="18" charset="0"/>
              </a:rPr>
              <a:t>Tax Planning</a:t>
            </a:r>
          </a:p>
          <a:p>
            <a:pPr marL="914400" marR="0" lvl="0" indent="-914400" algn="l" defTabSz="914400" rtl="0" eaLnBrk="1" fontAlgn="auto" latinLnBrk="0" hangingPunct="1">
              <a:lnSpc>
                <a:spcPct val="100000"/>
              </a:lnSpc>
              <a:spcBef>
                <a:spcPts val="1200"/>
              </a:spcBef>
              <a:spcAft>
                <a:spcPts val="0"/>
              </a:spcAft>
              <a:buClr>
                <a:schemeClr val="accent5">
                  <a:lumMod val="50000"/>
                </a:schemeClr>
              </a:buClr>
              <a:buSzTx/>
              <a:buFont typeface="+mj-lt"/>
              <a:buAutoNum type="arabicPeriod"/>
              <a:tabLst/>
              <a:defRPr/>
            </a:pPr>
            <a:r>
              <a:rPr lang="en-US" sz="4800" b="1" dirty="0">
                <a:solidFill>
                  <a:srgbClr val="FFC000"/>
                </a:solidFill>
                <a:latin typeface="Times New Roman" panose="02020603050405020304" pitchFamily="18" charset="0"/>
                <a:cs typeface="Times New Roman" panose="02020603050405020304" pitchFamily="18" charset="0"/>
              </a:rPr>
              <a:t>Estate Planning</a:t>
            </a:r>
          </a:p>
          <a:p>
            <a:pPr marL="914400" marR="0" lvl="0" indent="-914400" algn="l" defTabSz="914400" rtl="0" eaLnBrk="1" fontAlgn="auto" latinLnBrk="0" hangingPunct="1">
              <a:lnSpc>
                <a:spcPct val="100000"/>
              </a:lnSpc>
              <a:spcBef>
                <a:spcPts val="1200"/>
              </a:spcBef>
              <a:spcAft>
                <a:spcPts val="0"/>
              </a:spcAft>
              <a:buClr>
                <a:schemeClr val="accent5">
                  <a:lumMod val="50000"/>
                </a:schemeClr>
              </a:buClr>
              <a:buSzTx/>
              <a:buFont typeface="+mj-lt"/>
              <a:buAutoNum type="arabicPeriod"/>
              <a:tabLst/>
              <a:defRPr/>
            </a:pPr>
            <a:r>
              <a:rPr kumimoji="0" lang="en-US" sz="4800" i="0" u="none" strike="noStrike" kern="1200" cap="none" spc="0" normalizeH="0" baseline="0" noProof="0" dirty="0">
                <a:ln>
                  <a:noFill/>
                </a:ln>
                <a:solidFill>
                  <a:schemeClr val="tx2">
                    <a:lumMod val="50000"/>
                  </a:schemeClr>
                </a:solidFill>
                <a:uLnTx/>
                <a:uFillTx/>
                <a:latin typeface="Times New Roman" panose="02020603050405020304" pitchFamily="18" charset="0"/>
                <a:ea typeface="Roboto Slab" pitchFamily="2" charset="0"/>
                <a:cs typeface="Times New Roman" panose="02020603050405020304" pitchFamily="18" charset="0"/>
              </a:rPr>
              <a:t>Investment Planning</a:t>
            </a:r>
          </a:p>
          <a:p>
            <a:pPr marL="685800" marR="0" lvl="0" indent="-685800" algn="l" defTabSz="914400" rtl="0" eaLnBrk="1" fontAlgn="auto" latinLnBrk="0" hangingPunct="1">
              <a:lnSpc>
                <a:spcPct val="100000"/>
              </a:lnSpc>
              <a:spcBef>
                <a:spcPts val="1200"/>
              </a:spcBef>
              <a:spcAft>
                <a:spcPts val="0"/>
              </a:spcAft>
              <a:buClr>
                <a:srgbClr val="FFCC00"/>
              </a:buClr>
              <a:buSzTx/>
              <a:buFont typeface="Wingdings" panose="05000000000000000000" pitchFamily="2" charset="2"/>
              <a:buChar char="ü"/>
              <a:tabLst/>
              <a:defRPr/>
            </a:pPr>
            <a:endParaRPr kumimoji="0" lang="en-US" sz="5400" b="1" i="0" u="none" strike="noStrike" kern="1200" cap="none" spc="0" normalizeH="0" baseline="0" noProof="0" dirty="0">
              <a:ln>
                <a:noFill/>
              </a:ln>
              <a:solidFill>
                <a:schemeClr val="tx2">
                  <a:lumMod val="50000"/>
                </a:schemeClr>
              </a:solidFill>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1200"/>
              </a:spcBef>
              <a:spcAft>
                <a:spcPts val="0"/>
              </a:spcAft>
              <a:buClr>
                <a:srgbClr val="FFCC00"/>
              </a:buClr>
              <a:buSzTx/>
              <a:buFont typeface="Wingdings" panose="05000000000000000000" pitchFamily="2" charset="2"/>
              <a:buChar char="ü"/>
              <a:tabLst/>
              <a:defRPr/>
            </a:pPr>
            <a:endParaRPr kumimoji="0" lang="en-US" sz="3600" b="0" i="0" u="none" strike="noStrike" kern="1200" cap="none" spc="0" normalizeH="0" baseline="0" noProof="0" dirty="0">
              <a:ln>
                <a:noFill/>
              </a:ln>
              <a:solidFill>
                <a:schemeClr val="tx2">
                  <a:lumMod val="50000"/>
                </a:schemeClr>
              </a:solidFill>
              <a:uLnTx/>
              <a:uFillTx/>
              <a:latin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100000"/>
              </a:lnSpc>
              <a:spcBef>
                <a:spcPts val="1200"/>
              </a:spcBef>
              <a:spcAft>
                <a:spcPts val="0"/>
              </a:spcAft>
              <a:buClr>
                <a:srgbClr val="FFCC00"/>
              </a:buClr>
              <a:buSzTx/>
              <a:buFont typeface="Wingdings" panose="05000000000000000000" pitchFamily="2" charset="2"/>
              <a:buChar char="ü"/>
              <a:tabLst/>
              <a:defRPr/>
            </a:pPr>
            <a:endParaRPr kumimoji="0" lang="en-US" sz="3600" b="0" i="0" u="none" strike="noStrike" kern="1200" cap="none" spc="0" normalizeH="0" baseline="0" noProof="0" dirty="0">
              <a:ln>
                <a:noFill/>
              </a:ln>
              <a:solidFill>
                <a:schemeClr val="tx2">
                  <a:lumMod val="50000"/>
                </a:schemeClr>
              </a:solidFill>
              <a:uLnTx/>
              <a:uFillTx/>
              <a:latin typeface="Calibri" panose="020F0502020204030204" pitchFamily="34" charset="0"/>
              <a:cs typeface="Calibri" panose="020F0502020204030204" pitchFamily="34" charset="0"/>
            </a:endParaRPr>
          </a:p>
        </p:txBody>
      </p:sp>
      <p:sp>
        <p:nvSpPr>
          <p:cNvPr id="5" name="Title 1">
            <a:extLst>
              <a:ext uri="{FF2B5EF4-FFF2-40B4-BE49-F238E27FC236}">
                <a16:creationId xmlns:a16="http://schemas.microsoft.com/office/drawing/2014/main" id="{7D7B80ED-8A14-45A8-BF53-1F10378D8C73}"/>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700" b="1" dirty="0">
                <a:effectLst>
                  <a:outerShdw blurRad="38100" dist="38100" dir="2700000" algn="tl">
                    <a:srgbClr val="000000">
                      <a:alpha val="43137"/>
                    </a:srgbClr>
                  </a:outerShdw>
                </a:effectLst>
                <a:latin typeface="Roboto Slab" pitchFamily="2" charset="0"/>
                <a:cs typeface="Arial" panose="020B0604020202020204" pitchFamily="34" charset="0"/>
              </a:rPr>
              <a:t>Five Key Areas of Financial Planning</a:t>
            </a:r>
          </a:p>
        </p:txBody>
      </p:sp>
    </p:spTree>
    <p:extLst>
      <p:ext uri="{BB962C8B-B14F-4D97-AF65-F5344CB8AC3E}">
        <p14:creationId xmlns:p14="http://schemas.microsoft.com/office/powerpoint/2010/main" val="2985386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4254F95-6F0B-40D2-B629-867E5B294384}"/>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700" b="1" dirty="0">
                <a:effectLst>
                  <a:outerShdw blurRad="38100" dist="38100" dir="2700000" algn="tl">
                    <a:srgbClr val="000000">
                      <a:alpha val="43137"/>
                    </a:srgbClr>
                  </a:outerShdw>
                </a:effectLst>
                <a:latin typeface="Roboto Slab" pitchFamily="2" charset="0"/>
                <a:cs typeface="Arial" panose="020B0604020202020204" pitchFamily="34" charset="0"/>
              </a:rPr>
              <a:t>Tax Planning in 2020</a:t>
            </a:r>
          </a:p>
        </p:txBody>
      </p:sp>
      <p:pic>
        <p:nvPicPr>
          <p:cNvPr id="2" name="Picture 1">
            <a:extLst>
              <a:ext uri="{FF2B5EF4-FFF2-40B4-BE49-F238E27FC236}">
                <a16:creationId xmlns:a16="http://schemas.microsoft.com/office/drawing/2014/main" id="{635DF125-14B5-4330-988C-A9A4F749A0A1}"/>
              </a:ext>
            </a:extLst>
          </p:cNvPr>
          <p:cNvPicPr>
            <a:picLocks noChangeAspect="1"/>
          </p:cNvPicPr>
          <p:nvPr/>
        </p:nvPicPr>
        <p:blipFill>
          <a:blip r:embed="rId3"/>
          <a:stretch>
            <a:fillRect/>
          </a:stretch>
        </p:blipFill>
        <p:spPr>
          <a:xfrm>
            <a:off x="672896" y="1182423"/>
            <a:ext cx="4244622" cy="3069982"/>
          </a:xfrm>
          <a:prstGeom prst="rect">
            <a:avLst/>
          </a:prstGeom>
          <a:ln>
            <a:solidFill>
              <a:srgbClr val="002060"/>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6AB13C84-2F91-4F0F-A10E-6643FAA4ABA9}"/>
              </a:ext>
            </a:extLst>
          </p:cNvPr>
          <p:cNvPicPr>
            <a:picLocks noChangeAspect="1"/>
          </p:cNvPicPr>
          <p:nvPr/>
        </p:nvPicPr>
        <p:blipFill>
          <a:blip r:embed="rId4"/>
          <a:stretch>
            <a:fillRect/>
          </a:stretch>
        </p:blipFill>
        <p:spPr>
          <a:xfrm>
            <a:off x="7274484" y="1182423"/>
            <a:ext cx="4154311" cy="3069981"/>
          </a:xfrm>
          <a:prstGeom prst="rect">
            <a:avLst/>
          </a:prstGeom>
          <a:ln>
            <a:solidFill>
              <a:srgbClr val="002060"/>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ED867928-6287-4445-A367-9D22921568F0}"/>
              </a:ext>
            </a:extLst>
          </p:cNvPr>
          <p:cNvPicPr>
            <a:picLocks noChangeAspect="1"/>
          </p:cNvPicPr>
          <p:nvPr/>
        </p:nvPicPr>
        <p:blipFill>
          <a:blip r:embed="rId5"/>
          <a:stretch>
            <a:fillRect/>
          </a:stretch>
        </p:blipFill>
        <p:spPr>
          <a:xfrm>
            <a:off x="3355622" y="3968043"/>
            <a:ext cx="5480756" cy="2737557"/>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56378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FB9CAD5-6DC5-4D46-9DDF-F59951736C90}"/>
              </a:ext>
            </a:extLst>
          </p:cNvPr>
          <p:cNvSpPr txBox="1">
            <a:spLocks/>
          </p:cNvSpPr>
          <p:nvPr/>
        </p:nvSpPr>
        <p:spPr>
          <a:xfrm>
            <a:off x="0" y="3150"/>
            <a:ext cx="12192000" cy="926386"/>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r>
              <a:rPr lang="en-US" sz="4800" b="1" dirty="0">
                <a:effectLst>
                  <a:outerShdw blurRad="38100" dist="38100" dir="2700000" algn="tl">
                    <a:srgbClr val="000000">
                      <a:alpha val="43137"/>
                    </a:srgbClr>
                  </a:outerShdw>
                </a:effectLst>
                <a:latin typeface="Roboto Slab" pitchFamily="2" charset="0"/>
                <a:cs typeface="Arial" panose="020B0604020202020204" pitchFamily="34" charset="0"/>
              </a:rPr>
              <a:t>Tax Planning vs. Tax Preparation</a:t>
            </a:r>
            <a:endParaRPr lang="en-US" sz="4000" b="1" dirty="0">
              <a:effectLst>
                <a:outerShdw blurRad="38100" dist="38100" dir="2700000" algn="tl">
                  <a:srgbClr val="000000">
                    <a:alpha val="43137"/>
                  </a:srgbClr>
                </a:outerShdw>
              </a:effectLst>
              <a:latin typeface="Roboto Slab" pitchFamily="2" charset="0"/>
              <a:cs typeface="Arial" panose="020B0604020202020204" pitchFamily="34" charset="0"/>
            </a:endParaRPr>
          </a:p>
        </p:txBody>
      </p:sp>
      <p:sp>
        <p:nvSpPr>
          <p:cNvPr id="6" name="Text Box 2">
            <a:extLst>
              <a:ext uri="{FF2B5EF4-FFF2-40B4-BE49-F238E27FC236}">
                <a16:creationId xmlns:a16="http://schemas.microsoft.com/office/drawing/2014/main" id="{D363698C-4C65-4A83-9E5F-772B81294402}"/>
              </a:ext>
            </a:extLst>
          </p:cNvPr>
          <p:cNvSpPr txBox="1">
            <a:spLocks noChangeArrowheads="1"/>
          </p:cNvSpPr>
          <p:nvPr/>
        </p:nvSpPr>
        <p:spPr bwMode="auto">
          <a:xfrm>
            <a:off x="0" y="5317724"/>
            <a:ext cx="12192000" cy="1537127"/>
          </a:xfrm>
          <a:prstGeom prst="rect">
            <a:avLst/>
          </a:prstGeom>
          <a:solidFill>
            <a:srgbClr val="0076A3"/>
          </a:solidFill>
          <a:ln w="19050">
            <a:noFill/>
            <a:prstDash val="sysDot"/>
            <a:miter lim="800000"/>
            <a:headEnd/>
            <a:tailEnd/>
          </a:ln>
        </p:spPr>
        <p:txBody>
          <a:bodyPr rot="0" vert="horz" wrap="square" lIns="91440" tIns="45720" rIns="91440" bIns="45720" anchor="t" anchorCtr="0">
            <a:noAutofit/>
          </a:bodyPr>
          <a:lstStyle/>
          <a:p>
            <a:pPr algn="ct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br>
              <a:rPr lang="en-US" sz="200" b="1" spc="-60" dirty="0">
                <a:solidFill>
                  <a:srgbClr val="214293"/>
                </a:solidFill>
                <a:effectLst>
                  <a:outerShdw blurRad="38100" dist="38100" dir="2700000" algn="tl">
                    <a:srgbClr val="000000">
                      <a:alpha val="43137"/>
                    </a:srgbClr>
                  </a:outerShdw>
                </a:effectLst>
                <a:latin typeface="Montserrat"/>
                <a:ea typeface="+mj-ea"/>
                <a:cs typeface="Arial" panose="020B0604020202020204" pitchFamily="34" charset="0"/>
              </a:rPr>
            </a:br>
            <a:r>
              <a:rPr lang="en-US" sz="3200" b="1" spc="-60" dirty="0">
                <a:solidFill>
                  <a:srgbClr val="FFFFFF"/>
                </a:solidFill>
                <a:effectLst>
                  <a:outerShdw blurRad="38100" dist="38100" dir="2700000" algn="tl">
                    <a:srgbClr val="000000">
                      <a:alpha val="43137"/>
                    </a:srgbClr>
                  </a:outerShdw>
                </a:effectLst>
                <a:latin typeface="Roboto Slab" pitchFamily="2" charset="0"/>
                <a:ea typeface="+mj-ea"/>
                <a:cs typeface="Arial" panose="020B0604020202020204" pitchFamily="34" charset="0"/>
              </a:rPr>
              <a:t>“By failing to prepare, you are preparing to fail.” </a:t>
            </a:r>
            <a:br>
              <a:rPr lang="en-US" sz="3200" b="1" spc="-60" dirty="0">
                <a:solidFill>
                  <a:srgbClr val="FFFFFF"/>
                </a:solidFill>
                <a:effectLst>
                  <a:outerShdw blurRad="38100" dist="38100" dir="2700000" algn="tl">
                    <a:srgbClr val="000000">
                      <a:alpha val="43137"/>
                    </a:srgbClr>
                  </a:outerShdw>
                </a:effectLst>
                <a:latin typeface="Roboto Slab" pitchFamily="2" charset="0"/>
                <a:ea typeface="+mj-ea"/>
                <a:cs typeface="Arial" panose="020B0604020202020204" pitchFamily="34" charset="0"/>
              </a:rPr>
            </a:br>
            <a:r>
              <a:rPr lang="en-US" sz="3200" b="1" spc="-60" dirty="0">
                <a:solidFill>
                  <a:srgbClr val="FFFFFF"/>
                </a:solidFill>
                <a:effectLst>
                  <a:outerShdw blurRad="38100" dist="38100" dir="2700000" algn="tl">
                    <a:srgbClr val="000000">
                      <a:alpha val="43137"/>
                    </a:srgbClr>
                  </a:outerShdw>
                </a:effectLst>
                <a:latin typeface="Roboto Slab" pitchFamily="2" charset="0"/>
                <a:ea typeface="+mj-ea"/>
                <a:cs typeface="Arial" panose="020B0604020202020204" pitchFamily="34" charset="0"/>
              </a:rPr>
              <a:t>Benjamin Franklin</a:t>
            </a:r>
            <a:endParaRPr lang="en-US" sz="4000" b="1" spc="-60" dirty="0">
              <a:solidFill>
                <a:srgbClr val="FFFFFF"/>
              </a:solidFill>
              <a:effectLst>
                <a:outerShdw blurRad="38100" dist="38100" dir="2700000" algn="tl">
                  <a:srgbClr val="000000">
                    <a:alpha val="43137"/>
                  </a:srgbClr>
                </a:outerShdw>
              </a:effectLst>
              <a:latin typeface="Roboto Slab" pitchFamily="2" charset="0"/>
              <a:ea typeface="+mj-ea"/>
              <a:cs typeface="Arial" panose="020B0604020202020204" pitchFamily="34" charset="0"/>
            </a:endParaRPr>
          </a:p>
        </p:txBody>
      </p:sp>
      <p:pic>
        <p:nvPicPr>
          <p:cNvPr id="3" name="Picture 2">
            <a:extLst>
              <a:ext uri="{FF2B5EF4-FFF2-40B4-BE49-F238E27FC236}">
                <a16:creationId xmlns:a16="http://schemas.microsoft.com/office/drawing/2014/main" id="{4AF684BC-9613-46BB-9F01-4A1227818B0A}"/>
              </a:ext>
            </a:extLst>
          </p:cNvPr>
          <p:cNvPicPr>
            <a:picLocks noChangeAspect="1"/>
          </p:cNvPicPr>
          <p:nvPr/>
        </p:nvPicPr>
        <p:blipFill>
          <a:blip r:embed="rId3"/>
          <a:stretch>
            <a:fillRect/>
          </a:stretch>
        </p:blipFill>
        <p:spPr>
          <a:xfrm>
            <a:off x="454542" y="1381756"/>
            <a:ext cx="5072944" cy="3483749"/>
          </a:xfrm>
          <a:prstGeom prst="rect">
            <a:avLst/>
          </a:prstGeom>
          <a:ln>
            <a:solidFill>
              <a:srgbClr val="002060"/>
            </a:solidFill>
          </a:ln>
        </p:spPr>
      </p:pic>
      <p:pic>
        <p:nvPicPr>
          <p:cNvPr id="4" name="Picture 3">
            <a:extLst>
              <a:ext uri="{FF2B5EF4-FFF2-40B4-BE49-F238E27FC236}">
                <a16:creationId xmlns:a16="http://schemas.microsoft.com/office/drawing/2014/main" id="{72E108B1-05C8-4098-8642-A5B4943A11A8}"/>
              </a:ext>
            </a:extLst>
          </p:cNvPr>
          <p:cNvPicPr>
            <a:picLocks noChangeAspect="1"/>
          </p:cNvPicPr>
          <p:nvPr/>
        </p:nvPicPr>
        <p:blipFill>
          <a:blip r:embed="rId4"/>
          <a:stretch>
            <a:fillRect/>
          </a:stretch>
        </p:blipFill>
        <p:spPr>
          <a:xfrm>
            <a:off x="6664516" y="1381755"/>
            <a:ext cx="4875830" cy="3483749"/>
          </a:xfrm>
          <a:prstGeom prst="rect">
            <a:avLst/>
          </a:prstGeom>
          <a:ln>
            <a:solidFill>
              <a:srgbClr val="00206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6103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TextBox 3"/>
          <p:cNvSpPr txBox="1">
            <a:spLocks noChangeArrowheads="1"/>
          </p:cNvSpPr>
          <p:nvPr/>
        </p:nvSpPr>
        <p:spPr bwMode="auto">
          <a:xfrm>
            <a:off x="2398733" y="2035843"/>
            <a:ext cx="760105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base" hangingPunct="1">
              <a:spcBef>
                <a:spcPct val="0"/>
              </a:spcBef>
              <a:spcAft>
                <a:spcPct val="0"/>
              </a:spcAft>
              <a:defRPr/>
            </a:pPr>
            <a:r>
              <a:rPr lang="en-US" sz="3200" b="1" dirty="0">
                <a:solidFill>
                  <a:schemeClr val="accent5">
                    <a:lumMod val="50000"/>
                  </a:schemeClr>
                </a:solidFill>
                <a:latin typeface="Times New Roman" panose="02020603050405020304" pitchFamily="18" charset="0"/>
                <a:ea typeface="ＭＳ Ｐゴシック" pitchFamily="-112" charset="-128"/>
                <a:cs typeface="Times New Roman" panose="02020603050405020304" pitchFamily="18" charset="0"/>
              </a:rPr>
              <a:t>2020 Tax Rates</a:t>
            </a:r>
          </a:p>
        </p:txBody>
      </p:sp>
      <p:pic>
        <p:nvPicPr>
          <p:cNvPr id="3" name="Picture 2">
            <a:extLst>
              <a:ext uri="{FF2B5EF4-FFF2-40B4-BE49-F238E27FC236}">
                <a16:creationId xmlns:a16="http://schemas.microsoft.com/office/drawing/2014/main" id="{432778C3-FD8C-47D8-BB2E-31DD0C9CA361}"/>
              </a:ext>
            </a:extLst>
          </p:cNvPr>
          <p:cNvPicPr>
            <a:picLocks noChangeAspect="1"/>
          </p:cNvPicPr>
          <p:nvPr/>
        </p:nvPicPr>
        <p:blipFill rotWithShape="1">
          <a:blip r:embed="rId3">
            <a:extLst>
              <a:ext uri="{28A0092B-C50C-407E-A947-70E740481C1C}">
                <a14:useLocalDpi xmlns:a14="http://schemas.microsoft.com/office/drawing/2010/main" val="0"/>
              </a:ext>
            </a:extLst>
          </a:blip>
          <a:srcRect b="19079"/>
          <a:stretch/>
        </p:blipFill>
        <p:spPr>
          <a:xfrm>
            <a:off x="2414212" y="2652548"/>
            <a:ext cx="7363576" cy="4067564"/>
          </a:xfrm>
          <a:prstGeom prst="rect">
            <a:avLst/>
          </a:prstGeom>
        </p:spPr>
      </p:pic>
      <p:sp>
        <p:nvSpPr>
          <p:cNvPr id="2" name="Rectangle 1">
            <a:extLst>
              <a:ext uri="{FF2B5EF4-FFF2-40B4-BE49-F238E27FC236}">
                <a16:creationId xmlns:a16="http://schemas.microsoft.com/office/drawing/2014/main" id="{F8C9A844-1C72-4CB6-B010-3E267316DE70}"/>
              </a:ext>
            </a:extLst>
          </p:cNvPr>
          <p:cNvSpPr/>
          <p:nvPr/>
        </p:nvSpPr>
        <p:spPr>
          <a:xfrm>
            <a:off x="0" y="1057661"/>
            <a:ext cx="12192000" cy="914930"/>
          </a:xfrm>
          <a:prstGeom prst="rect">
            <a:avLst/>
          </a:prstGeom>
        </p:spPr>
        <p:txBody>
          <a:bodyPr wrap="square">
            <a:spAutoFit/>
          </a:bodyPr>
          <a:lstStyle/>
          <a:p>
            <a:pPr algn="ctr">
              <a:lnSpc>
                <a:spcPct val="115000"/>
              </a:lnSpc>
            </a:pP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For 2020</a:t>
            </a:r>
            <a:r>
              <a:rPr lang="en-US" sz="24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there are still </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seven tax rates</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They</a:t>
            </a:r>
            <a: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are </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10%, 12%, 22%, 24%, 32%, 35%,</a:t>
            </a:r>
            <a:r>
              <a:rPr lang="en-US" sz="2400"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and </a:t>
            </a:r>
            <a:r>
              <a:rPr lang="en-US" sz="2400" b="1" dirty="0">
                <a:solidFill>
                  <a:schemeClr val="accent5">
                    <a:lumMod val="50000"/>
                  </a:schemeClr>
                </a:solidFill>
                <a:latin typeface="Times New Roman" panose="02020603050405020304" pitchFamily="18" charset="0"/>
                <a:ea typeface="Calibri" panose="020F0502020204030204" pitchFamily="34" charset="0"/>
                <a:cs typeface="Times New Roman" panose="02020603050405020304" pitchFamily="18" charset="0"/>
              </a:rPr>
              <a:t>37%. </a:t>
            </a:r>
            <a:br>
              <a:rPr lang="en-US" sz="24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br>
            <a:r>
              <a:rPr lang="en-US" sz="24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Under current law this seven-rate structure will phase out on January 1, 2026.</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60FA8F7C-DEF1-441A-B90E-B5365FB8BA5D}"/>
              </a:ext>
            </a:extLst>
          </p:cNvPr>
          <p:cNvSpPr/>
          <p:nvPr/>
        </p:nvSpPr>
        <p:spPr>
          <a:xfrm>
            <a:off x="1476462" y="2684477"/>
            <a:ext cx="9015836" cy="4003706"/>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430DFBB4-0B82-4046-97CB-1E0092BE119E}"/>
              </a:ext>
            </a:extLst>
          </p:cNvPr>
          <p:cNvSpPr txBox="1">
            <a:spLocks/>
          </p:cNvSpPr>
          <p:nvPr/>
        </p:nvSpPr>
        <p:spPr>
          <a:xfrm>
            <a:off x="0" y="0"/>
            <a:ext cx="12192000" cy="917232"/>
          </a:xfrm>
          <a:prstGeom prst="rect">
            <a:avLst/>
          </a:prstGeom>
          <a:solidFill>
            <a:srgbClr val="0076A3"/>
          </a:solidFill>
        </p:spPr>
        <p:txBody>
          <a:bodyPr>
            <a:normAutofit fontScale="92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defRPr/>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700" b="1" dirty="0">
                <a:effectLst>
                  <a:outerShdw blurRad="38100" dist="38100" dir="2700000" algn="tl">
                    <a:srgbClr val="000000">
                      <a:alpha val="43137"/>
                    </a:srgbClr>
                  </a:outerShdw>
                </a:effectLst>
                <a:latin typeface="Roboto Slab" pitchFamily="2" charset="0"/>
                <a:cs typeface="Arial" panose="020B0604020202020204" pitchFamily="34" charset="0"/>
              </a:rPr>
              <a:t>Tax Brackets for 2020</a:t>
            </a:r>
          </a:p>
          <a:p>
            <a:pPr algn="ctr">
              <a:defRPr/>
            </a:pPr>
            <a:endParaRPr lang="en-US" sz="5800" b="1" dirty="0">
              <a:latin typeface="Roboto Slab" pitchFamily="2" charset="0"/>
              <a:ea typeface="Roboto Slab" pitchFamily="2" charset="0"/>
              <a:cs typeface="Arial" panose="020B0604020202020204" pitchFamily="34" charset="0"/>
            </a:endParaRPr>
          </a:p>
        </p:txBody>
      </p:sp>
    </p:spTree>
    <p:extLst>
      <p:ext uri="{BB962C8B-B14F-4D97-AF65-F5344CB8AC3E}">
        <p14:creationId xmlns:p14="http://schemas.microsoft.com/office/powerpoint/2010/main" val="35914398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72EE1C-B30F-4256-9299-F5F0FB02730E}"/>
              </a:ext>
            </a:extLst>
          </p:cNvPr>
          <p:cNvPicPr>
            <a:picLocks noChangeAspect="1"/>
          </p:cNvPicPr>
          <p:nvPr/>
        </p:nvPicPr>
        <p:blipFill>
          <a:blip r:embed="rId3"/>
          <a:stretch>
            <a:fillRect/>
          </a:stretch>
        </p:blipFill>
        <p:spPr>
          <a:xfrm>
            <a:off x="2750697" y="1845891"/>
            <a:ext cx="6604163" cy="4950400"/>
          </a:xfrm>
          <a:prstGeom prst="rect">
            <a:avLst/>
          </a:prstGeom>
        </p:spPr>
      </p:pic>
      <p:sp>
        <p:nvSpPr>
          <p:cNvPr id="4099" name="Text Box 3"/>
          <p:cNvSpPr txBox="1">
            <a:spLocks noChangeArrowheads="1"/>
          </p:cNvSpPr>
          <p:nvPr/>
        </p:nvSpPr>
        <p:spPr bwMode="auto">
          <a:xfrm>
            <a:off x="5622925" y="488951"/>
            <a:ext cx="184150" cy="366713"/>
          </a:xfrm>
          <a:prstGeom prst="rect">
            <a:avLst/>
          </a:prstGeom>
          <a:noFill/>
          <a:ln w="9525">
            <a:noFill/>
            <a:miter lim="800000"/>
            <a:headEnd/>
            <a:tailEnd/>
          </a:ln>
        </p:spPr>
        <p:txBody>
          <a:bodyPr wrap="non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5" name="AutoShape 2" descr="Image result for market records"/>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2" name="Title 1">
            <a:extLst>
              <a:ext uri="{FF2B5EF4-FFF2-40B4-BE49-F238E27FC236}">
                <a16:creationId xmlns:a16="http://schemas.microsoft.com/office/drawing/2014/main" id="{A80F4A64-E43F-4E4D-9B03-3055A655C04F}"/>
              </a:ext>
            </a:extLst>
          </p:cNvPr>
          <p:cNvSpPr txBox="1">
            <a:spLocks/>
          </p:cNvSpPr>
          <p:nvPr/>
        </p:nvSpPr>
        <p:spPr>
          <a:xfrm>
            <a:off x="0" y="0"/>
            <a:ext cx="12192000" cy="917232"/>
          </a:xfrm>
          <a:prstGeom prst="rect">
            <a:avLst/>
          </a:prstGeom>
          <a:solidFill>
            <a:srgbClr val="0076A3"/>
          </a:solidFill>
        </p:spPr>
        <p:txBody>
          <a:bodyPr>
            <a:normAutofit fontScale="47500" lnSpcReduction="2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kumimoji="0" lang="en-US" sz="500" b="1" i="0" u="none" strike="noStrike" kern="1200" cap="none" spc="-6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j-ea"/>
                <a:cs typeface="Arial" panose="020B0604020202020204" pitchFamily="34" charset="0"/>
              </a:rPr>
            </a:br>
            <a:br>
              <a:rPr lang="en-US" sz="4700" b="1" dirty="0">
                <a:effectLst>
                  <a:outerShdw blurRad="38100" dist="38100" dir="2700000" algn="tl">
                    <a:srgbClr val="000000">
                      <a:alpha val="43137"/>
                    </a:srgbClr>
                  </a:outerShdw>
                </a:effectLst>
                <a:latin typeface="Roboto Slab" pitchFamily="2" charset="0"/>
                <a:cs typeface="Arial" panose="020B0604020202020204" pitchFamily="34" charset="0"/>
              </a:rPr>
            </a:br>
            <a:r>
              <a:rPr lang="en-US" sz="9300" b="1" dirty="0">
                <a:effectLst>
                  <a:outerShdw blurRad="38100" dist="38100" dir="2700000" algn="tl">
                    <a:srgbClr val="000000">
                      <a:alpha val="43137"/>
                    </a:srgbClr>
                  </a:outerShdw>
                </a:effectLst>
                <a:latin typeface="Roboto Slab" pitchFamily="2" charset="0"/>
                <a:cs typeface="Arial" panose="020B0604020202020204" pitchFamily="34" charset="0"/>
              </a:rPr>
              <a:t>Tax Planning in 2020</a:t>
            </a:r>
            <a:endParaRPr lang="en-US" sz="7300" b="1" dirty="0">
              <a:effectLst>
                <a:outerShdw blurRad="38100" dist="38100" dir="2700000" algn="tl">
                  <a:srgbClr val="000000">
                    <a:alpha val="43137"/>
                  </a:srgbClr>
                </a:outerShdw>
              </a:effectLst>
              <a:latin typeface="Roboto Slab" pitchFamily="2" charset="0"/>
              <a:cs typeface="Arial" panose="020B0604020202020204" pitchFamily="34" charset="0"/>
            </a:endParaRPr>
          </a:p>
        </p:txBody>
      </p:sp>
      <p:sp>
        <p:nvSpPr>
          <p:cNvPr id="8" name="TextBox 7">
            <a:extLst>
              <a:ext uri="{FF2B5EF4-FFF2-40B4-BE49-F238E27FC236}">
                <a16:creationId xmlns:a16="http://schemas.microsoft.com/office/drawing/2014/main" id="{EEDBDC8D-E20E-406F-AE83-AF03DF7AED19}"/>
              </a:ext>
            </a:extLst>
          </p:cNvPr>
          <p:cNvSpPr txBox="1"/>
          <p:nvPr/>
        </p:nvSpPr>
        <p:spPr>
          <a:xfrm>
            <a:off x="3977089" y="948007"/>
            <a:ext cx="1311007" cy="923330"/>
          </a:xfrm>
          <a:prstGeom prst="rect">
            <a:avLst/>
          </a:prstGeom>
          <a:noFill/>
        </p:spPr>
        <p:txBody>
          <a:bodyPr wrap="square" rtlCol="0">
            <a:spAutoFit/>
          </a:bodyPr>
          <a:lstStyle/>
          <a:p>
            <a:pPr algn="ctr"/>
            <a:r>
              <a:rPr lang="en-US" b="1" dirty="0">
                <a:solidFill>
                  <a:srgbClr val="002060"/>
                </a:solidFill>
              </a:rPr>
              <a:t>Sunset</a:t>
            </a:r>
          </a:p>
          <a:p>
            <a:pPr algn="ctr"/>
            <a:r>
              <a:rPr lang="en-US" b="1" dirty="0">
                <a:solidFill>
                  <a:srgbClr val="002060"/>
                </a:solidFill>
              </a:rPr>
              <a:t>Married</a:t>
            </a:r>
          </a:p>
          <a:p>
            <a:pPr algn="ctr"/>
            <a:r>
              <a:rPr lang="en-US" b="1" dirty="0">
                <a:solidFill>
                  <a:srgbClr val="002060"/>
                </a:solidFill>
              </a:rPr>
              <a:t>(2026)</a:t>
            </a:r>
          </a:p>
        </p:txBody>
      </p:sp>
      <p:sp>
        <p:nvSpPr>
          <p:cNvPr id="13" name="TextBox 12">
            <a:extLst>
              <a:ext uri="{FF2B5EF4-FFF2-40B4-BE49-F238E27FC236}">
                <a16:creationId xmlns:a16="http://schemas.microsoft.com/office/drawing/2014/main" id="{5C425C96-55C3-44BF-95A2-46B5C69FBE08}"/>
              </a:ext>
            </a:extLst>
          </p:cNvPr>
          <p:cNvSpPr txBox="1"/>
          <p:nvPr/>
        </p:nvSpPr>
        <p:spPr>
          <a:xfrm>
            <a:off x="5804052" y="1199560"/>
            <a:ext cx="1311007" cy="646331"/>
          </a:xfrm>
          <a:prstGeom prst="rect">
            <a:avLst/>
          </a:prstGeom>
          <a:noFill/>
        </p:spPr>
        <p:txBody>
          <a:bodyPr wrap="square" rtlCol="0">
            <a:spAutoFit/>
          </a:bodyPr>
          <a:lstStyle/>
          <a:p>
            <a:pPr algn="ctr"/>
            <a:r>
              <a:rPr lang="en-US" b="1" dirty="0">
                <a:solidFill>
                  <a:srgbClr val="002060"/>
                </a:solidFill>
              </a:rPr>
              <a:t>Married</a:t>
            </a:r>
          </a:p>
          <a:p>
            <a:pPr algn="ctr"/>
            <a:r>
              <a:rPr lang="en-US" b="1" dirty="0">
                <a:solidFill>
                  <a:srgbClr val="002060"/>
                </a:solidFill>
              </a:rPr>
              <a:t>2020</a:t>
            </a:r>
          </a:p>
        </p:txBody>
      </p:sp>
      <p:sp>
        <p:nvSpPr>
          <p:cNvPr id="14" name="TextBox 13">
            <a:extLst>
              <a:ext uri="{FF2B5EF4-FFF2-40B4-BE49-F238E27FC236}">
                <a16:creationId xmlns:a16="http://schemas.microsoft.com/office/drawing/2014/main" id="{3CC39B95-24AB-404F-BC61-3DBC9EEB238F}"/>
              </a:ext>
            </a:extLst>
          </p:cNvPr>
          <p:cNvSpPr txBox="1"/>
          <p:nvPr/>
        </p:nvSpPr>
        <p:spPr>
          <a:xfrm>
            <a:off x="7520852" y="1230773"/>
            <a:ext cx="1311007" cy="646331"/>
          </a:xfrm>
          <a:prstGeom prst="rect">
            <a:avLst/>
          </a:prstGeom>
          <a:noFill/>
        </p:spPr>
        <p:txBody>
          <a:bodyPr wrap="square" rtlCol="0">
            <a:spAutoFit/>
          </a:bodyPr>
          <a:lstStyle/>
          <a:p>
            <a:pPr algn="ctr"/>
            <a:r>
              <a:rPr lang="en-US" b="1" dirty="0">
                <a:solidFill>
                  <a:srgbClr val="002060"/>
                </a:solidFill>
              </a:rPr>
              <a:t>Single</a:t>
            </a:r>
          </a:p>
          <a:p>
            <a:pPr algn="ctr"/>
            <a:r>
              <a:rPr lang="en-US" b="1" dirty="0">
                <a:solidFill>
                  <a:srgbClr val="002060"/>
                </a:solidFill>
              </a:rPr>
              <a:t>2020</a:t>
            </a:r>
          </a:p>
        </p:txBody>
      </p:sp>
      <p:cxnSp>
        <p:nvCxnSpPr>
          <p:cNvPr id="11" name="Straight Arrow Connector 10">
            <a:extLst>
              <a:ext uri="{FF2B5EF4-FFF2-40B4-BE49-F238E27FC236}">
                <a16:creationId xmlns:a16="http://schemas.microsoft.com/office/drawing/2014/main" id="{E28EF188-CF0D-4BDB-8ADD-B5D5EB27CB8C}"/>
              </a:ext>
            </a:extLst>
          </p:cNvPr>
          <p:cNvCxnSpPr/>
          <p:nvPr/>
        </p:nvCxnSpPr>
        <p:spPr>
          <a:xfrm flipH="1">
            <a:off x="5156740" y="4877651"/>
            <a:ext cx="896039" cy="0"/>
          </a:xfrm>
          <a:prstGeom prst="straightConnector1">
            <a:avLst/>
          </a:prstGeom>
          <a:ln w="762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D9FB3540-6594-48AF-9528-D9545271D6DD}"/>
              </a:ext>
            </a:extLst>
          </p:cNvPr>
          <p:cNvSpPr txBox="1"/>
          <p:nvPr/>
        </p:nvSpPr>
        <p:spPr>
          <a:xfrm>
            <a:off x="301338" y="3506960"/>
            <a:ext cx="2373879" cy="1384995"/>
          </a:xfrm>
          <a:prstGeom prst="rect">
            <a:avLst/>
          </a:prstGeom>
          <a:solidFill>
            <a:schemeClr val="accent5">
              <a:lumMod val="75000"/>
            </a:schemeClr>
          </a:solidFill>
        </p:spPr>
        <p:txBody>
          <a:bodyPr wrap="square" rtlCol="0">
            <a:spAutoFit/>
          </a:bodyPr>
          <a:lstStyle/>
          <a:p>
            <a:pPr algn="ctr"/>
            <a:r>
              <a:rPr lang="en-US" sz="2800" b="1" dirty="0">
                <a:solidFill>
                  <a:schemeClr val="bg1"/>
                </a:solidFill>
                <a:latin typeface="Times New Roman" panose="02020603050405020304" pitchFamily="18" charset="0"/>
                <a:cs typeface="Times New Roman" panose="02020603050405020304" pitchFamily="18" charset="0"/>
              </a:rPr>
              <a:t>Tax Brackets</a:t>
            </a:r>
          </a:p>
          <a:p>
            <a:pPr algn="ctr"/>
            <a:r>
              <a:rPr lang="en-US" sz="2800" b="1" dirty="0">
                <a:solidFill>
                  <a:schemeClr val="bg1"/>
                </a:solidFill>
                <a:latin typeface="Times New Roman" panose="02020603050405020304" pitchFamily="18" charset="0"/>
                <a:cs typeface="Times New Roman" panose="02020603050405020304" pitchFamily="18" charset="0"/>
              </a:rPr>
              <a:t>Are Important</a:t>
            </a:r>
          </a:p>
        </p:txBody>
      </p:sp>
      <p:pic>
        <p:nvPicPr>
          <p:cNvPr id="2" name="Picture 1">
            <a:extLst>
              <a:ext uri="{FF2B5EF4-FFF2-40B4-BE49-F238E27FC236}">
                <a16:creationId xmlns:a16="http://schemas.microsoft.com/office/drawing/2014/main" id="{8EA1D216-82D3-441F-AE22-6D46B437E734}"/>
              </a:ext>
            </a:extLst>
          </p:cNvPr>
          <p:cNvPicPr>
            <a:picLocks noChangeAspect="1"/>
          </p:cNvPicPr>
          <p:nvPr/>
        </p:nvPicPr>
        <p:blipFill>
          <a:blip r:embed="rId4"/>
          <a:stretch>
            <a:fillRect/>
          </a:stretch>
        </p:blipFill>
        <p:spPr>
          <a:xfrm>
            <a:off x="4273960" y="1974691"/>
            <a:ext cx="807300" cy="4692800"/>
          </a:xfrm>
          <a:prstGeom prst="rect">
            <a:avLst/>
          </a:prstGeom>
        </p:spPr>
      </p:pic>
    </p:spTree>
    <p:extLst>
      <p:ext uri="{BB962C8B-B14F-4D97-AF65-F5344CB8AC3E}">
        <p14:creationId xmlns:p14="http://schemas.microsoft.com/office/powerpoint/2010/main" val="571745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7661DC1-B52A-4916-B2E5-C0D4E24615CF}"/>
              </a:ext>
            </a:extLst>
          </p:cNvPr>
          <p:cNvSpPr/>
          <p:nvPr/>
        </p:nvSpPr>
        <p:spPr>
          <a:xfrm>
            <a:off x="557350" y="1503458"/>
            <a:ext cx="11164388" cy="800219"/>
          </a:xfrm>
          <a:prstGeom prst="rect">
            <a:avLst/>
          </a:prstGeom>
        </p:spPr>
        <p:txBody>
          <a:bodyPr wrap="square">
            <a:spAutoFit/>
          </a:bodyPr>
          <a:lstStyle/>
          <a:p>
            <a:r>
              <a:rPr lang="en-US" sz="2600" dirty="0"/>
              <a:t>            </a:t>
            </a:r>
          </a:p>
          <a:p>
            <a:pPr algn="ctr"/>
            <a:endParaRPr lang="en-US" sz="2000" b="1" dirty="0"/>
          </a:p>
        </p:txBody>
      </p:sp>
      <p:sp>
        <p:nvSpPr>
          <p:cNvPr id="5" name="Title 1">
            <a:extLst>
              <a:ext uri="{FF2B5EF4-FFF2-40B4-BE49-F238E27FC236}">
                <a16:creationId xmlns:a16="http://schemas.microsoft.com/office/drawing/2014/main" id="{2EA31F7F-25AD-43EF-9585-F71AA1347B1A}"/>
              </a:ext>
            </a:extLst>
          </p:cNvPr>
          <p:cNvSpPr txBox="1">
            <a:spLocks/>
          </p:cNvSpPr>
          <p:nvPr/>
        </p:nvSpPr>
        <p:spPr>
          <a:xfrm>
            <a:off x="0" y="-1"/>
            <a:ext cx="12192000" cy="1872344"/>
          </a:xfrm>
          <a:prstGeom prst="rect">
            <a:avLst/>
          </a:prstGeom>
          <a:solidFill>
            <a:srgbClr val="0076A3"/>
          </a:solidFill>
        </p:spPr>
        <p:txBody>
          <a:bodyPr>
            <a:normAutofit fontScale="85000" lnSpcReduction="10000"/>
          </a:bodyPr>
          <a:lstStyle>
            <a:lvl1pPr algn="l" defTabSz="914400" rtl="0" eaLnBrk="1" latinLnBrk="0" hangingPunct="1">
              <a:lnSpc>
                <a:spcPct val="90000"/>
              </a:lnSpc>
              <a:spcBef>
                <a:spcPct val="0"/>
              </a:spcBef>
              <a:buNone/>
              <a:defRPr sz="3000" kern="1200" spc="-60" baseline="0">
                <a:solidFill>
                  <a:srgbClr val="FFFFFF"/>
                </a:solidFill>
                <a:latin typeface="+mj-lt"/>
                <a:ea typeface="+mj-ea"/>
                <a:cs typeface="+mj-cs"/>
              </a:defRPr>
            </a:lvl1pPr>
          </a:lstStyle>
          <a:p>
            <a:pPr algn="ctr">
              <a:lnSpc>
                <a:spcPct val="120000"/>
              </a:lnSpc>
            </a:pP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br>
              <a:rPr lang="en-US" sz="5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t>Evaluate the use of itemized deductions </a:t>
            </a:r>
            <a:b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br>
            <a:r>
              <a:rPr lang="en-US" sz="5700" b="1" dirty="0">
                <a:effectLst>
                  <a:outerShdw blurRad="38100" dist="38100" dir="2700000" algn="tl">
                    <a:srgbClr val="000000">
                      <a:alpha val="43137"/>
                    </a:srgbClr>
                  </a:outerShdw>
                </a:effectLst>
                <a:latin typeface="Roboto Slab" pitchFamily="2" charset="0"/>
                <a:cs typeface="Arial" panose="020B0604020202020204" pitchFamily="34" charset="0"/>
              </a:rPr>
              <a:t>versus the standard deduction.</a:t>
            </a:r>
          </a:p>
          <a:p>
            <a:pPr algn="ctr">
              <a:defRPr/>
            </a:pPr>
            <a:endParaRPr lang="en-US" sz="5800" b="1" dirty="0">
              <a:latin typeface="Roboto Slab" pitchFamily="2" charset="0"/>
              <a:ea typeface="Roboto Slab" pitchFamily="2" charset="0"/>
              <a:cs typeface="Arial" panose="020B0604020202020204" pitchFamily="34" charset="0"/>
            </a:endParaRPr>
          </a:p>
        </p:txBody>
      </p:sp>
      <p:graphicFrame>
        <p:nvGraphicFramePr>
          <p:cNvPr id="6" name="Table 5">
            <a:extLst>
              <a:ext uri="{FF2B5EF4-FFF2-40B4-BE49-F238E27FC236}">
                <a16:creationId xmlns:a16="http://schemas.microsoft.com/office/drawing/2014/main" id="{D3EF2BA4-3F25-407B-A0C3-B8305129D6DD}"/>
              </a:ext>
            </a:extLst>
          </p:cNvPr>
          <p:cNvGraphicFramePr>
            <a:graphicFrameLocks noGrp="1"/>
          </p:cNvGraphicFramePr>
          <p:nvPr>
            <p:extLst>
              <p:ext uri="{D42A27DB-BD31-4B8C-83A1-F6EECF244321}">
                <p14:modId xmlns:p14="http://schemas.microsoft.com/office/powerpoint/2010/main" val="1607024580"/>
              </p:ext>
            </p:extLst>
          </p:nvPr>
        </p:nvGraphicFramePr>
        <p:xfrm>
          <a:off x="409302" y="2624997"/>
          <a:ext cx="11312436" cy="2879691"/>
        </p:xfrm>
        <a:graphic>
          <a:graphicData uri="http://schemas.openxmlformats.org/drawingml/2006/table">
            <a:tbl>
              <a:tblPr/>
              <a:tblGrid>
                <a:gridCol w="2828109">
                  <a:extLst>
                    <a:ext uri="{9D8B030D-6E8A-4147-A177-3AD203B41FA5}">
                      <a16:colId xmlns:a16="http://schemas.microsoft.com/office/drawing/2014/main" val="20000"/>
                    </a:ext>
                  </a:extLst>
                </a:gridCol>
                <a:gridCol w="2828109">
                  <a:extLst>
                    <a:ext uri="{9D8B030D-6E8A-4147-A177-3AD203B41FA5}">
                      <a16:colId xmlns:a16="http://schemas.microsoft.com/office/drawing/2014/main" val="20001"/>
                    </a:ext>
                  </a:extLst>
                </a:gridCol>
                <a:gridCol w="2828109">
                  <a:extLst>
                    <a:ext uri="{9D8B030D-6E8A-4147-A177-3AD203B41FA5}">
                      <a16:colId xmlns:a16="http://schemas.microsoft.com/office/drawing/2014/main" val="20002"/>
                    </a:ext>
                  </a:extLst>
                </a:gridCol>
                <a:gridCol w="2828109">
                  <a:extLst>
                    <a:ext uri="{9D8B030D-6E8A-4147-A177-3AD203B41FA5}">
                      <a16:colId xmlns:a16="http://schemas.microsoft.com/office/drawing/2014/main" val="20003"/>
                    </a:ext>
                  </a:extLst>
                </a:gridCol>
              </a:tblGrid>
              <a:tr h="989445">
                <a:tc gridSpan="4">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4400" b="1" i="0" u="none" strike="noStrike" dirty="0">
                          <a:solidFill>
                            <a:srgbClr val="000000"/>
                          </a:solidFill>
                          <a:effectLst/>
                          <a:latin typeface="+mn-lt"/>
                        </a:rPr>
                        <a:t>2020 STANDARD DEDUCTION Amounts</a:t>
                      </a:r>
                    </a:p>
                    <a:p>
                      <a:pPr algn="ctr" fontAlgn="b"/>
                      <a:endParaRPr lang="en-US" sz="4400" b="1" i="0" u="none" strike="noStrike" dirty="0">
                        <a:solidFill>
                          <a:srgbClr val="000000"/>
                        </a:solidFill>
                        <a:effectLst/>
                        <a:latin typeface="Calibri"/>
                      </a:endParaRPr>
                    </a:p>
                  </a:txBody>
                  <a:tcPr marL="9525" marR="9525" marT="9525" marB="0" anchor="b">
                    <a:lnL>
                      <a:noFill/>
                    </a:lnL>
                    <a:lnR>
                      <a:noFill/>
                    </a:lnR>
                    <a:lnT>
                      <a:noFill/>
                    </a:lnT>
                    <a:lnB>
                      <a:noFill/>
                    </a:lnB>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89247">
                <a:tc>
                  <a:txBody>
                    <a:bodyPr/>
                    <a:lstStyle/>
                    <a:p>
                      <a:pPr algn="ctr" fontAlgn="b"/>
                      <a:r>
                        <a:rPr lang="en-US" sz="3600" b="1" i="0" u="none" strike="noStrike" dirty="0">
                          <a:solidFill>
                            <a:srgbClr val="000000"/>
                          </a:solidFill>
                          <a:effectLst/>
                          <a:latin typeface="Arial"/>
                        </a:rPr>
                        <a:t>Single</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3600" b="1" i="0" u="none" strike="noStrike" dirty="0">
                          <a:solidFill>
                            <a:srgbClr val="000000"/>
                          </a:solidFill>
                          <a:effectLst/>
                          <a:latin typeface="Arial"/>
                        </a:rPr>
                        <a:t>MFJ/QW</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3600" b="1" i="0" u="none" strike="noStrike" dirty="0">
                          <a:solidFill>
                            <a:srgbClr val="000000"/>
                          </a:solidFill>
                          <a:effectLst/>
                          <a:latin typeface="Arial"/>
                        </a:rPr>
                        <a:t>MFS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r>
                        <a:rPr lang="en-US" sz="3600" b="1" i="0" u="none" strike="noStrike" dirty="0">
                          <a:solidFill>
                            <a:srgbClr val="000000"/>
                          </a:solidFill>
                          <a:effectLst/>
                          <a:latin typeface="Arial"/>
                        </a:rPr>
                        <a:t>HOH</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839799">
                <a:tc>
                  <a:txBody>
                    <a:bodyPr/>
                    <a:lstStyle/>
                    <a:p>
                      <a:pPr algn="ctr" fontAlgn="ctr"/>
                      <a:r>
                        <a:rPr lang="en-US" sz="4400" b="0" i="0" u="none" strike="noStrike" dirty="0">
                          <a:solidFill>
                            <a:srgbClr val="000000"/>
                          </a:solidFill>
                          <a:effectLst/>
                          <a:latin typeface="+mn-lt"/>
                        </a:rPr>
                        <a:t>$ 12,400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5B3D7"/>
                    </a:solidFill>
                  </a:tcPr>
                </a:tc>
                <a:tc>
                  <a:txBody>
                    <a:bodyPr/>
                    <a:lstStyle/>
                    <a:p>
                      <a:pPr algn="ctr" fontAlgn="ctr"/>
                      <a:r>
                        <a:rPr lang="en-US" sz="4400" b="0" i="0" u="none" strike="noStrike" dirty="0">
                          <a:solidFill>
                            <a:srgbClr val="000000"/>
                          </a:solidFill>
                          <a:effectLst/>
                          <a:latin typeface="Calibri"/>
                        </a:rPr>
                        <a:t>$ 24,800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5B3D7"/>
                    </a:solidFill>
                  </a:tcPr>
                </a:tc>
                <a:tc>
                  <a:txBody>
                    <a:bodyPr/>
                    <a:lstStyle/>
                    <a:p>
                      <a:pPr algn="ctr" fontAlgn="ctr"/>
                      <a:r>
                        <a:rPr lang="en-US" sz="4400" b="0" i="0" u="none" strike="noStrike" dirty="0">
                          <a:solidFill>
                            <a:srgbClr val="000000"/>
                          </a:solidFill>
                          <a:effectLst/>
                          <a:latin typeface="Calibri"/>
                        </a:rPr>
                        <a:t>$ 12,400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5B3D7"/>
                    </a:solidFill>
                  </a:tcPr>
                </a:tc>
                <a:tc>
                  <a:txBody>
                    <a:bodyPr/>
                    <a:lstStyle/>
                    <a:p>
                      <a:pPr algn="ctr" fontAlgn="ctr"/>
                      <a:r>
                        <a:rPr lang="en-US" sz="4400" b="0" i="0" u="none" strike="noStrike" dirty="0">
                          <a:solidFill>
                            <a:srgbClr val="000000"/>
                          </a:solidFill>
                          <a:effectLst/>
                          <a:latin typeface="Calibri"/>
                        </a:rPr>
                        <a:t>$ 18,650</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solidFill>
                      <a:srgbClr val="95B3D7"/>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1952914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4986</TotalTime>
  <Words>5439</Words>
  <Application>Microsoft Office PowerPoint</Application>
  <PresentationFormat>Widescreen</PresentationFormat>
  <Paragraphs>499</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Arial Nova Light</vt:lpstr>
      <vt:lpstr>Calibri</vt:lpstr>
      <vt:lpstr>Calibri Light</vt:lpstr>
      <vt:lpstr>Montserrat</vt:lpstr>
      <vt:lpstr>Roboto Slab</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Ken Unger</dc:creator>
  <cp:lastModifiedBy>Stephanie Allard</cp:lastModifiedBy>
  <cp:revision>109</cp:revision>
  <cp:lastPrinted>2020-09-11T15:23:30Z</cp:lastPrinted>
  <dcterms:created xsi:type="dcterms:W3CDTF">2020-08-25T19:52:34Z</dcterms:created>
  <dcterms:modified xsi:type="dcterms:W3CDTF">2020-10-06T21:15:57Z</dcterms:modified>
</cp:coreProperties>
</file>