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 id="2147483895" r:id="rId2"/>
    <p:sldMasterId id="2147483926" r:id="rId3"/>
    <p:sldMasterId id="2147483967" r:id="rId4"/>
  </p:sldMasterIdLst>
  <p:notesMasterIdLst>
    <p:notesMasterId r:id="rId32"/>
  </p:notesMasterIdLst>
  <p:handoutMasterIdLst>
    <p:handoutMasterId r:id="rId33"/>
  </p:handoutMasterIdLst>
  <p:sldIdLst>
    <p:sldId id="848" r:id="rId5"/>
    <p:sldId id="379" r:id="rId6"/>
    <p:sldId id="846" r:id="rId7"/>
    <p:sldId id="864" r:id="rId8"/>
    <p:sldId id="866" r:id="rId9"/>
    <p:sldId id="868" r:id="rId10"/>
    <p:sldId id="869" r:id="rId11"/>
    <p:sldId id="870" r:id="rId12"/>
    <p:sldId id="871" r:id="rId13"/>
    <p:sldId id="872" r:id="rId14"/>
    <p:sldId id="854" r:id="rId15"/>
    <p:sldId id="859" r:id="rId16"/>
    <p:sldId id="877" r:id="rId17"/>
    <p:sldId id="878" r:id="rId18"/>
    <p:sldId id="873" r:id="rId19"/>
    <p:sldId id="863" r:id="rId20"/>
    <p:sldId id="876" r:id="rId21"/>
    <p:sldId id="862" r:id="rId22"/>
    <p:sldId id="861" r:id="rId23"/>
    <p:sldId id="875" r:id="rId24"/>
    <p:sldId id="874" r:id="rId25"/>
    <p:sldId id="853" r:id="rId26"/>
    <p:sldId id="879" r:id="rId27"/>
    <p:sldId id="276" r:id="rId28"/>
    <p:sldId id="383" r:id="rId29"/>
    <p:sldId id="272" r:id="rId30"/>
    <p:sldId id="275"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3"/>
    <a:srgbClr val="1A4D98"/>
    <a:srgbClr val="3333CC"/>
    <a:srgbClr val="2F5597"/>
    <a:srgbClr val="E8EBEE"/>
    <a:srgbClr val="0000FF"/>
    <a:srgbClr val="FFFFFF"/>
    <a:srgbClr val="00FF00"/>
    <a:srgbClr val="0000DA"/>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52" autoAdjust="0"/>
    <p:restoredTop sz="62263" autoAdjust="0"/>
  </p:normalViewPr>
  <p:slideViewPr>
    <p:cSldViewPr snapToGrid="0">
      <p:cViewPr varScale="1">
        <p:scale>
          <a:sx n="101" d="100"/>
          <a:sy n="101" d="100"/>
        </p:scale>
        <p:origin x="211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5" cy="466725"/>
          </a:xfrm>
          <a:prstGeom prst="rect">
            <a:avLst/>
          </a:prstGeom>
        </p:spPr>
        <p:txBody>
          <a:bodyPr vert="horz" lIns="91413" tIns="45706" rIns="91413" bIns="45706" rtlCol="0"/>
          <a:lstStyle>
            <a:lvl1pPr algn="r">
              <a:defRPr sz="1200"/>
            </a:lvl1pPr>
          </a:lstStyle>
          <a:p>
            <a:fld id="{0FC5BE47-6DC9-4CCD-9D4D-D41BDF97CF89}" type="datetimeFigureOut">
              <a:rPr lang="en-US" smtClean="0"/>
              <a:pPr/>
              <a:t>3/9/2021</a:t>
            </a:fld>
            <a:endParaRPr lang="en-US" dirty="0"/>
          </a:p>
        </p:txBody>
      </p:sp>
      <p:sp>
        <p:nvSpPr>
          <p:cNvPr id="4" name="Footer Placeholder 3"/>
          <p:cNvSpPr>
            <a:spLocks noGrp="1"/>
          </p:cNvSpPr>
          <p:nvPr>
            <p:ph type="ftr" sz="quarter" idx="2"/>
          </p:nvPr>
        </p:nvSpPr>
        <p:spPr>
          <a:xfrm>
            <a:off x="2" y="8829677"/>
            <a:ext cx="3038475" cy="466725"/>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7"/>
            <a:ext cx="3038475" cy="466725"/>
          </a:xfrm>
          <a:prstGeom prst="rect">
            <a:avLst/>
          </a:prstGeom>
        </p:spPr>
        <p:txBody>
          <a:bodyPr vert="horz" lIns="91413" tIns="45706" rIns="91413" bIns="45706" rtlCol="0" anchor="b"/>
          <a:lstStyle>
            <a:lvl1pPr algn="r">
              <a:defRPr sz="1200"/>
            </a:lvl1pPr>
          </a:lstStyle>
          <a:p>
            <a:fld id="{5490FCD0-9BD9-4C8A-A875-305C45D311BD}" type="slidenum">
              <a:rPr lang="en-US" smtClean="0"/>
              <a:pPr/>
              <a:t>‹#›</a:t>
            </a:fld>
            <a:endParaRPr lang="en-US" dirty="0"/>
          </a:p>
        </p:txBody>
      </p:sp>
    </p:spTree>
    <p:extLst>
      <p:ext uri="{BB962C8B-B14F-4D97-AF65-F5344CB8AC3E}">
        <p14:creationId xmlns:p14="http://schemas.microsoft.com/office/powerpoint/2010/main" val="3577159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0" tIns="46576" rIns="93150" bIns="46576" rtlCol="0"/>
          <a:lstStyle>
            <a:lvl1pPr algn="r">
              <a:defRPr sz="1200"/>
            </a:lvl1pPr>
          </a:lstStyle>
          <a:p>
            <a:fld id="{3E11369D-E699-4FD7-B3DD-6EE37137FD03}" type="datetimeFigureOut">
              <a:rPr lang="en-US" smtClean="0"/>
              <a:pPr/>
              <a:t>3/9/2021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0" tIns="46576" rIns="93150" bIns="465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0" tIns="46576" rIns="93150" bIns="46576" rtlCol="0" anchor="b"/>
          <a:lstStyle>
            <a:lvl1pPr algn="r">
              <a:defRPr sz="1200"/>
            </a:lvl1pPr>
          </a:lstStyle>
          <a:p>
            <a:fld id="{9D2DE1BA-B776-4E85-BDA6-0481E5B438F0}" type="slidenum">
              <a:rPr lang="en-US" smtClean="0"/>
              <a:pPr/>
              <a:t>‹#›</a:t>
            </a:fld>
            <a:endParaRPr lang="en-US" dirty="0"/>
          </a:p>
        </p:txBody>
      </p:sp>
    </p:spTree>
    <p:extLst>
      <p:ext uri="{BB962C8B-B14F-4D97-AF65-F5344CB8AC3E}">
        <p14:creationId xmlns:p14="http://schemas.microsoft.com/office/powerpoint/2010/main" val="107529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881390">
              <a:defRPr/>
            </a:pPr>
            <a:r>
              <a:rPr lang="en-US" sz="1200" b="0" kern="1200" dirty="0">
                <a:solidFill>
                  <a:schemeClr val="tx1"/>
                </a:solidFill>
                <a:latin typeface="+mn-lt"/>
                <a:ea typeface="+mn-ea"/>
                <a:cs typeface="+mn-cs"/>
              </a:rPr>
              <a:t>Welcome to our Proactive Tax Planning Workshop. </a:t>
            </a:r>
          </a:p>
          <a:p>
            <a:pPr defTabSz="881390">
              <a:defRPr/>
            </a:pPr>
            <a:endParaRPr lang="en-US" sz="1200" b="0" kern="1200" dirty="0">
              <a:solidFill>
                <a:schemeClr val="tx1"/>
              </a:solidFill>
              <a:latin typeface="+mn-lt"/>
              <a:ea typeface="+mn-ea"/>
              <a:cs typeface="+mn-cs"/>
            </a:endParaRPr>
          </a:p>
          <a:p>
            <a:pPr defTabSz="881390">
              <a:defRPr/>
            </a:pPr>
            <a:r>
              <a:rPr lang="en-US" sz="1200" b="0" kern="1200" dirty="0">
                <a:solidFill>
                  <a:schemeClr val="tx1"/>
                </a:solidFill>
                <a:latin typeface="+mn-lt"/>
                <a:ea typeface="+mn-ea"/>
                <a:cs typeface="+mn-cs"/>
              </a:rPr>
              <a:t>Today our goal is to provide helpful information to those who are about to or have already filed their 2020 income tax forms and to also provide some proactive tax planning tools for 2021. </a:t>
            </a:r>
          </a:p>
          <a:p>
            <a:endParaRPr lang="en-US" dirty="0"/>
          </a:p>
          <a:p>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1</a:t>
            </a:fld>
            <a:endParaRPr lang="en-US" dirty="0"/>
          </a:p>
        </p:txBody>
      </p:sp>
    </p:spTree>
    <p:extLst>
      <p:ext uri="{BB962C8B-B14F-4D97-AF65-F5344CB8AC3E}">
        <p14:creationId xmlns:p14="http://schemas.microsoft.com/office/powerpoint/2010/main" val="238784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solidFill>
                  <a:srgbClr val="000000"/>
                </a:solidFill>
                <a:effectLst/>
                <a:latin typeface="+mn-lt"/>
                <a:ea typeface="Times New Roman" panose="02020603050405020304" pitchFamily="18" charset="0"/>
                <a:cs typeface="Times New Roman" panose="02020603050405020304" pitchFamily="18" charset="0"/>
              </a:rPr>
              <a:t>Retirement plan funding is always something you should consider.  If you have not already funded your retirement account for 2020, there could still be opportunities to do so.  To explore if you can, please check with your tax preparer or call us for more information and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5" dirty="0">
              <a:solidFill>
                <a:srgbClr val="000000"/>
              </a:solidFill>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10</a:t>
            </a:fld>
            <a:endParaRPr lang="en-US" dirty="0"/>
          </a:p>
        </p:txBody>
      </p:sp>
    </p:spTree>
    <p:extLst>
      <p:ext uri="{BB962C8B-B14F-4D97-AF65-F5344CB8AC3E}">
        <p14:creationId xmlns:p14="http://schemas.microsoft.com/office/powerpoint/2010/main" val="266293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31813"/>
            <a:ext cx="5575300" cy="3136900"/>
          </a:xfrm>
        </p:spPr>
      </p:sp>
      <p:sp>
        <p:nvSpPr>
          <p:cNvPr id="3" name="Notes Placeholder 2"/>
          <p:cNvSpPr>
            <a:spLocks noGrp="1"/>
          </p:cNvSpPr>
          <p:nvPr>
            <p:ph type="body" idx="1"/>
          </p:nvPr>
        </p:nvSpPr>
        <p:spPr>
          <a:xfrm>
            <a:off x="448791" y="3797459"/>
            <a:ext cx="6125429" cy="4463672"/>
          </a:xfrm>
        </p:spPr>
        <p:txBody>
          <a:bodyPr/>
          <a:lstStyle/>
          <a:p>
            <a:pPr marL="0" marR="54610" algn="just">
              <a:spcBef>
                <a:spcPts val="0"/>
              </a:spcBef>
              <a:spcAft>
                <a:spcPts val="600"/>
              </a:spcAft>
            </a:pPr>
            <a:r>
              <a:rPr lang="en-US" sz="1050" b="0"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Here are some commonly overlooked tax items and deductions.</a:t>
            </a:r>
          </a:p>
          <a:p>
            <a:pPr marL="0" marR="54610" algn="just">
              <a:spcBef>
                <a:spcPts val="0"/>
              </a:spcBef>
              <a:spcAft>
                <a:spcPts val="600"/>
              </a:spcAft>
            </a:pPr>
            <a:endParaRPr lang="en-US" sz="1050" b="1"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54610" algn="just">
              <a:spcBef>
                <a:spcPts val="0"/>
              </a:spcBef>
              <a:spcAft>
                <a:spcPts val="600"/>
              </a:spcAft>
            </a:pPr>
            <a:r>
              <a:rPr lang="en-US" sz="1050" b="1"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Reinvested Dividends </a:t>
            </a:r>
            <a:r>
              <a:rPr lang="en-US" sz="1050" b="0"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This is not a tax deduction, but it is a calculation that is important for tax purposes. Many investors have mutual fund or stock dividends that are automatically used to buy extra shares. Remember that each reinvestment increases your tax basis in that fund. That will, in turn, affect your capital gain calculation when you redeem shares.  Please check that your statements keep good records. Forgetting to include reinvested dividends in your basis could result in double taxation of the dividends—once in the year when they were paid out and immediately reinvested and later when they are included in the proceeds of the sale.</a:t>
            </a:r>
            <a:endParaRPr lang="en-US" sz="1050" b="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7150" algn="just">
              <a:spcBef>
                <a:spcPts val="0"/>
              </a:spcBef>
              <a:spcAft>
                <a:spcPts val="680"/>
              </a:spcAft>
            </a:pPr>
            <a:r>
              <a:rPr lang="en-US" sz="1050" b="0"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you are not sure what your basis is, ask the fund or us for help. </a:t>
            </a:r>
          </a:p>
          <a:p>
            <a:pPr marL="0" marR="57150" algn="just">
              <a:spcBef>
                <a:spcPts val="0"/>
              </a:spcBef>
              <a:spcAft>
                <a:spcPts val="680"/>
              </a:spcAft>
            </a:pPr>
            <a:endParaRPr lang="en-US" sz="1050" b="0"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57150" algn="just">
              <a:spcBef>
                <a:spcPts val="0"/>
              </a:spcBef>
              <a:spcAft>
                <a:spcPts val="680"/>
              </a:spcAft>
            </a:pPr>
            <a:r>
              <a:rPr lang="en-US" sz="1050" b="1"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Carried-over Items from Prior Years </a:t>
            </a:r>
            <a:r>
              <a:rPr lang="en-US" sz="1050" b="0"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Don’t forget items carried over from prior years because you exceeded annual limits such as capital losses, charitable contributions, and certain tax credits. Please make sure if you switched tax preparers that they see your prior year’s return to look for these items.</a:t>
            </a:r>
          </a:p>
          <a:p>
            <a:pPr marL="0" marR="57150" algn="just">
              <a:spcBef>
                <a:spcPts val="0"/>
              </a:spcBef>
              <a:spcAft>
                <a:spcPts val="680"/>
              </a:spcAft>
            </a:pPr>
            <a:endParaRPr lang="en-US" sz="1050" b="0"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57150" algn="just">
              <a:spcBef>
                <a:spcPts val="0"/>
              </a:spcBef>
              <a:spcAft>
                <a:spcPts val="0"/>
              </a:spcAft>
            </a:pPr>
            <a:r>
              <a:rPr lang="en-US" sz="1050" b="1"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Charitable Gift Directly made from IRA </a:t>
            </a:r>
            <a:r>
              <a:rPr lang="en-US" sz="1050" b="0"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Individuals at least 70½ years of age can still exclude from gross income qualified charitable distributions known as a Qualified Charitable Distribution or QCD from IRAs of up to $100,000 per year.  These distributions must be made directly to the charity. Remember to double check on what counts as a qualified charity and distribution before using this tax strategy.</a:t>
            </a:r>
          </a:p>
          <a:p>
            <a:pPr marL="0" marR="57150" algn="just">
              <a:spcBef>
                <a:spcPts val="0"/>
              </a:spcBef>
              <a:spcAft>
                <a:spcPts val="0"/>
              </a:spcAft>
            </a:pPr>
            <a:endParaRPr lang="en-US" sz="1050" b="0"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2DE1BA-B776-4E85-BDA6-0481E5B438F0}" type="slidenum">
              <a:rPr lang="en-US" smtClean="0"/>
              <a:pPr/>
              <a:t>11</a:t>
            </a:fld>
            <a:endParaRPr lang="en-US" dirty="0"/>
          </a:p>
        </p:txBody>
      </p:sp>
    </p:spTree>
    <p:extLst>
      <p:ext uri="{BB962C8B-B14F-4D97-AF65-F5344CB8AC3E}">
        <p14:creationId xmlns:p14="http://schemas.microsoft.com/office/powerpoint/2010/main" val="173187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2" indent="0" algn="l" defTabSz="931500" rtl="0" eaLnBrk="1" latinLnBrk="0" hangingPunct="1">
              <a:spcBef>
                <a:spcPts val="600"/>
              </a:spcBef>
              <a:spcAft>
                <a:spcPts val="600"/>
              </a:spcAft>
              <a:buClr>
                <a:srgbClr val="008080"/>
              </a:buClr>
              <a:buFont typeface="Wingdings" panose="05000000000000000000" pitchFamily="2" charset="2"/>
              <a:buNone/>
              <a:defRPr/>
            </a:pPr>
            <a:r>
              <a:rPr lang="en-US" sz="1200" b="0" i="0" kern="1200" dirty="0">
                <a:solidFill>
                  <a:schemeClr val="tx1"/>
                </a:solidFill>
                <a:effectLst/>
                <a:latin typeface="+mn-lt"/>
                <a:ea typeface="+mn-ea"/>
                <a:cs typeface="+mn-cs"/>
              </a:rPr>
              <a:t>Now, let’s look at some helpful proactive tax planning strategies for 2021.</a:t>
            </a:r>
          </a:p>
        </p:txBody>
      </p:sp>
      <p:sp>
        <p:nvSpPr>
          <p:cNvPr id="4" name="Slide Number Placeholder 3"/>
          <p:cNvSpPr>
            <a:spLocks noGrp="1"/>
          </p:cNvSpPr>
          <p:nvPr>
            <p:ph type="sldNum" sz="quarter" idx="5"/>
          </p:nvPr>
        </p:nvSpPr>
        <p:spPr/>
        <p:txBody>
          <a:bodyPr/>
          <a:lstStyle/>
          <a:p>
            <a:fld id="{9D2DE1BA-B776-4E85-BDA6-0481E5B438F0}" type="slidenum">
              <a:rPr lang="en-US" smtClean="0"/>
              <a:pPr/>
              <a:t>12</a:t>
            </a:fld>
            <a:endParaRPr lang="en-US" dirty="0"/>
          </a:p>
        </p:txBody>
      </p:sp>
    </p:spTree>
    <p:extLst>
      <p:ext uri="{BB962C8B-B14F-4D97-AF65-F5344CB8AC3E}">
        <p14:creationId xmlns:p14="http://schemas.microsoft.com/office/powerpoint/2010/main" val="368113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kern="1200" dirty="0">
                <a:solidFill>
                  <a:schemeClr val="tx1"/>
                </a:solidFill>
                <a:effectLst/>
                <a:ea typeface="+mn-ea"/>
                <a:cs typeface="+mn-cs"/>
              </a:rPr>
              <a:t>Let’s briefly look at the 2021 tax brackets. There are still seven federal income tax brackets that have been slightly adjusted from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13</a:t>
            </a:fld>
            <a:endParaRPr lang="en-US" dirty="0"/>
          </a:p>
        </p:txBody>
      </p:sp>
    </p:spTree>
    <p:extLst>
      <p:ext uri="{BB962C8B-B14F-4D97-AF65-F5344CB8AC3E}">
        <p14:creationId xmlns:p14="http://schemas.microsoft.com/office/powerpoint/2010/main" val="817490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solidFill>
                  <a:srgbClr val="000000"/>
                </a:solidFill>
                <a:effectLst/>
                <a:latin typeface="+mn-lt"/>
                <a:ea typeface="Times New Roman" panose="02020603050405020304" pitchFamily="18" charset="0"/>
                <a:cs typeface="Times New Roman" panose="02020603050405020304" pitchFamily="18" charset="0"/>
              </a:rPr>
              <a:t>Long-term capital gains are still currently scheduled at favorable rates.</a:t>
            </a:r>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14</a:t>
            </a:fld>
            <a:endParaRPr lang="en-US" dirty="0"/>
          </a:p>
        </p:txBody>
      </p:sp>
    </p:spTree>
    <p:extLst>
      <p:ext uri="{BB962C8B-B14F-4D97-AF65-F5344CB8AC3E}">
        <p14:creationId xmlns:p14="http://schemas.microsoft.com/office/powerpoint/2010/main" val="364308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It’s never too early in the year to start contributing to your retirement plan. If you have any questions about your retirement plant, please give us a call.</a:t>
            </a:r>
          </a:p>
        </p:txBody>
      </p:sp>
      <p:sp>
        <p:nvSpPr>
          <p:cNvPr id="4" name="Slide Number Placeholder 3"/>
          <p:cNvSpPr>
            <a:spLocks noGrp="1"/>
          </p:cNvSpPr>
          <p:nvPr>
            <p:ph type="sldNum" sz="quarter" idx="5"/>
          </p:nvPr>
        </p:nvSpPr>
        <p:spPr/>
        <p:txBody>
          <a:bodyPr/>
          <a:lstStyle/>
          <a:p>
            <a:fld id="{9D2DE1BA-B776-4E85-BDA6-0481E5B438F0}" type="slidenum">
              <a:rPr lang="en-US" smtClean="0"/>
              <a:pPr/>
              <a:t>15</a:t>
            </a:fld>
            <a:endParaRPr lang="en-US" dirty="0"/>
          </a:p>
        </p:txBody>
      </p:sp>
    </p:spTree>
    <p:extLst>
      <p:ext uri="{BB962C8B-B14F-4D97-AF65-F5344CB8AC3E}">
        <p14:creationId xmlns:p14="http://schemas.microsoft.com/office/powerpoint/2010/main" val="2560580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spcAft>
                <a:spcPts val="750"/>
              </a:spcAft>
              <a:buClr>
                <a:srgbClr val="0076A3"/>
              </a:buClr>
              <a:buSzPts val="1200"/>
            </a:pPr>
            <a:r>
              <a:rPr lang="en-US" sz="1200" b="0" i="0" kern="1200" dirty="0">
                <a:solidFill>
                  <a:schemeClr val="tx1"/>
                </a:solidFill>
                <a:effectLst/>
                <a:latin typeface="+mn-lt"/>
                <a:ea typeface="+mn-ea"/>
                <a:cs typeface="+mn-cs"/>
              </a:rPr>
              <a:t>You might want to examine taking advantage of annual exclusion gifts. </a:t>
            </a:r>
            <a:r>
              <a:rPr lang="en-US" sz="1200" dirty="0">
                <a:solidFill>
                  <a:schemeClr val="bg2">
                    <a:lumMod val="10000"/>
                  </a:schemeClr>
                </a:solidFill>
                <a:latin typeface="+mn-lt"/>
                <a:cs typeface="Calibri" panose="020F0502020204030204" pitchFamily="34" charset="0"/>
              </a:rPr>
              <a:t>For 2021, the maximum amount of gift tax exemption is $15,000 per person. For example, you can give up to that amount to a family member without having to pay a gift tax. </a:t>
            </a:r>
          </a:p>
          <a:p>
            <a:pPr lvl="0">
              <a:spcAft>
                <a:spcPts val="750"/>
              </a:spcAft>
              <a:buClr>
                <a:srgbClr val="0076A3"/>
              </a:buClr>
              <a:buSzPts val="1200"/>
            </a:pPr>
            <a:endParaRPr lang="en-US" sz="1200" dirty="0">
              <a:solidFill>
                <a:schemeClr val="bg2">
                  <a:lumMod val="10000"/>
                </a:schemeClr>
              </a:solidFill>
              <a:latin typeface="+mn-lt"/>
              <a:cs typeface="Calibri" panose="020F0502020204030204" pitchFamily="34" charset="0"/>
            </a:endParaRPr>
          </a:p>
          <a:p>
            <a:pPr lvl="0">
              <a:spcAft>
                <a:spcPts val="750"/>
              </a:spcAft>
              <a:buClr>
                <a:srgbClr val="0076A3"/>
              </a:buClr>
              <a:buSzPts val="1200"/>
            </a:pPr>
            <a:r>
              <a:rPr lang="en-US" sz="1200" dirty="0">
                <a:solidFill>
                  <a:schemeClr val="bg2">
                    <a:lumMod val="10000"/>
                  </a:schemeClr>
                </a:solidFill>
                <a:latin typeface="+mn-lt"/>
                <a:cs typeface="Calibri" panose="020F0502020204030204" pitchFamily="34" charset="0"/>
              </a:rPr>
              <a:t>Some ideas for gifting can include:</a:t>
            </a:r>
          </a:p>
          <a:p>
            <a:pPr marL="285750" lvl="0" indent="-285750">
              <a:spcAft>
                <a:spcPts val="750"/>
              </a:spcAft>
              <a:buClr>
                <a:srgbClr val="0076A3"/>
              </a:buClr>
              <a:buSzPts val="1200"/>
              <a:buFont typeface="Arial" panose="020B0604020202020204" pitchFamily="34" charset="0"/>
              <a:buChar char="•"/>
            </a:pPr>
            <a:r>
              <a:rPr lang="en-US" sz="1200" dirty="0">
                <a:solidFill>
                  <a:schemeClr val="bg2">
                    <a:lumMod val="10000"/>
                  </a:schemeClr>
                </a:solidFill>
                <a:latin typeface="+mn-lt"/>
                <a:cs typeface="Calibri" panose="020F0502020204030204" pitchFamily="34" charset="0"/>
              </a:rPr>
              <a:t>contributing to a working child (or grandchild’s) IRA, </a:t>
            </a:r>
          </a:p>
          <a:p>
            <a:pPr marL="285750" lvl="0" indent="-285750">
              <a:spcAft>
                <a:spcPts val="750"/>
              </a:spcAft>
              <a:buClr>
                <a:srgbClr val="0076A3"/>
              </a:buClr>
              <a:buSzPts val="1200"/>
              <a:buFont typeface="Arial" panose="020B0604020202020204" pitchFamily="34" charset="0"/>
              <a:buChar char="•"/>
            </a:pPr>
            <a:r>
              <a:rPr lang="en-US" sz="1200" dirty="0">
                <a:solidFill>
                  <a:schemeClr val="bg2">
                    <a:lumMod val="10000"/>
                  </a:schemeClr>
                </a:solidFill>
                <a:latin typeface="+mn-lt"/>
                <a:cs typeface="Calibri" panose="020F0502020204030204" pitchFamily="34" charset="0"/>
              </a:rPr>
              <a:t>or gifting to a 529 plan, which is a tax-sheltered plan for college expenses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2DE1BA-B776-4E85-BDA6-0481E5B438F0}" type="slidenum">
              <a:rPr lang="en-US" smtClean="0"/>
              <a:pPr/>
              <a:t>16</a:t>
            </a:fld>
            <a:endParaRPr lang="en-US" dirty="0"/>
          </a:p>
        </p:txBody>
      </p:sp>
    </p:spTree>
    <p:extLst>
      <p:ext uri="{BB962C8B-B14F-4D97-AF65-F5344CB8AC3E}">
        <p14:creationId xmlns:p14="http://schemas.microsoft.com/office/powerpoint/2010/main" val="2538248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new above the line charitable deduction we showed you earlier for those who do not itemize increases in 2021 from $300 to $600 for taxpayers married filing jointly. For individual filers it is still $300.</a:t>
            </a:r>
          </a:p>
          <a:p>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17</a:t>
            </a:fld>
            <a:endParaRPr lang="en-US" dirty="0"/>
          </a:p>
        </p:txBody>
      </p:sp>
    </p:spTree>
    <p:extLst>
      <p:ext uri="{BB962C8B-B14F-4D97-AF65-F5344CB8AC3E}">
        <p14:creationId xmlns:p14="http://schemas.microsoft.com/office/powerpoint/2010/main" val="394850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197142"/>
          </a:xfrm>
        </p:spPr>
        <p:txBody>
          <a:bodyPr/>
          <a:lstStyle/>
          <a:p>
            <a:pPr marL="0" marR="0" lvl="0" indent="0">
              <a:lnSpc>
                <a:spcPct val="115000"/>
              </a:lnSpc>
              <a:spcBef>
                <a:spcPts val="0"/>
              </a:spcBef>
              <a:spcAft>
                <a:spcPts val="0"/>
              </a:spcAft>
              <a:buClr>
                <a:srgbClr val="000000"/>
              </a:buClr>
              <a:buSzPts val="1200"/>
              <a:buFont typeface="+mj-lt"/>
              <a:buNone/>
            </a:pPr>
            <a:r>
              <a:rPr lang="en-US" sz="1100" b="0" i="0" kern="1200" dirty="0">
                <a:solidFill>
                  <a:schemeClr val="tx1"/>
                </a:solidFill>
                <a:effectLst/>
                <a:latin typeface="+mn-lt"/>
                <a:ea typeface="+mn-ea"/>
                <a:cs typeface="+mn-cs"/>
              </a:rPr>
              <a:t>Also, it could be helpful to formulate a 2021 tax projection – We already know the 2021 rates. A qualified tax preparer should be able to review your 2020 situation and all your 2021 expectations for income so they could provide you with a 2021 tax projection.</a:t>
            </a:r>
          </a:p>
        </p:txBody>
      </p:sp>
      <p:sp>
        <p:nvSpPr>
          <p:cNvPr id="4" name="Slide Number Placeholder 3"/>
          <p:cNvSpPr>
            <a:spLocks noGrp="1"/>
          </p:cNvSpPr>
          <p:nvPr>
            <p:ph type="sldNum" sz="quarter" idx="5"/>
          </p:nvPr>
        </p:nvSpPr>
        <p:spPr/>
        <p:txBody>
          <a:bodyPr/>
          <a:lstStyle/>
          <a:p>
            <a:fld id="{9D2DE1BA-B776-4E85-BDA6-0481E5B438F0}" type="slidenum">
              <a:rPr lang="en-US" smtClean="0"/>
              <a:pPr/>
              <a:t>18</a:t>
            </a:fld>
            <a:endParaRPr lang="en-US" dirty="0"/>
          </a:p>
        </p:txBody>
      </p:sp>
    </p:spTree>
    <p:extLst>
      <p:ext uri="{BB962C8B-B14F-4D97-AF65-F5344CB8AC3E}">
        <p14:creationId xmlns:p14="http://schemas.microsoft.com/office/powerpoint/2010/main" val="194201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2" indent="0" algn="l" defTabSz="931500" rtl="0" eaLnBrk="1" latinLnBrk="0" hangingPunct="1">
              <a:spcBef>
                <a:spcPts val="600"/>
              </a:spcBef>
              <a:spcAft>
                <a:spcPts val="600"/>
              </a:spcAft>
              <a:buClr>
                <a:srgbClr val="008080"/>
              </a:buClr>
              <a:buFont typeface="Wingdings" panose="05000000000000000000" pitchFamily="2" charset="2"/>
              <a:buNone/>
              <a:defRPr/>
            </a:pPr>
            <a:r>
              <a:rPr lang="en-US" sz="1200" kern="1200" dirty="0">
                <a:solidFill>
                  <a:schemeClr val="tx1"/>
                </a:solidFill>
                <a:latin typeface="+mn-lt"/>
                <a:ea typeface="+mn-ea"/>
                <a:cs typeface="Arial" pitchFamily="34" charset="0"/>
              </a:rPr>
              <a:t>Here are some other proactive tax planning strategies because we believe that taking a proactive approach is better than a reactive approach—especially regarding income tax strategies! </a:t>
            </a:r>
          </a:p>
          <a:p>
            <a:pPr marL="0" lvl="2" indent="0" algn="l" defTabSz="931500" rtl="0" eaLnBrk="1" latinLnBrk="0" hangingPunct="1">
              <a:spcBef>
                <a:spcPts val="600"/>
              </a:spcBef>
              <a:spcAft>
                <a:spcPts val="600"/>
              </a:spcAft>
              <a:buClr>
                <a:srgbClr val="008080"/>
              </a:buClr>
              <a:buFont typeface="Wingdings" panose="05000000000000000000" pitchFamily="2" charset="2"/>
              <a:buNone/>
              <a:defRPr/>
            </a:pPr>
            <a:endParaRPr lang="en-US" sz="1200" kern="1200" dirty="0">
              <a:solidFill>
                <a:schemeClr val="tx1"/>
              </a:solidFill>
              <a:latin typeface="+mn-lt"/>
              <a:ea typeface="+mn-ea"/>
              <a:cs typeface="Arial" pitchFamily="34" charset="0"/>
            </a:endParaRPr>
          </a:p>
          <a:p>
            <a:pPr marL="0" lvl="2" indent="0" algn="l" defTabSz="931500" rtl="0" eaLnBrk="1" latinLnBrk="0" hangingPunct="1">
              <a:spcBef>
                <a:spcPts val="600"/>
              </a:spcBef>
              <a:spcAft>
                <a:spcPts val="600"/>
              </a:spcAft>
              <a:buClr>
                <a:srgbClr val="008080"/>
              </a:buClr>
              <a:buFont typeface="Wingdings" panose="05000000000000000000" pitchFamily="2" charset="2"/>
              <a:buNone/>
              <a:defRPr/>
            </a:pPr>
            <a:endParaRPr lang="en-US" sz="1200" kern="1200" dirty="0">
              <a:solidFill>
                <a:schemeClr val="tx1"/>
              </a:solidFill>
              <a:latin typeface="+mn-lt"/>
              <a:ea typeface="+mn-ea"/>
              <a:cs typeface="Arial" pitchFamily="34" charset="0"/>
            </a:endParaRPr>
          </a:p>
        </p:txBody>
      </p:sp>
      <p:sp>
        <p:nvSpPr>
          <p:cNvPr id="4" name="Slide Number Placeholder 3"/>
          <p:cNvSpPr>
            <a:spLocks noGrp="1"/>
          </p:cNvSpPr>
          <p:nvPr>
            <p:ph type="sldNum" sz="quarter" idx="5"/>
          </p:nvPr>
        </p:nvSpPr>
        <p:spPr/>
        <p:txBody>
          <a:bodyPr/>
          <a:lstStyle/>
          <a:p>
            <a:fld id="{9D2DE1BA-B776-4E85-BDA6-0481E5B438F0}" type="slidenum">
              <a:rPr lang="en-US" smtClean="0"/>
              <a:pPr/>
              <a:t>19</a:t>
            </a:fld>
            <a:endParaRPr lang="en-US" dirty="0"/>
          </a:p>
        </p:txBody>
      </p:sp>
    </p:spTree>
    <p:extLst>
      <p:ext uri="{BB962C8B-B14F-4D97-AF65-F5344CB8AC3E}">
        <p14:creationId xmlns:p14="http://schemas.microsoft.com/office/powerpoint/2010/main" val="267784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l" eaLnBrk="1" hangingPunct="1"/>
            <a:r>
              <a:rPr lang="en-US" dirty="0">
                <a:cs typeface="Arial" pitchFamily="34" charset="0"/>
              </a:rPr>
              <a:t>Before I begin, I find it is always important to review that there are five key areas of financial planning.  </a:t>
            </a:r>
          </a:p>
          <a:p>
            <a:pPr algn="l" eaLnBrk="1" hangingPunct="1"/>
            <a:endParaRPr lang="en-US" dirty="0">
              <a:cs typeface="Arial" pitchFamily="34" charset="0"/>
            </a:endParaRPr>
          </a:p>
          <a:p>
            <a:pPr algn="l" eaLnBrk="1" hangingPunct="1"/>
            <a:r>
              <a:rPr lang="en-US" dirty="0">
                <a:cs typeface="Arial" pitchFamily="34" charset="0"/>
              </a:rPr>
              <a:t>They are: </a:t>
            </a:r>
          </a:p>
          <a:p>
            <a:pPr algn="l" eaLnBrk="1" hangingPunct="1"/>
            <a:endParaRPr lang="en-US" dirty="0">
              <a:cs typeface="Arial" pitchFamily="34" charset="0"/>
            </a:endParaRPr>
          </a:p>
          <a:p>
            <a:pPr algn="l" eaLnBrk="1" hangingPunct="1">
              <a:buFontTx/>
              <a:buChar char="•"/>
            </a:pPr>
            <a:r>
              <a:rPr lang="en-US" dirty="0">
                <a:cs typeface="Arial" pitchFamily="34" charset="0"/>
              </a:rPr>
              <a:t>Preservation Planning, </a:t>
            </a:r>
          </a:p>
          <a:p>
            <a:pPr algn="l" eaLnBrk="1" hangingPunct="1">
              <a:buFontTx/>
              <a:buChar char="•"/>
            </a:pPr>
            <a:r>
              <a:rPr lang="en-US" dirty="0">
                <a:cs typeface="Arial" pitchFamily="34" charset="0"/>
              </a:rPr>
              <a:t>Retirement Planning, </a:t>
            </a:r>
          </a:p>
          <a:p>
            <a:pPr algn="l" eaLnBrk="1" hangingPunct="1">
              <a:buFontTx/>
              <a:buChar char="•"/>
            </a:pPr>
            <a:r>
              <a:rPr lang="en-US" dirty="0">
                <a:cs typeface="Arial" pitchFamily="34" charset="0"/>
              </a:rPr>
              <a:t>Tax Planning,</a:t>
            </a:r>
          </a:p>
          <a:p>
            <a:pPr algn="l" eaLnBrk="1" hangingPunct="1">
              <a:buFontTx/>
              <a:buChar char="•"/>
            </a:pPr>
            <a:r>
              <a:rPr lang="en-US" dirty="0">
                <a:cs typeface="Arial" pitchFamily="34" charset="0"/>
              </a:rPr>
              <a:t>Estate Planning, and </a:t>
            </a:r>
          </a:p>
          <a:p>
            <a:pPr algn="l" eaLnBrk="1" hangingPunct="1">
              <a:buFontTx/>
              <a:buChar char="•"/>
            </a:pPr>
            <a:r>
              <a:rPr lang="en-US" dirty="0">
                <a:cs typeface="Arial" pitchFamily="34" charset="0"/>
              </a:rPr>
              <a:t>Investment Planning</a:t>
            </a:r>
          </a:p>
          <a:p>
            <a:pPr algn="l" eaLnBrk="1" hangingPunct="1">
              <a:buFontTx/>
              <a:buChar char="•"/>
            </a:pPr>
            <a:endParaRPr lang="en-US" dirty="0">
              <a:cs typeface="Arial" pitchFamily="34" charset="0"/>
            </a:endParaRPr>
          </a:p>
          <a:p>
            <a:r>
              <a:rPr lang="en-US" dirty="0">
                <a:cs typeface="Arial" pitchFamily="34" charset="0"/>
              </a:rPr>
              <a:t>Even though today’s presentation is about tax planning, as a comprehensive wealth management firm, we try to always consider the impact of any recommendation we make on not just one, but all these areas for our clients.</a:t>
            </a:r>
          </a:p>
          <a:p>
            <a:pPr algn="l"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2</a:t>
            </a:fld>
            <a:endParaRPr lang="en-US" dirty="0"/>
          </a:p>
        </p:txBody>
      </p:sp>
    </p:spTree>
    <p:extLst>
      <p:ext uri="{BB962C8B-B14F-4D97-AF65-F5344CB8AC3E}">
        <p14:creationId xmlns:p14="http://schemas.microsoft.com/office/powerpoint/2010/main" val="1664904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you are close to the standard deduction level a strategy to consider is “bunching” your charitable donations into a Donor Advised Fund (DAF).</a:t>
            </a:r>
            <a:r>
              <a:rPr lang="en-US" sz="1200" dirty="0">
                <a:solidFill>
                  <a:schemeClr val="bg2">
                    <a:lumMod val="10000"/>
                  </a:schemeClr>
                </a:solidFill>
                <a:latin typeface="+mn-lt"/>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10000"/>
                </a:schemeClr>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mn-lt"/>
                <a:cs typeface="Calibri" panose="020F0502020204030204" pitchFamily="34" charset="0"/>
              </a:rPr>
              <a:t>As this example shows, someone who is slightly over the standard deduction each year can “bunch” three years of charitable contributions into a Donor Advised Fund in year one. This could bring that taxpayer a much larger overall tax savings over, in this example, three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10000"/>
                </a:schemeClr>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mn-lt"/>
                <a:cs typeface="Calibri" panose="020F0502020204030204" pitchFamily="34" charset="0"/>
              </a:rPr>
              <a:t>Then, as the other side of the screen shows, from your Donor Advised Fund you can still give your favorite charity money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10000"/>
                </a:schemeClr>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mn-lt"/>
                <a:cs typeface="Calibri" panose="020F0502020204030204" pitchFamily="34" charset="0"/>
              </a:rPr>
              <a:t>Now is the time to explore if it is helpful for your tax situation to deposit cash, appreciated securities or other assets into a Donor Advised Fund, and then distribute the money to charities over time. For more information on this strategy, call us.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20</a:t>
            </a:fld>
            <a:endParaRPr lang="en-US" dirty="0"/>
          </a:p>
        </p:txBody>
      </p:sp>
    </p:spTree>
    <p:extLst>
      <p:ext uri="{BB962C8B-B14F-4D97-AF65-F5344CB8AC3E}">
        <p14:creationId xmlns:p14="http://schemas.microsoft.com/office/powerpoint/2010/main" val="3051937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a:solidFill>
                  <a:prstClr val="black"/>
                </a:solidFill>
                <a:latin typeface="+mn-lt"/>
                <a:ea typeface="+mn-ea"/>
                <a:cs typeface="+mn-cs"/>
              </a:rPr>
              <a:t>A critical area to review in tax planning is what we refer to as overall Family Tax Bracket Management</a:t>
            </a:r>
            <a:r>
              <a:rPr lang="en-US" sz="1200" kern="1200" baseline="30000" dirty="0">
                <a:solidFill>
                  <a:prstClr val="black"/>
                </a:solidFill>
                <a:latin typeface="+mn-lt"/>
                <a:ea typeface="+mn-ea"/>
                <a:cs typeface="+mn-cs"/>
              </a:rPr>
              <a:t>©</a:t>
            </a:r>
            <a:r>
              <a:rPr lang="en-US" sz="1200" kern="1200" dirty="0">
                <a:solidFill>
                  <a:prstClr val="black"/>
                </a:solidFill>
                <a:latin typeface="+mn-lt"/>
                <a:ea typeface="+mn-ea"/>
                <a:cs typeface="+mn-cs"/>
              </a:rPr>
              <a:t>.</a:t>
            </a:r>
          </a:p>
          <a:p>
            <a:pPr algn="l"/>
            <a:endParaRPr lang="en-US" sz="1200" kern="1200" dirty="0">
              <a:solidFill>
                <a:prstClr val="black"/>
              </a:solidFill>
              <a:latin typeface="+mn-lt"/>
              <a:ea typeface="+mn-ea"/>
              <a:cs typeface="+mn-cs"/>
            </a:endParaRPr>
          </a:p>
          <a:p>
            <a:pPr algn="l"/>
            <a:r>
              <a:rPr lang="en-US" sz="1200" kern="1200" dirty="0">
                <a:solidFill>
                  <a:prstClr val="black"/>
                </a:solidFill>
                <a:latin typeface="+mn-lt"/>
                <a:ea typeface="+mn-ea"/>
                <a:cs typeface="+mn-cs"/>
              </a:rPr>
              <a:t>If you have retirement assets that are not in a ROTH IRA, when and who takes distributions can make a huge difference from a tax standpoint.</a:t>
            </a:r>
          </a:p>
          <a:p>
            <a:pPr algn="l"/>
            <a:endParaRPr lang="en-US" sz="1200" kern="1200" dirty="0">
              <a:solidFill>
                <a:prstClr val="black"/>
              </a:solidFill>
              <a:latin typeface="+mn-lt"/>
              <a:ea typeface="+mn-ea"/>
              <a:cs typeface="+mn-cs"/>
            </a:endParaRPr>
          </a:p>
          <a:p>
            <a:pPr algn="l"/>
            <a:r>
              <a:rPr lang="en-US" sz="1200" kern="1200" dirty="0">
                <a:solidFill>
                  <a:prstClr val="black"/>
                </a:solidFill>
                <a:latin typeface="+mn-lt"/>
                <a:ea typeface="+mn-ea"/>
                <a:cs typeface="+mn-cs"/>
              </a:rPr>
              <a:t>Simply put, if you are in a higher tax bracket than your beneficiaries, then it might make sense to let them take distributions in their tax bracket rather than you in yours.</a:t>
            </a:r>
          </a:p>
          <a:p>
            <a:pPr algn="l"/>
            <a:endParaRPr lang="en-US" sz="1200" kern="1200" dirty="0">
              <a:solidFill>
                <a:prstClr val="black"/>
              </a:solidFill>
              <a:latin typeface="+mn-lt"/>
              <a:ea typeface="+mn-ea"/>
              <a:cs typeface="+mn-cs"/>
            </a:endParaRPr>
          </a:p>
          <a:p>
            <a:pPr algn="l"/>
            <a:r>
              <a:rPr lang="en-US" sz="1200" kern="1200" dirty="0">
                <a:solidFill>
                  <a:prstClr val="black"/>
                </a:solidFill>
                <a:latin typeface="+mn-lt"/>
                <a:ea typeface="+mn-ea"/>
                <a:cs typeface="+mn-cs"/>
              </a:rPr>
              <a:t>However, if your beneficiaries are in a higher tax bracket, then it might make sense to take distributions in your bracket, convert these accounts to Roth IRAs and leave them an account that still has to be taken out in 10 years after your death, but can grow tax free for up to those ten years.</a:t>
            </a:r>
          </a:p>
          <a:p>
            <a:pPr algn="l"/>
            <a:endParaRPr lang="en-US" sz="1200" kern="1200" dirty="0">
              <a:solidFill>
                <a:prstClr val="black"/>
              </a:solidFill>
              <a:latin typeface="+mn-lt"/>
              <a:ea typeface="+mn-ea"/>
              <a:cs typeface="+mn-cs"/>
            </a:endParaRPr>
          </a:p>
          <a:p>
            <a:pPr algn="l"/>
            <a:r>
              <a:rPr lang="en-US" sz="1200" kern="1200" dirty="0">
                <a:solidFill>
                  <a:prstClr val="black"/>
                </a:solidFill>
                <a:latin typeface="+mn-lt"/>
                <a:ea typeface="+mn-ea"/>
                <a:cs typeface="+mn-cs"/>
              </a:rPr>
              <a:t>A key step is to explore considering your marginal tax rate and your beneficiaries marginal tax rate(s) each year. That is something we try to think about for clients with large retirement accounts. </a:t>
            </a:r>
          </a:p>
          <a:p>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21</a:t>
            </a:fld>
            <a:endParaRPr lang="en-US" dirty="0"/>
          </a:p>
        </p:txBody>
      </p:sp>
    </p:spTree>
    <p:extLst>
      <p:ext uri="{BB962C8B-B14F-4D97-AF65-F5344CB8AC3E}">
        <p14:creationId xmlns:p14="http://schemas.microsoft.com/office/powerpoint/2010/main" val="1493228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720725"/>
            <a:ext cx="5575300" cy="3136900"/>
          </a:xfrm>
        </p:spPr>
      </p:sp>
      <p:sp>
        <p:nvSpPr>
          <p:cNvPr id="3" name="Notes Placeholder 2"/>
          <p:cNvSpPr>
            <a:spLocks noGrp="1"/>
          </p:cNvSpPr>
          <p:nvPr>
            <p:ph type="body" idx="1"/>
          </p:nvPr>
        </p:nvSpPr>
        <p:spPr>
          <a:xfrm>
            <a:off x="685165" y="4032457"/>
            <a:ext cx="5608320" cy="4797511"/>
          </a:xfrm>
        </p:spPr>
        <p:txBody>
          <a:bodyPr/>
          <a:lstStyle/>
          <a:p>
            <a:pPr fontAlgn="auto">
              <a:spcBef>
                <a:spcPts val="0"/>
              </a:spcBef>
              <a:spcAft>
                <a:spcPts val="0"/>
              </a:spcAft>
              <a:defRPr/>
            </a:pPr>
            <a:r>
              <a:rPr lang="en-US" sz="1200" dirty="0">
                <a:latin typeface="+mn-lt"/>
              </a:rPr>
              <a:t>For Some people, exploring a ROTH IRA Conversion could be helpful.  Some benefits from Roth IRA Conversions include:</a:t>
            </a:r>
          </a:p>
          <a:p>
            <a:pPr fontAlgn="auto">
              <a:spcBef>
                <a:spcPts val="0"/>
              </a:spcBef>
              <a:spcAft>
                <a:spcPts val="0"/>
              </a:spcAft>
              <a:defRPr/>
            </a:pPr>
            <a:endParaRPr lang="en-US" sz="1200" dirty="0">
              <a:latin typeface="+mn-lt"/>
            </a:endParaRPr>
          </a:p>
          <a:p>
            <a:pPr marL="287338" indent="-287338" fontAlgn="auto">
              <a:lnSpc>
                <a:spcPct val="150000"/>
              </a:lnSpc>
              <a:spcBef>
                <a:spcPts val="0"/>
              </a:spcBef>
              <a:spcAft>
                <a:spcPts val="0"/>
              </a:spcAft>
              <a:buFontTx/>
              <a:buChar char="•"/>
              <a:defRPr/>
            </a:pPr>
            <a:r>
              <a:rPr lang="en-US" sz="1200" dirty="0">
                <a:latin typeface="+mn-lt"/>
              </a:rPr>
              <a:t>They could lower your overall taxable income long-term.</a:t>
            </a:r>
          </a:p>
          <a:p>
            <a:pPr marL="287338" indent="-287338" fontAlgn="auto">
              <a:lnSpc>
                <a:spcPct val="150000"/>
              </a:lnSpc>
              <a:spcBef>
                <a:spcPts val="0"/>
              </a:spcBef>
              <a:spcAft>
                <a:spcPts val="0"/>
              </a:spcAft>
              <a:buFontTx/>
              <a:buChar char="•"/>
              <a:defRPr/>
            </a:pPr>
            <a:r>
              <a:rPr lang="en-US" sz="1200" dirty="0">
                <a:latin typeface="+mn-lt"/>
              </a:rPr>
              <a:t>ROTH IRAs enjoy tax-free compounding.</a:t>
            </a:r>
          </a:p>
          <a:p>
            <a:pPr marL="287338" indent="-287338" fontAlgn="auto">
              <a:lnSpc>
                <a:spcPct val="150000"/>
              </a:lnSpc>
              <a:spcBef>
                <a:spcPts val="0"/>
              </a:spcBef>
              <a:spcAft>
                <a:spcPts val="0"/>
              </a:spcAft>
              <a:buFontTx/>
              <a:buChar char="•"/>
              <a:defRPr/>
            </a:pPr>
            <a:r>
              <a:rPr lang="en-US" sz="1200" dirty="0">
                <a:latin typeface="+mn-lt"/>
              </a:rPr>
              <a:t>ROTH IRAs have no RMDs (at age 72). </a:t>
            </a:r>
          </a:p>
          <a:p>
            <a:pPr marL="287338" indent="-287338" fontAlgn="auto">
              <a:lnSpc>
                <a:spcPct val="150000"/>
              </a:lnSpc>
              <a:spcBef>
                <a:spcPts val="0"/>
              </a:spcBef>
              <a:spcAft>
                <a:spcPts val="0"/>
              </a:spcAft>
              <a:buFontTx/>
              <a:buChar char="•"/>
              <a:defRPr/>
            </a:pPr>
            <a:r>
              <a:rPr lang="en-US" sz="1200" dirty="0">
                <a:latin typeface="+mn-lt"/>
              </a:rPr>
              <a:t>ROTH IRAS allow tax-free withdrawals for beneficiaries.</a:t>
            </a:r>
          </a:p>
          <a:p>
            <a:pPr marL="0" lvl="2" indent="0" algn="l" defTabSz="931500" rtl="0" eaLnBrk="1" latinLnBrk="0" hangingPunct="1">
              <a:spcBef>
                <a:spcPts val="600"/>
              </a:spcBef>
              <a:spcAft>
                <a:spcPts val="600"/>
              </a:spcAft>
              <a:buClr>
                <a:srgbClr val="008080"/>
              </a:buClr>
              <a:buFont typeface="Wingdings" panose="05000000000000000000" pitchFamily="2" charset="2"/>
              <a:buNone/>
              <a:defRPr/>
            </a:pPr>
            <a:endParaRPr lang="en-US" sz="1200" kern="1200" spc="5" dirty="0">
              <a:solidFill>
                <a:srgbClr val="000000"/>
              </a:solidFill>
              <a:effectLst/>
              <a:latin typeface="+mn-lt"/>
              <a:ea typeface="+mn-ea"/>
              <a:cs typeface="Times New Roman" panose="02020603050405020304" pitchFamily="18" charset="0"/>
            </a:endParaRPr>
          </a:p>
          <a:p>
            <a:pPr marL="0" marR="57150" algn="just">
              <a:spcBef>
                <a:spcPts val="500"/>
              </a:spcBef>
              <a:spcAft>
                <a:spcPts val="0"/>
              </a:spcAft>
            </a:pPr>
            <a:r>
              <a:rPr lang="en-US" sz="1200" kern="1200" spc="5" dirty="0">
                <a:solidFill>
                  <a:srgbClr val="000000"/>
                </a:solidFill>
                <a:effectLst/>
                <a:latin typeface="+mn-lt"/>
                <a:ea typeface="Times New Roman" panose="02020603050405020304" pitchFamily="18" charset="0"/>
                <a:cs typeface="Times New Roman" panose="02020603050405020304" pitchFamily="18" charset="0"/>
              </a:rPr>
              <a:t>Whether to convert part or all your traditional IRA to a Roth IRA depends on your situation. It is best to prepare a tax projection and calculate the appropriate amount to convert. </a:t>
            </a:r>
          </a:p>
          <a:p>
            <a:pPr marL="0" marR="57150" algn="just">
              <a:spcBef>
                <a:spcPts val="500"/>
              </a:spcBef>
              <a:spcAft>
                <a:spcPts val="0"/>
              </a:spcAft>
            </a:pPr>
            <a:endParaRPr lang="en-US" sz="1200" kern="1200" spc="5" dirty="0">
              <a:solidFill>
                <a:srgbClr val="000000"/>
              </a:solidFill>
              <a:effectLst/>
              <a:latin typeface="+mn-lt"/>
              <a:ea typeface="Times New Roman" panose="02020603050405020304" pitchFamily="18" charset="0"/>
              <a:cs typeface="Times New Roman" panose="02020603050405020304" pitchFamily="18" charset="0"/>
            </a:endParaRPr>
          </a:p>
          <a:p>
            <a:pPr marL="0" marR="57150" algn="just">
              <a:spcBef>
                <a:spcPts val="500"/>
              </a:spcBef>
              <a:spcAft>
                <a:spcPts val="0"/>
              </a:spcAft>
            </a:pPr>
            <a:r>
              <a:rPr lang="en-US" sz="1200" kern="1200" spc="5" dirty="0">
                <a:solidFill>
                  <a:srgbClr val="000000"/>
                </a:solidFill>
                <a:effectLst/>
                <a:latin typeface="+mn-lt"/>
                <a:ea typeface="Times New Roman" panose="02020603050405020304" pitchFamily="18" charset="0"/>
                <a:cs typeface="Times New Roman" panose="02020603050405020304" pitchFamily="18" charset="0"/>
              </a:rPr>
              <a:t>There are several pros and cons to making this change. Please call us or talk with your tax advisor to see if this makes sense for you. </a:t>
            </a:r>
          </a:p>
          <a:p>
            <a:pPr marL="0" lvl="2" indent="0" algn="l" defTabSz="931500" rtl="0" eaLnBrk="1" latinLnBrk="0" hangingPunct="1">
              <a:spcBef>
                <a:spcPts val="600"/>
              </a:spcBef>
              <a:spcAft>
                <a:spcPts val="600"/>
              </a:spcAft>
              <a:buClr>
                <a:srgbClr val="008080"/>
              </a:buClr>
              <a:buFont typeface="Wingdings" panose="05000000000000000000" pitchFamily="2" charset="2"/>
              <a:buNone/>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2DE1BA-B776-4E85-BDA6-0481E5B438F0}" type="slidenum">
              <a:rPr lang="en-US" smtClean="0"/>
              <a:pPr/>
              <a:t>22</a:t>
            </a:fld>
            <a:endParaRPr lang="en-US" dirty="0"/>
          </a:p>
        </p:txBody>
      </p:sp>
    </p:spTree>
    <p:extLst>
      <p:ext uri="{BB962C8B-B14F-4D97-AF65-F5344CB8AC3E}">
        <p14:creationId xmlns:p14="http://schemas.microsoft.com/office/powerpoint/2010/main" val="4253973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a:xfrm>
            <a:off x="716619" y="4548457"/>
            <a:ext cx="5732949" cy="2473232"/>
          </a:xfrm>
        </p:spPr>
        <p:txBody>
          <a:bodyPr/>
          <a:lstStyle/>
          <a:p>
            <a:pPr algn="l"/>
            <a:r>
              <a:rPr lang="en-US" dirty="0"/>
              <a:t>Qualified Charitable Distributions (QCD) are still a strategy for retirement savers in 2021. This provision allows retirement savers to directly distribute up to $100,000 to eligible charities straight from their retirement accounts after age 70½  and not pay tax on this distribution.  </a:t>
            </a:r>
          </a:p>
          <a:p>
            <a:pPr algn="l"/>
            <a:endParaRPr lang="en-US" dirty="0"/>
          </a:p>
          <a:p>
            <a:pPr algn="l"/>
            <a:r>
              <a:rPr lang="en-US" dirty="0"/>
              <a:t>One idea that experts suggest is if you are charitably inclined, consider using part or all your Required Minimum Distribution or “RMD” if you are over age 72 for a Qualified Charitable Distribution or “QCD”.</a:t>
            </a:r>
          </a:p>
          <a:p>
            <a:pPr algn="l"/>
            <a:endParaRPr lang="en-US" dirty="0"/>
          </a:p>
          <a:p>
            <a:pPr algn="l"/>
            <a:r>
              <a:rPr lang="en-US" dirty="0"/>
              <a:t>Like many of the other strategies we are discussing today, this is one you should see us about if you are interested in evaluating your situation.</a:t>
            </a:r>
          </a:p>
          <a:p>
            <a:endParaRPr lang="en-US" dirty="0"/>
          </a:p>
          <a:p>
            <a:endParaRPr lang="en-US" dirty="0"/>
          </a:p>
          <a:p>
            <a:endParaRPr lang="en-US" dirty="0"/>
          </a:p>
          <a:p>
            <a:pPr defTabSz="673504">
              <a:lnSpc>
                <a:spcPct val="75000"/>
              </a:lnSpc>
              <a:spcBef>
                <a:spcPts val="737"/>
              </a:spcBef>
              <a:spcAft>
                <a:spcPct val="35000"/>
              </a:spcAft>
              <a:buClr>
                <a:schemeClr val="accent2">
                  <a:lumMod val="75000"/>
                </a:schemeClr>
              </a:buClr>
              <a:defRPr/>
            </a:pPr>
            <a:endParaRPr lang="en-US" dirty="0"/>
          </a:p>
        </p:txBody>
      </p:sp>
      <p:sp>
        <p:nvSpPr>
          <p:cNvPr id="4" name="Slide Number Placeholder 3"/>
          <p:cNvSpPr>
            <a:spLocks noGrp="1"/>
          </p:cNvSpPr>
          <p:nvPr>
            <p:ph type="sldNum" sz="quarter" idx="5"/>
          </p:nvPr>
        </p:nvSpPr>
        <p:spPr/>
        <p:txBody>
          <a:bodyPr/>
          <a:lstStyle/>
          <a:p>
            <a:pPr defTabSz="465887"/>
            <a:fld id="{9D2DE1BA-B776-4E85-BDA6-0481E5B438F0}" type="slidenum">
              <a:rPr lang="en-US">
                <a:solidFill>
                  <a:prstClr val="black"/>
                </a:solidFill>
                <a:latin typeface="Calibri"/>
              </a:rPr>
              <a:pPr defTabSz="465887"/>
              <a:t>23</a:t>
            </a:fld>
            <a:endParaRPr lang="en-US" dirty="0">
              <a:solidFill>
                <a:prstClr val="black"/>
              </a:solidFill>
              <a:latin typeface="Calibri"/>
            </a:endParaRPr>
          </a:p>
        </p:txBody>
      </p:sp>
    </p:spTree>
    <p:extLst>
      <p:ext uri="{BB962C8B-B14F-4D97-AF65-F5344CB8AC3E}">
        <p14:creationId xmlns:p14="http://schemas.microsoft.com/office/powerpoint/2010/main" val="878202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r>
              <a:rPr lang="en-US" dirty="0">
                <a:latin typeface="Arial" pitchFamily="34" charset="0"/>
                <a:cs typeface="Arial" pitchFamily="34" charset="0"/>
              </a:rPr>
              <a:t>SLIDE </a:t>
            </a:r>
            <a:fld id="{9FD86EB0-B932-46A4-B5B8-0A908959640C}" type="slidenum">
              <a:rPr lang="en-US" smtClean="0">
                <a:latin typeface="Arial" pitchFamily="34" charset="0"/>
                <a:cs typeface="Arial" pitchFamily="34" charset="0"/>
              </a:rPr>
              <a:pPr/>
              <a:t>24</a:t>
            </a:fld>
            <a:endParaRPr lang="en-US" dirty="0">
              <a:latin typeface="Arial" pitchFamily="34" charset="0"/>
              <a:cs typeface="Arial" pitchFamily="34" charset="0"/>
            </a:endParaRPr>
          </a:p>
        </p:txBody>
      </p:sp>
      <p:sp>
        <p:nvSpPr>
          <p:cNvPr id="119811" name="Rectangle 2"/>
          <p:cNvSpPr>
            <a:spLocks noGrp="1" noRot="1" noChangeAspect="1" noChangeArrowheads="1" noTextEdit="1"/>
          </p:cNvSpPr>
          <p:nvPr>
            <p:ph type="sldImg"/>
          </p:nvPr>
        </p:nvSpPr>
        <p:spPr>
          <a:xfrm>
            <a:off x="603250" y="365125"/>
            <a:ext cx="5753100" cy="3236913"/>
          </a:xfrm>
          <a:ln/>
        </p:spPr>
      </p:sp>
      <p:sp>
        <p:nvSpPr>
          <p:cNvPr id="119812" name="Rectangle 3"/>
          <p:cNvSpPr>
            <a:spLocks noGrp="1" noChangeArrowheads="1"/>
          </p:cNvSpPr>
          <p:nvPr>
            <p:ph type="body" idx="1"/>
          </p:nvPr>
        </p:nvSpPr>
        <p:spPr>
          <a:xfrm>
            <a:off x="651927" y="3664038"/>
            <a:ext cx="5703905" cy="5042355"/>
          </a:xfrm>
          <a:noFill/>
          <a:ln w="9525"/>
        </p:spPr>
        <p:txBody>
          <a:bodyPr/>
          <a:lstStyle/>
          <a:p>
            <a:pPr algn="l" eaLnBrk="1" hangingPunct="1"/>
            <a:r>
              <a:rPr lang="en-US" dirty="0">
                <a:cs typeface="Arial" pitchFamily="34" charset="0"/>
              </a:rPr>
              <a:t>So – what can you expect from us?</a:t>
            </a:r>
          </a:p>
          <a:p>
            <a:pPr algn="l" eaLnBrk="1" hangingPunct="1"/>
            <a:endParaRPr lang="en-US" dirty="0">
              <a:cs typeface="Arial" pitchFamily="34" charset="0"/>
            </a:endParaRPr>
          </a:p>
          <a:p>
            <a:pPr algn="l" eaLnBrk="1" hangingPunct="1"/>
            <a:r>
              <a:rPr lang="en-US" dirty="0">
                <a:cs typeface="Arial" pitchFamily="34" charset="0"/>
              </a:rPr>
              <a:t>You can expect regular communication, more frequent discussions, and you can expect that we are continuously reviewing economic, tax, estate and investment issues for our clients.</a:t>
            </a:r>
          </a:p>
          <a:p>
            <a:pPr algn="l" eaLnBrk="1" hangingPunct="1"/>
            <a:endParaRPr lang="en-US" dirty="0">
              <a:cs typeface="Arial" pitchFamily="34" charset="0"/>
            </a:endParaRPr>
          </a:p>
          <a:p>
            <a:pPr algn="l" eaLnBrk="1" hangingPunct="1"/>
            <a:r>
              <a:rPr lang="en-US" dirty="0">
                <a:cs typeface="Arial" pitchFamily="34" charset="0"/>
              </a:rPr>
              <a:t>We hope you’ve received our special tax report. If you haven’t, or if you’d like a copy sent to someone you think may benefit from the information in it, please give us a call and we’d be happy to share this report.</a:t>
            </a:r>
          </a:p>
        </p:txBody>
      </p:sp>
    </p:spTree>
    <p:extLst>
      <p:ext uri="{BB962C8B-B14F-4D97-AF65-F5344CB8AC3E}">
        <p14:creationId xmlns:p14="http://schemas.microsoft.com/office/powerpoint/2010/main" val="904344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just" eaLnBrk="1" hangingPunct="1"/>
            <a:r>
              <a:rPr lang="en-US" dirty="0">
                <a:cs typeface="Arial" pitchFamily="34" charset="0"/>
              </a:rPr>
              <a:t>Thank you for your time today.</a:t>
            </a:r>
          </a:p>
          <a:p>
            <a:pPr algn="just" eaLnBrk="1" hangingPunct="1"/>
            <a:endParaRPr lang="en-US" dirty="0">
              <a:cs typeface="Arial" pitchFamily="34" charset="0"/>
            </a:endParaRPr>
          </a:p>
          <a:p>
            <a:pPr algn="just" eaLnBrk="1" hangingPunct="1"/>
            <a:r>
              <a:rPr lang="en-US" dirty="0">
                <a:cs typeface="Arial" pitchFamily="34" charset="0"/>
              </a:rPr>
              <a:t>Remember, your health and well-being is our highest priority. </a:t>
            </a:r>
          </a:p>
          <a:p>
            <a:pPr algn="just" eaLnBrk="1" hangingPunct="1"/>
            <a:endParaRPr lang="en-US" dirty="0">
              <a:cs typeface="Arial" pitchFamily="34" charset="0"/>
            </a:endParaRPr>
          </a:p>
          <a:p>
            <a:pPr algn="just" eaLnBrk="1" hangingPunct="1"/>
            <a:r>
              <a:rPr lang="en-US" dirty="0">
                <a:cs typeface="Arial" pitchFamily="34" charset="0"/>
              </a:rPr>
              <a:t>We appreciate the opportunity to assist you with your financial needs.</a:t>
            </a:r>
          </a:p>
          <a:p>
            <a:pPr algn="just" eaLnBrk="1" hangingPunct="1"/>
            <a:endParaRPr lang="en-US" dirty="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25</a:t>
            </a:fld>
            <a:endParaRPr lang="en-US" dirty="0"/>
          </a:p>
        </p:txBody>
      </p:sp>
    </p:spTree>
    <p:extLst>
      <p:ext uri="{BB962C8B-B14F-4D97-AF65-F5344CB8AC3E}">
        <p14:creationId xmlns:p14="http://schemas.microsoft.com/office/powerpoint/2010/main" val="1556821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DE1BA-B776-4E85-BDA6-0481E5B438F0}" type="slidenum">
              <a:rPr lang="en-US" smtClean="0"/>
              <a:pPr/>
              <a:t>26</a:t>
            </a:fld>
            <a:endParaRPr lang="en-US" dirty="0"/>
          </a:p>
        </p:txBody>
      </p:sp>
    </p:spTree>
    <p:extLst>
      <p:ext uri="{BB962C8B-B14F-4D97-AF65-F5344CB8AC3E}">
        <p14:creationId xmlns:p14="http://schemas.microsoft.com/office/powerpoint/2010/main" val="4176721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l" eaLnBrk="1" hangingPunct="1"/>
            <a:r>
              <a:rPr lang="en-US" dirty="0">
                <a:cs typeface="Arial" pitchFamily="34" charset="0"/>
              </a:rPr>
              <a:t>We would like to help others in 2021!</a:t>
            </a:r>
          </a:p>
          <a:p>
            <a:pPr algn="l" eaLnBrk="1" hangingPunct="1"/>
            <a:endParaRPr lang="en-US" dirty="0">
              <a:cs typeface="Arial" pitchFamily="34" charset="0"/>
            </a:endParaRPr>
          </a:p>
          <a:p>
            <a:pPr algn="l" eaLnBrk="1" hangingPunct="1"/>
            <a:r>
              <a:rPr lang="en-US" dirty="0">
                <a:cs typeface="Arial" pitchFamily="34" charset="0"/>
              </a:rPr>
              <a:t>In fact, we would be honored if you could share some names of friends we could forward this presentation to or add to our mailing list so that they can benefit from our information</a:t>
            </a:r>
            <a:r>
              <a:rPr lang="en-US" sz="1100" dirty="0">
                <a:cs typeface="Arial" pitchFamily="34" charset="0"/>
              </a:rPr>
              <a:t>.</a:t>
            </a:r>
          </a:p>
          <a:p>
            <a:pPr algn="l" eaLnBrk="1" hangingPunct="1"/>
            <a:endParaRPr lang="en-US" sz="1100" dirty="0">
              <a:cs typeface="Arial" pitchFamily="34" charset="0"/>
            </a:endParaRPr>
          </a:p>
          <a:p>
            <a:pPr algn="l" eaLnBrk="1" hangingPunct="1"/>
            <a:r>
              <a:rPr lang="en-US" sz="1100" dirty="0">
                <a:cs typeface="Arial" pitchFamily="34" charset="0"/>
              </a:rPr>
              <a:t>Thank you again for your time today and remember – a proactive approach can many times lead to better results than a reactive one. </a:t>
            </a:r>
          </a:p>
          <a:p>
            <a:endParaRPr lang="en-US" dirty="0"/>
          </a:p>
        </p:txBody>
      </p:sp>
      <p:sp>
        <p:nvSpPr>
          <p:cNvPr id="4" name="Slide Number Placeholder 3"/>
          <p:cNvSpPr>
            <a:spLocks noGrp="1"/>
          </p:cNvSpPr>
          <p:nvPr>
            <p:ph type="sldNum" sz="quarter" idx="10"/>
          </p:nvPr>
        </p:nvSpPr>
        <p:spPr/>
        <p:txBody>
          <a:bodyPr/>
          <a:lstStyle/>
          <a:p>
            <a:fld id="{9D2DE1BA-B776-4E85-BDA6-0481E5B438F0}" type="slidenum">
              <a:rPr lang="en-US" smtClean="0"/>
              <a:pPr/>
              <a:t>27</a:t>
            </a:fld>
            <a:endParaRPr lang="en-US" dirty="0"/>
          </a:p>
        </p:txBody>
      </p:sp>
    </p:spTree>
    <p:extLst>
      <p:ext uri="{BB962C8B-B14F-4D97-AF65-F5344CB8AC3E}">
        <p14:creationId xmlns:p14="http://schemas.microsoft.com/office/powerpoint/2010/main" val="115203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Arial" pitchFamily="34" charset="0"/>
              </a:rPr>
              <a:t>Proactive tax planning should always be a key focus when reviewing your personal financial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Arial" pitchFamily="34" charset="0"/>
              </a:rPr>
              <a:t>One of our goals is to point out as many tax saving opportunities and strategies as possible for clients.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Arial" pitchFamily="34" charset="0"/>
              </a:rPr>
              <a:t>This workshop will review some of the broad tax issues and some potential tax reduction ideas.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Arial" pitchFamily="34" charset="0"/>
              </a:rPr>
              <a:t>As we go through this workshop, please remember that not all ideas may be appropriate for your personal situation. This workshop is for informational purposes only and we always recommend you always address any tax strategy with your tax professional. </a:t>
            </a:r>
          </a:p>
          <a:p>
            <a:endParaRPr lang="en-US" sz="1200" kern="1200" dirty="0">
              <a:solidFill>
                <a:schemeClr val="tx1"/>
              </a:solidFill>
              <a:latin typeface="+mn-lt"/>
              <a:ea typeface="+mn-ea"/>
              <a:cs typeface="Arial" pitchFamily="34" charset="0"/>
            </a:endParaRPr>
          </a:p>
        </p:txBody>
      </p:sp>
      <p:sp>
        <p:nvSpPr>
          <p:cNvPr id="4" name="Slide Number Placeholder 3"/>
          <p:cNvSpPr>
            <a:spLocks noGrp="1"/>
          </p:cNvSpPr>
          <p:nvPr>
            <p:ph type="sldNum" sz="quarter" idx="10"/>
          </p:nvPr>
        </p:nvSpPr>
        <p:spPr/>
        <p:txBody>
          <a:bodyPr/>
          <a:lstStyle/>
          <a:p>
            <a:fld id="{9D2DE1BA-B776-4E85-BDA6-0481E5B438F0}" type="slidenum">
              <a:rPr lang="en-US" smtClean="0"/>
              <a:pPr/>
              <a:t>3</a:t>
            </a:fld>
            <a:endParaRPr lang="en-US" dirty="0"/>
          </a:p>
        </p:txBody>
      </p:sp>
    </p:spTree>
    <p:extLst>
      <p:ext uri="{BB962C8B-B14F-4D97-AF65-F5344CB8AC3E}">
        <p14:creationId xmlns:p14="http://schemas.microsoft.com/office/powerpoint/2010/main" val="19884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2" indent="0" algn="l" defTabSz="931500" rtl="0" eaLnBrk="1" latinLnBrk="0" hangingPunct="1">
              <a:spcBef>
                <a:spcPts val="600"/>
              </a:spcBef>
              <a:spcAft>
                <a:spcPts val="600"/>
              </a:spcAft>
              <a:buClr>
                <a:srgbClr val="008080"/>
              </a:buClr>
              <a:buFont typeface="Wingdings" panose="05000000000000000000" pitchFamily="2" charset="2"/>
              <a:buNone/>
              <a:defRPr/>
            </a:pPr>
            <a:r>
              <a:rPr lang="en-US" sz="1200" b="0" i="0" kern="1200" dirty="0">
                <a:solidFill>
                  <a:schemeClr val="tx1"/>
                </a:solidFill>
                <a:effectLst/>
                <a:latin typeface="+mn-lt"/>
                <a:ea typeface="+mn-ea"/>
                <a:cs typeface="+mn-cs"/>
              </a:rPr>
              <a:t>First, let’s look at some helpful information for filing or understanding your 2020 taxes.</a:t>
            </a:r>
          </a:p>
        </p:txBody>
      </p:sp>
      <p:sp>
        <p:nvSpPr>
          <p:cNvPr id="4" name="Slide Number Placeholder 3"/>
          <p:cNvSpPr>
            <a:spLocks noGrp="1"/>
          </p:cNvSpPr>
          <p:nvPr>
            <p:ph type="sldNum" sz="quarter" idx="5"/>
          </p:nvPr>
        </p:nvSpPr>
        <p:spPr/>
        <p:txBody>
          <a:bodyPr/>
          <a:lstStyle/>
          <a:p>
            <a:fld id="{9D2DE1BA-B776-4E85-BDA6-0481E5B438F0}" type="slidenum">
              <a:rPr lang="en-US" smtClean="0"/>
              <a:pPr/>
              <a:t>4</a:t>
            </a:fld>
            <a:endParaRPr lang="en-US" dirty="0"/>
          </a:p>
        </p:txBody>
      </p:sp>
    </p:spTree>
    <p:extLst>
      <p:ext uri="{BB962C8B-B14F-4D97-AF65-F5344CB8AC3E}">
        <p14:creationId xmlns:p14="http://schemas.microsoft.com/office/powerpoint/2010/main" val="382488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kern="1200" dirty="0">
                <a:solidFill>
                  <a:schemeClr val="tx1"/>
                </a:solidFill>
                <a:effectLst/>
                <a:ea typeface="+mn-ea"/>
                <a:cs typeface="+mn-cs"/>
              </a:rPr>
              <a:t>In 2020, there were still seven federal income tax brackets.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kern="1200" dirty="0">
                <a:solidFill>
                  <a:schemeClr val="tx1"/>
                </a:solidFill>
                <a:effectLst/>
                <a:ea typeface="+mn-ea"/>
                <a:cs typeface="+mn-cs"/>
              </a:rPr>
              <a:t>Here are the tables for three of the most common ways taxpayer's file: single, head of household and married filing jointly.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kern="1200" dirty="0">
                <a:solidFill>
                  <a:schemeClr val="tx1"/>
                </a:solidFill>
                <a:effectLst/>
                <a:ea typeface="+mn-ea"/>
                <a:cs typeface="+mn-cs"/>
              </a:rPr>
              <a:t>The amounts in each bracket were slightly adjusted from the prior year due to inflation. The</a:t>
            </a:r>
            <a:r>
              <a:rPr lang="en-US" spc="5" dirty="0">
                <a:solidFill>
                  <a:srgbClr val="000000"/>
                </a:solidFill>
                <a:effectLst/>
                <a:ea typeface="Times New Roman" panose="02020603050405020304" pitchFamily="18" charset="0"/>
                <a:cs typeface="Times New Roman" panose="02020603050405020304" pitchFamily="18" charset="0"/>
              </a:rPr>
              <a:t> lowest bracket of the seven tax rates is 10% and the top tax rate is still 37%.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5" dirty="0">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pc="5" dirty="0">
                <a:solidFill>
                  <a:srgbClr val="000000"/>
                </a:solidFill>
                <a:effectLst/>
                <a:ea typeface="Times New Roman" panose="02020603050405020304" pitchFamily="18" charset="0"/>
                <a:cs typeface="Times New Roman" panose="02020603050405020304" pitchFamily="18" charset="0"/>
              </a:rPr>
              <a:t>Also, the standard deduction, should you not itemize, is shown for each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5" dirty="0">
              <a:solidFill>
                <a:srgbClr val="000000"/>
              </a:solidFill>
              <a:effectLs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5</a:t>
            </a:fld>
            <a:endParaRPr lang="en-US" dirty="0"/>
          </a:p>
        </p:txBody>
      </p:sp>
    </p:spTree>
    <p:extLst>
      <p:ext uri="{BB962C8B-B14F-4D97-AF65-F5344CB8AC3E}">
        <p14:creationId xmlns:p14="http://schemas.microsoft.com/office/powerpoint/2010/main" val="146355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solidFill>
                  <a:srgbClr val="000000"/>
                </a:solidFill>
                <a:effectLst/>
                <a:latin typeface="+mn-lt"/>
                <a:ea typeface="Times New Roman" panose="02020603050405020304" pitchFamily="18" charset="0"/>
                <a:cs typeface="Times New Roman" panose="02020603050405020304" pitchFamily="18" charset="0"/>
              </a:rPr>
              <a:t>Should you itemize, a major change that still has a big impact from the 2017 Tax Cuts and Jobs Act, is that the state and local tax deductions that you can take, often referred to as SALT, is limited to a combined total of $10,000 or $5,000 for married taxpayers filing separately for state income and property taxes.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5"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solidFill>
                  <a:srgbClr val="000000"/>
                </a:solidFill>
                <a:effectLst/>
                <a:latin typeface="+mn-lt"/>
                <a:ea typeface="Times New Roman" panose="02020603050405020304" pitchFamily="18" charset="0"/>
                <a:cs typeface="Times New Roman" panose="02020603050405020304" pitchFamily="18" charset="0"/>
              </a:rPr>
              <a:t>This deduction limitation is currently set to remain through the tax year 2025.</a:t>
            </a:r>
          </a:p>
          <a:p>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6</a:t>
            </a:fld>
            <a:endParaRPr lang="en-US" dirty="0"/>
          </a:p>
        </p:txBody>
      </p:sp>
    </p:spTree>
    <p:extLst>
      <p:ext uri="{BB962C8B-B14F-4D97-AF65-F5344CB8AC3E}">
        <p14:creationId xmlns:p14="http://schemas.microsoft.com/office/powerpoint/2010/main" val="2183282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solidFill>
                  <a:srgbClr val="000000"/>
                </a:solidFill>
                <a:effectLst/>
                <a:latin typeface="+mn-lt"/>
                <a:ea typeface="Times New Roman" panose="02020603050405020304" pitchFamily="18" charset="0"/>
                <a:cs typeface="Times New Roman" panose="02020603050405020304" pitchFamily="18" charset="0"/>
              </a:rPr>
              <a:t>Long-term capital gains were still taxed in 2020 at favorable rates so they can be more tax efficient than ordinary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5"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solidFill>
                  <a:srgbClr val="000000"/>
                </a:solidFill>
                <a:effectLst/>
                <a:latin typeface="+mn-lt"/>
                <a:ea typeface="Times New Roman" panose="02020603050405020304" pitchFamily="18" charset="0"/>
                <a:cs typeface="Times New Roman" panose="02020603050405020304" pitchFamily="18" charset="0"/>
              </a:rPr>
              <a:t>Those rates are 0, 15 and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5"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solidFill>
                  <a:srgbClr val="000000"/>
                </a:solidFill>
                <a:effectLst/>
                <a:latin typeface="+mn-lt"/>
                <a:ea typeface="Times New Roman" panose="02020603050405020304" pitchFamily="18" charset="0"/>
                <a:cs typeface="Times New Roman" panose="02020603050405020304" pitchFamily="18" charset="0"/>
              </a:rPr>
              <a:t>So, long-term capital gains are usually better taxwise than many other types of income.</a:t>
            </a:r>
          </a:p>
          <a:p>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7</a:t>
            </a:fld>
            <a:endParaRPr lang="en-US" dirty="0"/>
          </a:p>
        </p:txBody>
      </p:sp>
    </p:spTree>
    <p:extLst>
      <p:ext uri="{BB962C8B-B14F-4D97-AF65-F5344CB8AC3E}">
        <p14:creationId xmlns:p14="http://schemas.microsoft.com/office/powerpoint/2010/main" val="248243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solidFill>
                  <a:srgbClr val="000000"/>
                </a:solidFill>
                <a:effectLst/>
                <a:latin typeface="+mn-lt"/>
                <a:ea typeface="Times New Roman" panose="02020603050405020304" pitchFamily="18" charset="0"/>
                <a:cs typeface="Times New Roman" panose="02020603050405020304" pitchFamily="18" charset="0"/>
              </a:rPr>
              <a:t>Charitable donations are still deductible for those who itemize. </a:t>
            </a:r>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8</a:t>
            </a:fld>
            <a:endParaRPr lang="en-US" dirty="0"/>
          </a:p>
        </p:txBody>
      </p:sp>
    </p:spTree>
    <p:extLst>
      <p:ext uri="{BB962C8B-B14F-4D97-AF65-F5344CB8AC3E}">
        <p14:creationId xmlns:p14="http://schemas.microsoft.com/office/powerpoint/2010/main" val="190493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solidFill>
                  <a:srgbClr val="000000"/>
                </a:solidFill>
                <a:effectLst/>
                <a:latin typeface="+mn-lt"/>
                <a:ea typeface="Times New Roman" panose="02020603050405020304" pitchFamily="18" charset="0"/>
                <a:cs typeface="Times New Roman" panose="02020603050405020304" pitchFamily="18" charset="0"/>
              </a:rPr>
              <a:t>However, if you do not itemize, starting in 2020 the CARES Act created a new charitable deduction available to taxpayers who use the standard deduction and do not itemize their deductions.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5"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solidFill>
                  <a:srgbClr val="000000"/>
                </a:solidFill>
                <a:effectLst/>
                <a:latin typeface="+mn-lt"/>
                <a:ea typeface="Times New Roman" panose="02020603050405020304" pitchFamily="18" charset="0"/>
                <a:cs typeface="Times New Roman" panose="02020603050405020304" pitchFamily="18" charset="0"/>
              </a:rPr>
              <a:t>This new benefit, known as a universal deduction, allows for an above the line charitable deduction of up to $300. To qualify, the charitable gift must be cash (or cash equivalent) made to a qualified 501(3c) charity and should have been made on or before December 31, 2020.</a:t>
            </a:r>
            <a:r>
              <a:rPr lang="en-US" sz="1200" b="0" spc="0" dirty="0">
                <a:solidFill>
                  <a:schemeClr val="tx1"/>
                </a:solidFill>
                <a:effectLst/>
                <a:latin typeface="+mn-lt"/>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0" dirty="0">
              <a:solidFill>
                <a:schemeClr val="tx1"/>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0" dirty="0">
                <a:solidFill>
                  <a:schemeClr val="tx1"/>
                </a:solidFill>
                <a:effectLst/>
                <a:latin typeface="+mn-lt"/>
                <a:cs typeface="Times New Roman" panose="02020603050405020304" pitchFamily="18" charset="0"/>
              </a:rPr>
              <a:t>As the tax form here shows it is the NEW line 9 on your tax form.</a:t>
            </a:r>
            <a:endParaRPr lang="en-US" dirty="0"/>
          </a:p>
        </p:txBody>
      </p:sp>
      <p:sp>
        <p:nvSpPr>
          <p:cNvPr id="4" name="Slide Number Placeholder 3"/>
          <p:cNvSpPr>
            <a:spLocks noGrp="1"/>
          </p:cNvSpPr>
          <p:nvPr>
            <p:ph type="sldNum" sz="quarter" idx="5"/>
          </p:nvPr>
        </p:nvSpPr>
        <p:spPr/>
        <p:txBody>
          <a:bodyPr/>
          <a:lstStyle/>
          <a:p>
            <a:fld id="{9D2DE1BA-B776-4E85-BDA6-0481E5B438F0}" type="slidenum">
              <a:rPr lang="en-US" smtClean="0"/>
              <a:pPr/>
              <a:t>9</a:t>
            </a:fld>
            <a:endParaRPr lang="en-US" dirty="0"/>
          </a:p>
        </p:txBody>
      </p:sp>
    </p:spTree>
    <p:extLst>
      <p:ext uri="{BB962C8B-B14F-4D97-AF65-F5344CB8AC3E}">
        <p14:creationId xmlns:p14="http://schemas.microsoft.com/office/powerpoint/2010/main" val="2645306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Background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ctrTitle"/>
          </p:nvPr>
        </p:nvSpPr>
        <p:spPr>
          <a:xfrm>
            <a:off x="758093" y="2609217"/>
            <a:ext cx="8573888" cy="1994361"/>
          </a:xfrm>
        </p:spPr>
        <p:txBody>
          <a:bodyPr lIns="0" tIns="0" rIns="0" bIns="0" anchor="t">
            <a:noAutofit/>
          </a:bodyPr>
          <a:lstStyle>
            <a:lvl1pPr algn="l">
              <a:lnSpc>
                <a:spcPts val="3900"/>
              </a:lnSpc>
              <a:defRPr sz="3600" b="0" i="0">
                <a:solidFill>
                  <a:schemeClr val="bg1"/>
                </a:solidFill>
                <a:latin typeface="Roboto Thin" charset="0"/>
                <a:ea typeface="Roboto Thin" charset="0"/>
                <a:cs typeface="Roboto Thin" charset="0"/>
              </a:defRPr>
            </a:lvl1pPr>
          </a:lstStyle>
          <a:p>
            <a:r>
              <a:rPr lang="en-US" dirty="0"/>
              <a:t>Click to edit Master title style</a:t>
            </a:r>
          </a:p>
        </p:txBody>
      </p:sp>
      <p:sp>
        <p:nvSpPr>
          <p:cNvPr id="3" name="Subtitle 2"/>
          <p:cNvSpPr>
            <a:spLocks noGrp="1"/>
          </p:cNvSpPr>
          <p:nvPr>
            <p:ph type="subTitle" idx="1"/>
          </p:nvPr>
        </p:nvSpPr>
        <p:spPr>
          <a:xfrm>
            <a:off x="797581" y="4693920"/>
            <a:ext cx="8534400" cy="914400"/>
          </a:xfrm>
        </p:spPr>
        <p:txBody>
          <a:bodyPr lIns="0" tIns="0" rIns="0" bIns="0">
            <a:noAutofit/>
          </a:bodyPr>
          <a:lstStyle>
            <a:lvl1pPr marL="0" indent="0" algn="l">
              <a:lnSpc>
                <a:spcPts val="1350"/>
              </a:lnSpc>
              <a:spcBef>
                <a:spcPts val="0"/>
              </a:spcBef>
              <a:buNone/>
              <a:defRPr sz="1200" b="0" i="0">
                <a:solidFill>
                  <a:schemeClr val="bg1"/>
                </a:solidFill>
                <a:latin typeface="Roboto Light" charset="0"/>
                <a:ea typeface="Roboto Light" charset="0"/>
                <a:cs typeface="Roboto Light"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330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descr="Background8-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6708" y="0"/>
            <a:ext cx="3045293" cy="6858000"/>
          </a:xfrm>
          <a:prstGeom prst="rect">
            <a:avLst/>
          </a:prstGeom>
        </p:spPr>
      </p:pic>
      <p:sp>
        <p:nvSpPr>
          <p:cNvPr id="2" name="Title 1"/>
          <p:cNvSpPr>
            <a:spLocks noGrp="1"/>
          </p:cNvSpPr>
          <p:nvPr>
            <p:ph type="title"/>
          </p:nvPr>
        </p:nvSpPr>
        <p:spPr>
          <a:xfrm>
            <a:off x="611372" y="194443"/>
            <a:ext cx="7924800" cy="786449"/>
          </a:xfrm>
        </p:spPr>
        <p:txBody>
          <a:bodyPr lIns="0" tIns="0" rIns="0" bIns="0" anchor="b" anchorCtr="0">
            <a:noAutofit/>
          </a:bodyPr>
          <a:lstStyle>
            <a:lvl1pPr algn="l">
              <a:defRPr sz="1650" b="0" i="0">
                <a:solidFill>
                  <a:schemeClr val="tx2"/>
                </a:solidFill>
                <a:latin typeface="Roboto Light" charset="0"/>
                <a:ea typeface="Roboto Light" charset="0"/>
                <a:cs typeface="Roboto Light" charset="0"/>
              </a:defRPr>
            </a:lvl1pPr>
          </a:lstStyle>
          <a:p>
            <a:r>
              <a:rPr lang="en-US" dirty="0"/>
              <a:t>Click to edit Master title style</a:t>
            </a:r>
          </a:p>
        </p:txBody>
      </p:sp>
      <p:cxnSp>
        <p:nvCxnSpPr>
          <p:cNvPr id="10" name="Straight Connector 9"/>
          <p:cNvCxnSpPr/>
          <p:nvPr userDrawn="1"/>
        </p:nvCxnSpPr>
        <p:spPr>
          <a:xfrm>
            <a:off x="609600" y="6370596"/>
            <a:ext cx="7924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609604" y="1828805"/>
            <a:ext cx="7919177" cy="4086455"/>
          </a:xfrm>
        </p:spPr>
        <p:txBody>
          <a:bodyPr>
            <a:normAutofit/>
          </a:bodyPr>
          <a:lstStyle>
            <a:lvl1pPr marL="0" indent="0">
              <a:buNone/>
              <a:defRPr sz="900" b="0" i="0">
                <a:latin typeface="Roboto Light" charset="0"/>
                <a:ea typeface="Roboto Light" charset="0"/>
                <a:cs typeface="Roboto Light" charset="0"/>
              </a:defRPr>
            </a:lvl1pPr>
          </a:lstStyle>
          <a:p>
            <a:r>
              <a:rPr lang="en-US" dirty="0"/>
              <a:t>Click icon to add table</a:t>
            </a:r>
          </a:p>
        </p:txBody>
      </p:sp>
      <p:sp>
        <p:nvSpPr>
          <p:cNvPr id="13" name="Text Placeholder 12"/>
          <p:cNvSpPr>
            <a:spLocks noGrp="1"/>
          </p:cNvSpPr>
          <p:nvPr>
            <p:ph type="body" sz="quarter" idx="15"/>
          </p:nvPr>
        </p:nvSpPr>
        <p:spPr>
          <a:xfrm>
            <a:off x="9421284" y="1810884"/>
            <a:ext cx="2316480" cy="4389967"/>
          </a:xfrm>
        </p:spPr>
        <p:txBody>
          <a:bodyPr lIns="0" tIns="0" rIns="0" bIns="0">
            <a:noAutofit/>
          </a:bodyPr>
          <a:lstStyle>
            <a:lvl1pPr marL="0" indent="0">
              <a:lnSpc>
                <a:spcPts val="1275"/>
              </a:lnSpc>
              <a:spcBef>
                <a:spcPts val="0"/>
              </a:spcBef>
              <a:spcAft>
                <a:spcPts val="675"/>
              </a:spcAft>
              <a:buNone/>
              <a:defRPr sz="1050" b="0" i="0">
                <a:solidFill>
                  <a:schemeClr val="bg1"/>
                </a:solidFill>
                <a:latin typeface="Roboto Light" charset="0"/>
                <a:ea typeface="Roboto Light" charset="0"/>
                <a:cs typeface="Roboto Light" charset="0"/>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14" name="Footer Placeholder 4"/>
          <p:cNvSpPr>
            <a:spLocks noGrp="1"/>
          </p:cNvSpPr>
          <p:nvPr>
            <p:ph type="ftr" sz="quarter" idx="11"/>
          </p:nvPr>
        </p:nvSpPr>
        <p:spPr>
          <a:xfrm>
            <a:off x="894762" y="6403821"/>
            <a:ext cx="7639641" cy="365125"/>
          </a:xfrm>
          <a:prstGeom prst="rect">
            <a:avLst/>
          </a:prstGeo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5"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29587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607486" y="1889764"/>
            <a:ext cx="9148233" cy="2048567"/>
          </a:xfrm>
        </p:spPr>
        <p:txBody>
          <a:bodyPr lIns="0" tIns="0" rIns="0" bIns="0" anchor="t" anchorCtr="0">
            <a:noAutofit/>
          </a:bodyPr>
          <a:lstStyle>
            <a:lvl1pPr marL="67866" indent="-59531" algn="l">
              <a:lnSpc>
                <a:spcPts val="2250"/>
              </a:lnSpc>
              <a:defRPr sz="1650" b="0" i="0">
                <a:solidFill>
                  <a:schemeClr val="bg1"/>
                </a:solidFill>
                <a:latin typeface="Roboto Light" charset="0"/>
                <a:ea typeface="Roboto Light" charset="0"/>
                <a:cs typeface="Roboto Light" charset="0"/>
              </a:defRPr>
            </a:lvl1pPr>
          </a:lstStyle>
          <a:p>
            <a:r>
              <a:rPr lang="en-US" dirty="0"/>
              <a:t>Click to edit Master title style</a:t>
            </a:r>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730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vider">
    <p:bg>
      <p:bgPr>
        <a:gradFill>
          <a:gsLst>
            <a:gs pos="0">
              <a:schemeClr val="accent5">
                <a:lumMod val="5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title"/>
          </p:nvPr>
        </p:nvSpPr>
        <p:spPr>
          <a:xfrm>
            <a:off x="607486" y="1886531"/>
            <a:ext cx="9148233" cy="2060061"/>
          </a:xfrm>
        </p:spPr>
        <p:txBody>
          <a:bodyPr lIns="0" tIns="0" rIns="0" bIns="0" anchor="t" anchorCtr="0">
            <a:noAutofit/>
          </a:bodyPr>
          <a:lstStyle>
            <a:lvl1pPr marL="67866" indent="-67866" algn="l">
              <a:lnSpc>
                <a:spcPts val="2250"/>
              </a:lnSpc>
              <a:defRPr sz="165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1">
                <a:solidFill>
                  <a:schemeClr val="bg1"/>
                </a:solidFill>
              </a:defRPr>
            </a:lvl1pPr>
            <a:lvl2pPr marL="0" indent="0">
              <a:spcBef>
                <a:spcPts val="0"/>
              </a:spcBef>
              <a:buNone/>
              <a:defRPr sz="900" b="0">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9811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2" name="Title 1"/>
          <p:cNvSpPr>
            <a:spLocks noGrp="1"/>
          </p:cNvSpPr>
          <p:nvPr>
            <p:ph type="title"/>
          </p:nvPr>
        </p:nvSpPr>
        <p:spPr>
          <a:xfrm>
            <a:off x="607486" y="1889764"/>
            <a:ext cx="9148233" cy="2048567"/>
          </a:xfrm>
        </p:spPr>
        <p:txBody>
          <a:bodyPr lIns="0" tIns="0" rIns="0" bIns="0" anchor="t" anchorCtr="0">
            <a:noAutofit/>
          </a:bodyPr>
          <a:lstStyle>
            <a:lvl1pPr marL="67866" indent="-67866"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71104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3" name="Picture 2" descr="Background5-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title"/>
          </p:nvPr>
        </p:nvSpPr>
        <p:spPr>
          <a:xfrm>
            <a:off x="607486" y="1889764"/>
            <a:ext cx="9148233" cy="2048567"/>
          </a:xfrm>
        </p:spPr>
        <p:txBody>
          <a:bodyPr lIns="0" tIns="0" rIns="0" bIns="0" anchor="t" anchorCtr="0">
            <a:noAutofit/>
          </a:bodyPr>
          <a:lstStyle>
            <a:lvl1pPr marL="67866" indent="-67866"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7599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2" name="Title 1"/>
          <p:cNvSpPr>
            <a:spLocks noGrp="1"/>
          </p:cNvSpPr>
          <p:nvPr>
            <p:ph type="title"/>
          </p:nvPr>
        </p:nvSpPr>
        <p:spPr>
          <a:xfrm>
            <a:off x="607486" y="1889763"/>
            <a:ext cx="9148233" cy="2177317"/>
          </a:xfrm>
        </p:spPr>
        <p:txBody>
          <a:bodyPr lIns="0" tIns="0" rIns="0" bIns="0" anchor="t" anchorCtr="0">
            <a:noAutofit/>
          </a:bodyPr>
          <a:lstStyle>
            <a:lvl1pPr marL="64294" indent="-64294"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9623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3" name="Picture 2" descr="Background6-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title"/>
          </p:nvPr>
        </p:nvSpPr>
        <p:spPr>
          <a:xfrm>
            <a:off x="607486" y="1889760"/>
            <a:ext cx="9148233" cy="2178824"/>
          </a:xfrm>
        </p:spPr>
        <p:txBody>
          <a:bodyPr lIns="0" tIns="0" rIns="0" bIns="0" anchor="t" anchorCtr="0">
            <a:noAutofit/>
          </a:bodyPr>
          <a:lstStyle>
            <a:lvl1pPr marL="64294" indent="-64294"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4879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sp>
        <p:nvSpPr>
          <p:cNvPr id="2" name="Title 1"/>
          <p:cNvSpPr>
            <a:spLocks noGrp="1"/>
          </p:cNvSpPr>
          <p:nvPr>
            <p:ph type="title"/>
          </p:nvPr>
        </p:nvSpPr>
        <p:spPr>
          <a:xfrm>
            <a:off x="607486" y="1889764"/>
            <a:ext cx="9148233" cy="2182449"/>
          </a:xfrm>
        </p:spPr>
        <p:txBody>
          <a:bodyPr lIns="0" tIns="0" rIns="0" bIns="0" anchor="t" anchorCtr="0">
            <a:noAutofit/>
          </a:bodyPr>
          <a:lstStyle>
            <a:lvl1pPr marL="67866" indent="-67866"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24802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3" name="Picture 2" descr="Background7-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title"/>
          </p:nvPr>
        </p:nvSpPr>
        <p:spPr>
          <a:xfrm>
            <a:off x="607485" y="1889764"/>
            <a:ext cx="9139635" cy="2178823"/>
          </a:xfrm>
        </p:spPr>
        <p:txBody>
          <a:bodyPr lIns="0" tIns="0" rIns="0" bIns="0" anchor="t" anchorCtr="0">
            <a:noAutofit/>
          </a:bodyPr>
          <a:lstStyle>
            <a:lvl1pPr marL="67866" indent="-67866"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28301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6" y="194439"/>
            <a:ext cx="6100385" cy="786136"/>
          </a:xfrm>
        </p:spPr>
        <p:txBody>
          <a:bodyPr lIns="0" tIns="0" rIns="0" bIns="0" anchor="b" anchorCtr="0">
            <a:noAutofit/>
          </a:bodyPr>
          <a:lstStyle>
            <a:lvl1pPr algn="l">
              <a:defRPr sz="1650" b="0" i="0">
                <a:solidFill>
                  <a:schemeClr val="tx2"/>
                </a:solidFill>
                <a:latin typeface="Roboto Light" charset="0"/>
                <a:ea typeface="Roboto Light" charset="0"/>
                <a:cs typeface="Roboto Light" charset="0"/>
              </a:defRPr>
            </a:lvl1pPr>
          </a:lstStyle>
          <a:p>
            <a:r>
              <a:rPr lang="en-US"/>
              <a:t>Click to edit Master title style</a:t>
            </a:r>
            <a:endParaRPr lang="en-US" dirty="0"/>
          </a:p>
        </p:txBody>
      </p:sp>
      <p:sp>
        <p:nvSpPr>
          <p:cNvPr id="6" name="Text Placeholder 5"/>
          <p:cNvSpPr>
            <a:spLocks noGrp="1"/>
          </p:cNvSpPr>
          <p:nvPr>
            <p:ph type="body" sz="quarter" idx="13"/>
          </p:nvPr>
        </p:nvSpPr>
        <p:spPr>
          <a:xfrm>
            <a:off x="611376" y="1110517"/>
            <a:ext cx="6100385" cy="760621"/>
          </a:xfrm>
        </p:spPr>
        <p:txBody>
          <a:bodyPr lIns="0" tIns="0" rIns="0" bIns="0">
            <a:noAutofit/>
          </a:bodyPr>
          <a:lstStyle>
            <a:lvl1pPr marL="0" indent="0">
              <a:lnSpc>
                <a:spcPts val="1500"/>
              </a:lnSpc>
              <a:spcBef>
                <a:spcPts val="0"/>
              </a:spcBef>
              <a:spcAft>
                <a:spcPts val="900"/>
              </a:spcAft>
              <a:buClr>
                <a:schemeClr val="tx2"/>
              </a:buClr>
              <a:buNone/>
              <a:defRPr sz="1050" b="0" i="0">
                <a:solidFill>
                  <a:schemeClr val="bg2"/>
                </a:solidFill>
                <a:latin typeface="Roboto Light" charset="0"/>
                <a:ea typeface="Roboto Light" charset="0"/>
                <a:cs typeface="Roboto Light" charset="0"/>
              </a:defRPr>
            </a:lvl1pPr>
            <a:lvl2pPr marL="308610" indent="-144018">
              <a:lnSpc>
                <a:spcPts val="1500"/>
              </a:lnSpc>
              <a:spcBef>
                <a:spcPts val="0"/>
              </a:spcBef>
              <a:spcAft>
                <a:spcPts val="900"/>
              </a:spcAft>
              <a:defRPr sz="1050">
                <a:solidFill>
                  <a:schemeClr val="bg2"/>
                </a:solidFill>
              </a:defRPr>
            </a:lvl2pPr>
            <a:lvl3pPr marL="480060" indent="-144018">
              <a:lnSpc>
                <a:spcPts val="1500"/>
              </a:lnSpc>
              <a:spcBef>
                <a:spcPts val="0"/>
              </a:spcBef>
              <a:spcAft>
                <a:spcPts val="900"/>
              </a:spcAft>
              <a:defRPr sz="1050">
                <a:solidFill>
                  <a:schemeClr val="bg2"/>
                </a:solidFill>
              </a:defRPr>
            </a:lvl3pPr>
            <a:lvl4pPr marL="651510" indent="-144018">
              <a:lnSpc>
                <a:spcPts val="1500"/>
              </a:lnSpc>
              <a:spcBef>
                <a:spcPts val="0"/>
              </a:spcBef>
              <a:spcAft>
                <a:spcPts val="900"/>
              </a:spcAft>
              <a:defRPr sz="1050">
                <a:solidFill>
                  <a:schemeClr val="bg2"/>
                </a:solidFill>
              </a:defRPr>
            </a:lvl4pPr>
            <a:lvl5pPr marL="822960" indent="-144018">
              <a:lnSpc>
                <a:spcPts val="1500"/>
              </a:lnSpc>
              <a:spcBef>
                <a:spcPts val="0"/>
              </a:spcBef>
              <a:spcAft>
                <a:spcPts val="900"/>
              </a:spcAft>
              <a:defRPr sz="1050">
                <a:solidFill>
                  <a:schemeClr val="bg2"/>
                </a:solidFill>
              </a:defRPr>
            </a:lvl5pPr>
          </a:lstStyle>
          <a:p>
            <a:pPr lvl="0"/>
            <a:r>
              <a:rPr lang="en-US"/>
              <a:t>Click to edit Master text styles</a:t>
            </a:r>
          </a:p>
        </p:txBody>
      </p:sp>
      <p:cxnSp>
        <p:nvCxnSpPr>
          <p:cNvPr id="10" name="Straight Connector 9"/>
          <p:cNvCxnSpPr/>
          <p:nvPr userDrawn="1"/>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611373" y="2131608"/>
            <a:ext cx="6100579" cy="3780243"/>
          </a:xfrm>
        </p:spPr>
        <p:txBody>
          <a:bodyPr lIns="0" tIns="0" rIns="0" bIns="0" numCol="2" spcCol="374904">
            <a:noAutofit/>
          </a:bodyPr>
          <a:lstStyle>
            <a:lvl1pPr marL="0" indent="0">
              <a:lnSpc>
                <a:spcPts val="900"/>
              </a:lnSpc>
              <a:spcBef>
                <a:spcPts val="0"/>
              </a:spcBef>
              <a:spcAft>
                <a:spcPts val="675"/>
              </a:spcAft>
              <a:buNone/>
              <a:defRPr sz="675" b="0" i="0">
                <a:solidFill>
                  <a:schemeClr val="tx2"/>
                </a:solidFill>
                <a:latin typeface="Roboto Light" charset="0"/>
                <a:ea typeface="Roboto Light" charset="0"/>
                <a:cs typeface="Roboto Light" charset="0"/>
              </a:defRPr>
            </a:lvl1pPr>
            <a:lvl2pPr marL="342900" indent="0">
              <a:lnSpc>
                <a:spcPts val="900"/>
              </a:lnSpc>
              <a:spcBef>
                <a:spcPts val="0"/>
              </a:spcBef>
              <a:spcAft>
                <a:spcPts val="675"/>
              </a:spcAft>
              <a:buNone/>
              <a:defRPr sz="675"/>
            </a:lvl2pPr>
            <a:lvl3pPr marL="685800" indent="0">
              <a:lnSpc>
                <a:spcPts val="900"/>
              </a:lnSpc>
              <a:spcBef>
                <a:spcPts val="0"/>
              </a:spcBef>
              <a:spcAft>
                <a:spcPts val="675"/>
              </a:spcAft>
              <a:buNone/>
              <a:defRPr sz="675"/>
            </a:lvl3pPr>
            <a:lvl4pPr marL="1028700" indent="0">
              <a:lnSpc>
                <a:spcPts val="900"/>
              </a:lnSpc>
              <a:spcBef>
                <a:spcPts val="0"/>
              </a:spcBef>
              <a:spcAft>
                <a:spcPts val="675"/>
              </a:spcAft>
              <a:buNone/>
              <a:defRPr sz="675"/>
            </a:lvl4pPr>
            <a:lvl5pPr marL="1371600" indent="0">
              <a:lnSpc>
                <a:spcPts val="900"/>
              </a:lnSpc>
              <a:spcBef>
                <a:spcPts val="0"/>
              </a:spcBef>
              <a:spcAft>
                <a:spcPts val="675"/>
              </a:spcAft>
              <a:buNone/>
              <a:defRPr sz="675"/>
            </a:lvl5pPr>
          </a:lstStyle>
          <a:p>
            <a:pPr lvl="0"/>
            <a:r>
              <a:rPr lang="en-US"/>
              <a:t>Click to edit Master text styles</a:t>
            </a:r>
          </a:p>
        </p:txBody>
      </p:sp>
      <p:sp>
        <p:nvSpPr>
          <p:cNvPr id="11" name="Picture Placeholder 10"/>
          <p:cNvSpPr>
            <a:spLocks noGrp="1"/>
          </p:cNvSpPr>
          <p:nvPr>
            <p:ph type="pic" sz="quarter" idx="15"/>
          </p:nvPr>
        </p:nvSpPr>
        <p:spPr>
          <a:xfrm>
            <a:off x="7477761" y="2131487"/>
            <a:ext cx="4104640" cy="3780367"/>
          </a:xfrm>
        </p:spPr>
        <p:txBody>
          <a:bodyPr>
            <a:normAutofit/>
          </a:bodyPr>
          <a:lstStyle>
            <a:lvl1pPr marL="0" indent="0">
              <a:buNone/>
              <a:defRPr sz="900" b="0" i="0">
                <a:latin typeface="Roboto Light" charset="0"/>
                <a:ea typeface="Roboto Light" charset="0"/>
                <a:cs typeface="Roboto Light" charset="0"/>
              </a:defRPr>
            </a:lvl1pPr>
          </a:lstStyle>
          <a:p>
            <a:r>
              <a:rPr lang="en-US" dirty="0"/>
              <a:t>Drag picture to placeholder or click icon to add</a:t>
            </a:r>
          </a:p>
        </p:txBody>
      </p:sp>
      <p:sp>
        <p:nvSpPr>
          <p:cNvPr id="13" name="Footer Placeholder 4"/>
          <p:cNvSpPr>
            <a:spLocks noGrp="1"/>
          </p:cNvSpPr>
          <p:nvPr>
            <p:ph type="ftr" sz="quarter" idx="11"/>
          </p:nvPr>
        </p:nvSpPr>
        <p:spPr>
          <a:xfrm>
            <a:off x="894760" y="6403821"/>
            <a:ext cx="10687643" cy="365125"/>
          </a:xfrm>
          <a:prstGeom prst="rect">
            <a:avLst/>
          </a:prstGeo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4"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421285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descr="Background5-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ctrTitle"/>
          </p:nvPr>
        </p:nvSpPr>
        <p:spPr>
          <a:xfrm>
            <a:off x="758093" y="2609217"/>
            <a:ext cx="8573888" cy="1994361"/>
          </a:xfrm>
        </p:spPr>
        <p:txBody>
          <a:bodyPr lIns="0" tIns="0" rIns="0" bIns="0" anchor="t">
            <a:noAutofit/>
          </a:bodyPr>
          <a:lstStyle>
            <a:lvl1pPr algn="l">
              <a:lnSpc>
                <a:spcPts val="3900"/>
              </a:lnSpc>
              <a:defRPr sz="3600" b="0" i="0">
                <a:solidFill>
                  <a:schemeClr val="bg1"/>
                </a:solidFill>
                <a:latin typeface="Roboto Thin" charset="0"/>
                <a:ea typeface="Roboto Thin" charset="0"/>
                <a:cs typeface="Roboto Thin" charset="0"/>
              </a:defRPr>
            </a:lvl1pPr>
          </a:lstStyle>
          <a:p>
            <a:r>
              <a:rPr lang="en-US" dirty="0"/>
              <a:t>Click to edit Master title style</a:t>
            </a:r>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1350"/>
              </a:lnSpc>
              <a:spcBef>
                <a:spcPts val="0"/>
              </a:spcBef>
              <a:buNone/>
              <a:defRPr sz="1200" b="0" i="0">
                <a:solidFill>
                  <a:schemeClr val="bg1"/>
                </a:solidFill>
                <a:latin typeface="Roboto Light" charset="0"/>
                <a:ea typeface="Roboto Light" charset="0"/>
                <a:cs typeface="Roboto Light"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Subtitle 2"/>
          <p:cNvSpPr txBox="1">
            <a:spLocks/>
          </p:cNvSpPr>
          <p:nvPr userDrawn="1"/>
        </p:nvSpPr>
        <p:spPr>
          <a:xfrm>
            <a:off x="867913" y="5608320"/>
            <a:ext cx="8464071" cy="812800"/>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b="0" i="0" kern="1200">
                <a:solidFill>
                  <a:srgbClr val="FFC000"/>
                </a:solidFill>
                <a:latin typeface="Roboto Light" charset="0"/>
                <a:ea typeface="Roboto Light" charset="0"/>
                <a:cs typeface="Roboto Light" charset="0"/>
              </a:defRPr>
            </a:lvl1pPr>
            <a:lvl2pPr marL="457200" indent="0" algn="ctr" defTabSz="457200" rtl="0" eaLnBrk="1" latinLnBrk="0" hangingPunct="1">
              <a:spcBef>
                <a:spcPct val="20000"/>
              </a:spcBef>
              <a:buFont typeface="Lucida Grande"/>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Lucida Grande"/>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900" dirty="0">
                <a:latin typeface="Roboto" charset="0"/>
                <a:ea typeface="Roboto" charset="0"/>
                <a:cs typeface="Roboto" charset="0"/>
              </a:rPr>
              <a:t>CPE/CPD = 4hours</a:t>
            </a:r>
          </a:p>
        </p:txBody>
      </p:sp>
    </p:spTree>
    <p:extLst>
      <p:ext uri="{BB962C8B-B14F-4D97-AF65-F5344CB8AC3E}">
        <p14:creationId xmlns:p14="http://schemas.microsoft.com/office/powerpoint/2010/main" val="1553600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3" y="186341"/>
            <a:ext cx="10361427" cy="788471"/>
          </a:xfrm>
        </p:spPr>
        <p:txBody>
          <a:bodyPr lIns="0" tIns="0" rIns="0" bIns="0" anchor="b" anchorCtr="0">
            <a:noAutofit/>
          </a:bodyPr>
          <a:lstStyle>
            <a:lvl1pPr algn="l">
              <a:defRPr sz="1650">
                <a:solidFill>
                  <a:schemeClr val="tx2"/>
                </a:solidFill>
              </a:defRPr>
            </a:lvl1pPr>
          </a:lstStyle>
          <a:p>
            <a:r>
              <a:rPr lang="en-US"/>
              <a:t>Click to edit Master title style</a:t>
            </a:r>
            <a:endParaRPr lang="en-US" dirty="0"/>
          </a:p>
        </p:txBody>
      </p:sp>
      <p:cxnSp>
        <p:nvCxnSpPr>
          <p:cNvPr id="10" name="Straight Connector 9"/>
          <p:cNvCxnSpPr/>
          <p:nvPr userDrawn="1"/>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611374" y="1110516"/>
            <a:ext cx="10361428" cy="4466167"/>
          </a:xfrm>
        </p:spPr>
        <p:txBody>
          <a:bodyPr lIns="0" tIns="0" rIns="0" bIns="0">
            <a:noAutofit/>
          </a:bodyPr>
          <a:lstStyle>
            <a:lvl1pPr marL="144018" indent="-144018">
              <a:lnSpc>
                <a:spcPts val="1650"/>
              </a:lnSpc>
              <a:spcBef>
                <a:spcPts val="0"/>
              </a:spcBef>
              <a:spcAft>
                <a:spcPts val="900"/>
              </a:spcAft>
              <a:buClrTx/>
              <a:defRPr sz="1200">
                <a:solidFill>
                  <a:schemeClr val="bg2"/>
                </a:solidFill>
              </a:defRPr>
            </a:lvl1pPr>
            <a:lvl2pPr marL="308610" indent="-144018">
              <a:lnSpc>
                <a:spcPts val="1650"/>
              </a:lnSpc>
              <a:spcBef>
                <a:spcPts val="0"/>
              </a:spcBef>
              <a:spcAft>
                <a:spcPts val="900"/>
              </a:spcAft>
              <a:buFont typeface="Lucida Grande"/>
              <a:buChar char="–"/>
              <a:defRPr sz="1200">
                <a:solidFill>
                  <a:schemeClr val="bg2"/>
                </a:solidFill>
              </a:defRPr>
            </a:lvl2pPr>
            <a:lvl3pPr marL="480060" indent="-144018">
              <a:lnSpc>
                <a:spcPts val="1650"/>
              </a:lnSpc>
              <a:spcBef>
                <a:spcPts val="0"/>
              </a:spcBef>
              <a:spcAft>
                <a:spcPts val="900"/>
              </a:spcAft>
              <a:buFont typeface="Lucida Grande"/>
              <a:buChar char="–"/>
              <a:defRPr sz="1200">
                <a:solidFill>
                  <a:schemeClr val="bg2"/>
                </a:solidFill>
              </a:defRPr>
            </a:lvl3pPr>
            <a:lvl4pPr marL="651510" indent="-144018">
              <a:lnSpc>
                <a:spcPts val="1650"/>
              </a:lnSpc>
              <a:spcBef>
                <a:spcPts val="0"/>
              </a:spcBef>
              <a:spcAft>
                <a:spcPts val="900"/>
              </a:spcAft>
              <a:buFont typeface="Lucida Grande"/>
              <a:buChar char="–"/>
              <a:defRPr sz="1200">
                <a:solidFill>
                  <a:schemeClr val="bg2"/>
                </a:solidFill>
              </a:defRPr>
            </a:lvl4pPr>
            <a:lvl5pPr marL="822960" indent="-144018">
              <a:lnSpc>
                <a:spcPts val="1650"/>
              </a:lnSpc>
              <a:spcBef>
                <a:spcPts val="0"/>
              </a:spcBef>
              <a:spcAft>
                <a:spcPts val="900"/>
              </a:spcAft>
              <a:buFont typeface="Lucida Grande"/>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46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4" y="194443"/>
            <a:ext cx="10971028" cy="786449"/>
          </a:xfrm>
        </p:spPr>
        <p:txBody>
          <a:bodyPr lIns="0" tIns="0" rIns="0" bIns="0" anchor="b" anchorCtr="0">
            <a:noAutofit/>
          </a:bodyPr>
          <a:lstStyle>
            <a:lvl1pPr algn="l">
              <a:defRPr sz="3000" b="0" i="0">
                <a:solidFill>
                  <a:schemeClr val="tx2"/>
                </a:solidFill>
                <a:latin typeface="Roboto Light" charset="0"/>
                <a:ea typeface="Roboto Light" charset="0"/>
                <a:cs typeface="Roboto Light" charset="0"/>
              </a:defRPr>
            </a:lvl1pPr>
          </a:lstStyle>
          <a:p>
            <a:r>
              <a:rPr lang="en-US" dirty="0"/>
              <a:t>Click to edit Master title style</a:t>
            </a:r>
          </a:p>
        </p:txBody>
      </p:sp>
      <p:sp>
        <p:nvSpPr>
          <p:cNvPr id="6" name="Text Placeholder 5"/>
          <p:cNvSpPr>
            <a:spLocks noGrp="1"/>
          </p:cNvSpPr>
          <p:nvPr>
            <p:ph type="body" sz="quarter" idx="13"/>
          </p:nvPr>
        </p:nvSpPr>
        <p:spPr>
          <a:xfrm>
            <a:off x="611374" y="1110272"/>
            <a:ext cx="10971028" cy="4466167"/>
          </a:xfrm>
        </p:spPr>
        <p:txBody>
          <a:bodyPr lIns="0" tIns="0" rIns="0" bIns="0" numCol="2" spcCol="374904">
            <a:noAutofit/>
          </a:bodyPr>
          <a:lstStyle>
            <a:lvl1pPr marL="144018" indent="-144018">
              <a:lnSpc>
                <a:spcPts val="1500"/>
              </a:lnSpc>
              <a:spcBef>
                <a:spcPts val="0"/>
              </a:spcBef>
              <a:spcAft>
                <a:spcPts val="675"/>
              </a:spcAft>
              <a:buClrTx/>
              <a:defRPr sz="1050" b="0" i="0">
                <a:solidFill>
                  <a:schemeClr val="bg2"/>
                </a:solidFill>
                <a:latin typeface="Roboto Light" charset="0"/>
                <a:ea typeface="Roboto Light" charset="0"/>
                <a:cs typeface="Roboto Light" charset="0"/>
              </a:defRPr>
            </a:lvl1pPr>
            <a:lvl2pPr marL="308610" indent="-144018">
              <a:lnSpc>
                <a:spcPts val="1500"/>
              </a:lnSpc>
              <a:spcBef>
                <a:spcPts val="0"/>
              </a:spcBef>
              <a:spcAft>
                <a:spcPts val="675"/>
              </a:spcAft>
              <a:buFont typeface="Lucida Grande"/>
              <a:buChar char="–"/>
              <a:defRPr sz="1050" b="0" i="0">
                <a:solidFill>
                  <a:schemeClr val="bg2"/>
                </a:solidFill>
                <a:latin typeface="Roboto Light" charset="0"/>
                <a:ea typeface="Roboto Light" charset="0"/>
                <a:cs typeface="Roboto Light" charset="0"/>
              </a:defRPr>
            </a:lvl2pPr>
            <a:lvl3pPr marL="480060" indent="-144018">
              <a:lnSpc>
                <a:spcPts val="1500"/>
              </a:lnSpc>
              <a:spcBef>
                <a:spcPts val="0"/>
              </a:spcBef>
              <a:spcAft>
                <a:spcPts val="675"/>
              </a:spcAft>
              <a:buFont typeface="Lucida Grande"/>
              <a:buChar char="–"/>
              <a:defRPr sz="1050" b="0" i="0">
                <a:solidFill>
                  <a:schemeClr val="bg2"/>
                </a:solidFill>
                <a:latin typeface="Roboto Light" charset="0"/>
                <a:ea typeface="Roboto Light" charset="0"/>
                <a:cs typeface="Roboto Light" charset="0"/>
              </a:defRPr>
            </a:lvl3pPr>
            <a:lvl4pPr marL="651510" indent="-144018">
              <a:lnSpc>
                <a:spcPts val="1500"/>
              </a:lnSpc>
              <a:spcBef>
                <a:spcPts val="0"/>
              </a:spcBef>
              <a:spcAft>
                <a:spcPts val="675"/>
              </a:spcAft>
              <a:buFont typeface="Lucida Grande"/>
              <a:buChar char="–"/>
              <a:defRPr sz="1050" b="0" i="0">
                <a:solidFill>
                  <a:schemeClr val="bg2"/>
                </a:solidFill>
                <a:latin typeface="Roboto Light" charset="0"/>
                <a:ea typeface="Roboto Light" charset="0"/>
                <a:cs typeface="Roboto Light" charset="0"/>
              </a:defRPr>
            </a:lvl4pPr>
            <a:lvl5pPr marL="822960" indent="-144018">
              <a:lnSpc>
                <a:spcPts val="1500"/>
              </a:lnSpc>
              <a:spcBef>
                <a:spcPts val="0"/>
              </a:spcBef>
              <a:spcAft>
                <a:spcPts val="675"/>
              </a:spcAft>
              <a:buFont typeface="Lucida Grande"/>
              <a:buChar char="–"/>
              <a:defRPr sz="1050" b="0" i="0">
                <a:solidFill>
                  <a:schemeClr val="bg2"/>
                </a:solidFill>
                <a:latin typeface="Roboto Light" charset="0"/>
                <a:ea typeface="Roboto Light" charset="0"/>
                <a:cs typeface="Robot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11"/>
          </p:nvPr>
        </p:nvSpPr>
        <p:spPr>
          <a:xfrm>
            <a:off x="894760" y="6403821"/>
            <a:ext cx="10687643" cy="365125"/>
          </a:xfrm>
          <a:prstGeom prst="rect">
            <a:avLst/>
          </a:prstGeo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2"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3351109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pic>
        <p:nvPicPr>
          <p:cNvPr id="5" name="Picture 4" descr="Background6-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title"/>
          </p:nvPr>
        </p:nvSpPr>
        <p:spPr>
          <a:xfrm>
            <a:off x="611376" y="532781"/>
            <a:ext cx="4866561" cy="585216"/>
          </a:xfrm>
        </p:spPr>
        <p:txBody>
          <a:bodyPr lIns="0" tIns="0" rIns="0" bIns="0" anchor="t">
            <a:noAutofit/>
          </a:bodyPr>
          <a:lstStyle>
            <a:lvl1pPr algn="l">
              <a:defRPr sz="1650" b="0" i="0">
                <a:solidFill>
                  <a:schemeClr val="bg1"/>
                </a:solidFill>
                <a:latin typeface="Roboto Light" charset="0"/>
                <a:ea typeface="Roboto Light" charset="0"/>
                <a:cs typeface="Roboto Light" charset="0"/>
              </a:defRPr>
            </a:lvl1pPr>
          </a:lstStyle>
          <a:p>
            <a:r>
              <a:rPr lang="en-US" dirty="0"/>
              <a:t>Click to edit Master title style</a:t>
            </a:r>
          </a:p>
        </p:txBody>
      </p:sp>
      <p:sp>
        <p:nvSpPr>
          <p:cNvPr id="7" name="Text Placeholder 6"/>
          <p:cNvSpPr>
            <a:spLocks noGrp="1"/>
          </p:cNvSpPr>
          <p:nvPr>
            <p:ph type="body" sz="quarter" idx="10"/>
          </p:nvPr>
        </p:nvSpPr>
        <p:spPr>
          <a:xfrm>
            <a:off x="607486" y="2507538"/>
            <a:ext cx="9818492" cy="3858676"/>
          </a:xfrm>
        </p:spPr>
        <p:txBody>
          <a:bodyPr lIns="0" tIns="0" rIns="0" bIns="0">
            <a:noAutofit/>
          </a:bodyPr>
          <a:lstStyle>
            <a:lvl1pPr marL="0" indent="0">
              <a:lnSpc>
                <a:spcPts val="4800"/>
              </a:lnSpc>
              <a:spcBef>
                <a:spcPts val="0"/>
              </a:spcBef>
              <a:buNone/>
              <a:defRPr sz="4500" b="0" i="0">
                <a:solidFill>
                  <a:srgbClr val="FFFFFF"/>
                </a:solidFill>
                <a:latin typeface="Roboto Light" charset="0"/>
                <a:ea typeface="Roboto Light" charset="0"/>
                <a:cs typeface="Roboto Light" charset="0"/>
              </a:defRPr>
            </a:lvl1pPr>
          </a:lstStyle>
          <a:p>
            <a:pPr lvl="0"/>
            <a:r>
              <a:rPr lang="en-US"/>
              <a:t>Click to edit Master text styles</a:t>
            </a:r>
          </a:p>
        </p:txBody>
      </p:sp>
    </p:spTree>
    <p:extLst>
      <p:ext uri="{BB962C8B-B14F-4D97-AF65-F5344CB8AC3E}">
        <p14:creationId xmlns:p14="http://schemas.microsoft.com/office/powerpoint/2010/main" val="1034813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pic>
        <p:nvPicPr>
          <p:cNvPr id="6" name="Picture 5" descr="Background7-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4" name="Title 1"/>
          <p:cNvSpPr>
            <a:spLocks noGrp="1"/>
          </p:cNvSpPr>
          <p:nvPr>
            <p:ph type="title"/>
          </p:nvPr>
        </p:nvSpPr>
        <p:spPr>
          <a:xfrm>
            <a:off x="611376" y="532781"/>
            <a:ext cx="4866561" cy="585216"/>
          </a:xfrm>
        </p:spPr>
        <p:txBody>
          <a:bodyPr lIns="0" tIns="0" rIns="0" bIns="0" anchor="t">
            <a:noAutofit/>
          </a:bodyPr>
          <a:lstStyle>
            <a:lvl1pPr algn="l">
              <a:defRPr sz="1650" b="0" i="0">
                <a:solidFill>
                  <a:schemeClr val="bg1"/>
                </a:solidFill>
                <a:latin typeface="Roboto Light" charset="0"/>
                <a:ea typeface="Roboto Light" charset="0"/>
                <a:cs typeface="Roboto Light" charset="0"/>
              </a:defRPr>
            </a:lvl1pPr>
          </a:lstStyle>
          <a:p>
            <a:r>
              <a:rPr lang="en-US" dirty="0"/>
              <a:t>Click to edit Master title style</a:t>
            </a:r>
          </a:p>
        </p:txBody>
      </p:sp>
      <p:sp>
        <p:nvSpPr>
          <p:cNvPr id="5" name="Text Placeholder 6"/>
          <p:cNvSpPr>
            <a:spLocks noGrp="1"/>
          </p:cNvSpPr>
          <p:nvPr>
            <p:ph type="body" sz="quarter" idx="10"/>
          </p:nvPr>
        </p:nvSpPr>
        <p:spPr>
          <a:xfrm>
            <a:off x="607486" y="2507538"/>
            <a:ext cx="9818492" cy="3858676"/>
          </a:xfrm>
        </p:spPr>
        <p:txBody>
          <a:bodyPr lIns="0" tIns="0" rIns="0" bIns="0">
            <a:noAutofit/>
          </a:bodyPr>
          <a:lstStyle>
            <a:lvl1pPr marL="0" indent="0">
              <a:lnSpc>
                <a:spcPts val="4800"/>
              </a:lnSpc>
              <a:spcBef>
                <a:spcPts val="0"/>
              </a:spcBef>
              <a:buNone/>
              <a:defRPr sz="4500" b="0" i="0">
                <a:solidFill>
                  <a:srgbClr val="FFFFFF"/>
                </a:solidFill>
                <a:latin typeface="Roboto Light" charset="0"/>
                <a:ea typeface="Roboto Light" charset="0"/>
                <a:cs typeface="Roboto Light" charset="0"/>
              </a:defRPr>
            </a:lvl1pPr>
          </a:lstStyle>
          <a:p>
            <a:pPr lvl="0"/>
            <a:r>
              <a:rPr lang="en-US"/>
              <a:t>Click to edit Master text styles</a:t>
            </a:r>
          </a:p>
        </p:txBody>
      </p:sp>
    </p:spTree>
    <p:extLst>
      <p:ext uri="{BB962C8B-B14F-4D97-AF65-F5344CB8AC3E}">
        <p14:creationId xmlns:p14="http://schemas.microsoft.com/office/powerpoint/2010/main" val="4046639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5" name="Title 1"/>
          <p:cNvSpPr>
            <a:spLocks noGrp="1"/>
          </p:cNvSpPr>
          <p:nvPr>
            <p:ph type="title"/>
          </p:nvPr>
        </p:nvSpPr>
        <p:spPr>
          <a:xfrm>
            <a:off x="611376" y="532781"/>
            <a:ext cx="4866561" cy="585216"/>
          </a:xfrm>
        </p:spPr>
        <p:txBody>
          <a:bodyPr lIns="0" tIns="0" rIns="0" bIns="0" anchor="t">
            <a:noAutofit/>
          </a:bodyPr>
          <a:lstStyle>
            <a:lvl1pPr algn="l">
              <a:defRPr sz="1650" b="0" i="0">
                <a:solidFill>
                  <a:schemeClr val="bg1"/>
                </a:solidFill>
                <a:latin typeface="Roboto Light" charset="0"/>
                <a:ea typeface="Roboto Light" charset="0"/>
                <a:cs typeface="Roboto Light" charset="0"/>
              </a:defRPr>
            </a:lvl1pPr>
          </a:lstStyle>
          <a:p>
            <a:r>
              <a:rPr lang="en-US" dirty="0"/>
              <a:t>Click to edit Master title style</a:t>
            </a:r>
          </a:p>
        </p:txBody>
      </p:sp>
      <p:sp>
        <p:nvSpPr>
          <p:cNvPr id="6" name="Text Placeholder 6"/>
          <p:cNvSpPr>
            <a:spLocks noGrp="1"/>
          </p:cNvSpPr>
          <p:nvPr>
            <p:ph type="body" sz="quarter" idx="10"/>
          </p:nvPr>
        </p:nvSpPr>
        <p:spPr>
          <a:xfrm>
            <a:off x="607486" y="2507538"/>
            <a:ext cx="9818492" cy="3858676"/>
          </a:xfrm>
        </p:spPr>
        <p:txBody>
          <a:bodyPr lIns="0" tIns="0" rIns="0" bIns="0">
            <a:noAutofit/>
          </a:bodyPr>
          <a:lstStyle>
            <a:lvl1pPr marL="0" indent="0">
              <a:lnSpc>
                <a:spcPts val="4800"/>
              </a:lnSpc>
              <a:spcBef>
                <a:spcPts val="0"/>
              </a:spcBef>
              <a:buNone/>
              <a:defRPr sz="4500" b="0" i="0">
                <a:solidFill>
                  <a:srgbClr val="FFFFFF"/>
                </a:solidFill>
                <a:latin typeface="Roboto Light" charset="0"/>
                <a:ea typeface="Roboto Light" charset="0"/>
                <a:cs typeface="Roboto Light" charset="0"/>
              </a:defRPr>
            </a:lvl1pPr>
          </a:lstStyle>
          <a:p>
            <a:pPr lvl="0"/>
            <a:r>
              <a:rPr lang="en-US"/>
              <a:t>Click to edit Master text styles</a:t>
            </a:r>
          </a:p>
        </p:txBody>
      </p:sp>
    </p:spTree>
    <p:extLst>
      <p:ext uri="{BB962C8B-B14F-4D97-AF65-F5344CB8AC3E}">
        <p14:creationId xmlns:p14="http://schemas.microsoft.com/office/powerpoint/2010/main" val="198527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Divider">
    <p:spTree>
      <p:nvGrpSpPr>
        <p:cNvPr id="1" name=""/>
        <p:cNvGrpSpPr/>
        <p:nvPr/>
      </p:nvGrpSpPr>
      <p:grpSpPr>
        <a:xfrm>
          <a:off x="0" y="0"/>
          <a:ext cx="0" cy="0"/>
          <a:chOff x="0" y="0"/>
          <a:chExt cx="0" cy="0"/>
        </a:xfrm>
      </p:grpSpPr>
      <p:sp>
        <p:nvSpPr>
          <p:cNvPr id="3" name="Title 1"/>
          <p:cNvSpPr>
            <a:spLocks noGrp="1"/>
          </p:cNvSpPr>
          <p:nvPr>
            <p:ph type="title"/>
          </p:nvPr>
        </p:nvSpPr>
        <p:spPr>
          <a:xfrm>
            <a:off x="611376" y="532781"/>
            <a:ext cx="4866561" cy="585216"/>
          </a:xfrm>
        </p:spPr>
        <p:txBody>
          <a:bodyPr lIns="0" tIns="0" rIns="0" bIns="0" anchor="t">
            <a:noAutofit/>
          </a:bodyPr>
          <a:lstStyle>
            <a:lvl1pPr algn="l">
              <a:defRPr sz="1650" b="0" i="0">
                <a:solidFill>
                  <a:schemeClr val="bg1"/>
                </a:solidFill>
                <a:latin typeface="Roboto Light" charset="0"/>
                <a:ea typeface="Roboto Light" charset="0"/>
                <a:cs typeface="Roboto Light" charset="0"/>
              </a:defRPr>
            </a:lvl1pPr>
          </a:lstStyle>
          <a:p>
            <a:r>
              <a:rPr lang="en-US" dirty="0"/>
              <a:t>Click to edit Master title style</a:t>
            </a:r>
          </a:p>
        </p:txBody>
      </p:sp>
      <p:sp>
        <p:nvSpPr>
          <p:cNvPr id="4" name="Text Placeholder 6"/>
          <p:cNvSpPr>
            <a:spLocks noGrp="1"/>
          </p:cNvSpPr>
          <p:nvPr>
            <p:ph type="body" sz="quarter" idx="10"/>
          </p:nvPr>
        </p:nvSpPr>
        <p:spPr>
          <a:xfrm>
            <a:off x="607486" y="2507538"/>
            <a:ext cx="9818492" cy="3858676"/>
          </a:xfrm>
        </p:spPr>
        <p:txBody>
          <a:bodyPr lIns="0" tIns="0" rIns="0" bIns="0">
            <a:noAutofit/>
          </a:bodyPr>
          <a:lstStyle>
            <a:lvl1pPr marL="0" indent="0">
              <a:lnSpc>
                <a:spcPts val="4800"/>
              </a:lnSpc>
              <a:spcBef>
                <a:spcPts val="0"/>
              </a:spcBef>
              <a:buNone/>
              <a:defRPr sz="4500" b="0" i="0">
                <a:solidFill>
                  <a:srgbClr val="FFFFFF"/>
                </a:solidFill>
                <a:latin typeface="Roboto Light" charset="0"/>
                <a:ea typeface="Roboto Light" charset="0"/>
                <a:cs typeface="Roboto Light" charset="0"/>
              </a:defRPr>
            </a:lvl1pPr>
          </a:lstStyle>
          <a:p>
            <a:pPr lvl="0"/>
            <a:r>
              <a:rPr lang="en-US"/>
              <a:t>Click to edit Master text styles</a:t>
            </a:r>
          </a:p>
        </p:txBody>
      </p:sp>
    </p:spTree>
    <p:extLst>
      <p:ext uri="{BB962C8B-B14F-4D97-AF65-F5344CB8AC3E}">
        <p14:creationId xmlns:p14="http://schemas.microsoft.com/office/powerpoint/2010/main" val="3309136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extBox 1"/>
          <p:cNvSpPr txBox="1"/>
          <p:nvPr userDrawn="1"/>
        </p:nvSpPr>
        <p:spPr>
          <a:xfrm>
            <a:off x="607487" y="4498678"/>
            <a:ext cx="7719871" cy="1518364"/>
          </a:xfrm>
          <a:prstGeom prst="rect">
            <a:avLst/>
          </a:prstGeom>
          <a:noFill/>
        </p:spPr>
        <p:txBody>
          <a:bodyPr wrap="square" lIns="0" tIns="0" bIns="0" rtlCol="0">
            <a:noAutofit/>
          </a:bodyPr>
          <a:lstStyle/>
          <a:p>
            <a:pPr defTabSz="685800"/>
            <a:r>
              <a:rPr lang="en-US" sz="5100" dirty="0">
                <a:solidFill>
                  <a:srgbClr val="FFFFFF"/>
                </a:solidFill>
                <a:latin typeface="Roboto Light" charset="0"/>
                <a:ea typeface="Roboto Light" charset="0"/>
                <a:cs typeface="Roboto Light" charset="0"/>
              </a:rPr>
              <a:t>Thank you</a:t>
            </a:r>
          </a:p>
        </p:txBody>
      </p:sp>
      <p:sp>
        <p:nvSpPr>
          <p:cNvPr id="6" name="Rectangle 5"/>
          <p:cNvSpPr/>
          <p:nvPr userDrawn="1"/>
        </p:nvSpPr>
        <p:spPr>
          <a:xfrm>
            <a:off x="599016" y="6399384"/>
            <a:ext cx="7569200" cy="196208"/>
          </a:xfrm>
          <a:prstGeom prst="rect">
            <a:avLst/>
          </a:prstGeom>
        </p:spPr>
        <p:txBody>
          <a:bodyPr wrap="square">
            <a:spAutoFit/>
          </a:bodyPr>
          <a:lstStyle/>
          <a:p>
            <a:pPr>
              <a:defRPr/>
            </a:pPr>
            <a:r>
              <a:rPr lang="en-US" sz="675" dirty="0">
                <a:solidFill>
                  <a:prstClr val="white"/>
                </a:solidFill>
              </a:rPr>
              <a:t>© 2017 Association of International Certified Professional Accountants. All rights reserved.</a:t>
            </a:r>
          </a:p>
        </p:txBody>
      </p:sp>
    </p:spTree>
    <p:extLst>
      <p:ext uri="{BB962C8B-B14F-4D97-AF65-F5344CB8AC3E}">
        <p14:creationId xmlns:p14="http://schemas.microsoft.com/office/powerpoint/2010/main" val="695222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Divider">
    <p:spTree>
      <p:nvGrpSpPr>
        <p:cNvPr id="1" name=""/>
        <p:cNvGrpSpPr/>
        <p:nvPr/>
      </p:nvGrpSpPr>
      <p:grpSpPr>
        <a:xfrm>
          <a:off x="0" y="0"/>
          <a:ext cx="0" cy="0"/>
          <a:chOff x="0" y="0"/>
          <a:chExt cx="0" cy="0"/>
        </a:xfrm>
      </p:grpSpPr>
      <p:sp>
        <p:nvSpPr>
          <p:cNvPr id="2" name="TextBox 1"/>
          <p:cNvSpPr txBox="1"/>
          <p:nvPr userDrawn="1"/>
        </p:nvSpPr>
        <p:spPr>
          <a:xfrm>
            <a:off x="607487" y="4498678"/>
            <a:ext cx="7719871" cy="1518364"/>
          </a:xfrm>
          <a:prstGeom prst="rect">
            <a:avLst/>
          </a:prstGeom>
          <a:noFill/>
        </p:spPr>
        <p:txBody>
          <a:bodyPr wrap="square" lIns="0" tIns="0" bIns="0" rtlCol="0">
            <a:noAutofit/>
          </a:bodyPr>
          <a:lstStyle/>
          <a:p>
            <a:pPr defTabSz="685800"/>
            <a:r>
              <a:rPr lang="en-US" sz="5100" dirty="0">
                <a:solidFill>
                  <a:srgbClr val="FFFFFF"/>
                </a:solidFill>
                <a:latin typeface="Roboto Light" charset="0"/>
                <a:ea typeface="Roboto Light" charset="0"/>
                <a:cs typeface="Roboto Light" charset="0"/>
              </a:rPr>
              <a:t>Thank you</a:t>
            </a:r>
          </a:p>
        </p:txBody>
      </p:sp>
      <p:sp>
        <p:nvSpPr>
          <p:cNvPr id="4" name="Rectangle 3"/>
          <p:cNvSpPr/>
          <p:nvPr userDrawn="1"/>
        </p:nvSpPr>
        <p:spPr>
          <a:xfrm>
            <a:off x="599016" y="6399384"/>
            <a:ext cx="7569200" cy="196208"/>
          </a:xfrm>
          <a:prstGeom prst="rect">
            <a:avLst/>
          </a:prstGeom>
        </p:spPr>
        <p:txBody>
          <a:bodyPr wrap="square">
            <a:spAutoFit/>
          </a:bodyPr>
          <a:lstStyle/>
          <a:p>
            <a:pPr>
              <a:defRPr/>
            </a:pPr>
            <a:r>
              <a:rPr lang="en-US" sz="675" dirty="0">
                <a:solidFill>
                  <a:prstClr val="white"/>
                </a:solidFill>
              </a:rPr>
              <a:t>© 2017 Association of International Certified Professional Accountants. All rights reserved.</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347" y="710384"/>
            <a:ext cx="1838300" cy="810920"/>
          </a:xfrm>
          <a:prstGeom prst="rect">
            <a:avLst/>
          </a:prstGeom>
        </p:spPr>
      </p:pic>
    </p:spTree>
    <p:extLst>
      <p:ext uri="{BB962C8B-B14F-4D97-AF65-F5344CB8AC3E}">
        <p14:creationId xmlns:p14="http://schemas.microsoft.com/office/powerpoint/2010/main" val="188141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338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27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Background6-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ctrTitle"/>
          </p:nvPr>
        </p:nvSpPr>
        <p:spPr>
          <a:xfrm>
            <a:off x="758093" y="2609217"/>
            <a:ext cx="8573888" cy="1994361"/>
          </a:xfrm>
        </p:spPr>
        <p:txBody>
          <a:bodyPr lIns="0" tIns="0" rIns="0" bIns="0" anchor="t">
            <a:noAutofit/>
          </a:bodyPr>
          <a:lstStyle>
            <a:lvl1pPr algn="l">
              <a:lnSpc>
                <a:spcPts val="3900"/>
              </a:lnSpc>
              <a:defRPr sz="3600" b="0" i="0">
                <a:solidFill>
                  <a:schemeClr val="bg1"/>
                </a:solidFill>
                <a:latin typeface="Roboto Thin" charset="0"/>
                <a:ea typeface="Roboto Thin" charset="0"/>
                <a:cs typeface="Roboto Thin" charset="0"/>
              </a:defRPr>
            </a:lvl1pPr>
          </a:lstStyle>
          <a:p>
            <a:r>
              <a:rPr lang="en-US" dirty="0"/>
              <a:t>Click to edit Master title style</a:t>
            </a:r>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1350"/>
              </a:lnSpc>
              <a:spcBef>
                <a:spcPts val="0"/>
              </a:spcBef>
              <a:buNone/>
              <a:defRPr sz="1200" b="0" i="0">
                <a:solidFill>
                  <a:schemeClr val="bg1"/>
                </a:solidFill>
                <a:latin typeface="Roboto Light" charset="0"/>
                <a:ea typeface="Roboto Light" charset="0"/>
                <a:cs typeface="Roboto Light"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9" name="Subtitle 2"/>
          <p:cNvSpPr txBox="1">
            <a:spLocks/>
          </p:cNvSpPr>
          <p:nvPr userDrawn="1"/>
        </p:nvSpPr>
        <p:spPr>
          <a:xfrm>
            <a:off x="867913" y="5608320"/>
            <a:ext cx="8464071" cy="812800"/>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b="0" i="0" kern="1200">
                <a:solidFill>
                  <a:srgbClr val="FFC000"/>
                </a:solidFill>
                <a:latin typeface="Roboto Light" charset="0"/>
                <a:ea typeface="Roboto Light" charset="0"/>
                <a:cs typeface="Roboto Light" charset="0"/>
              </a:defRPr>
            </a:lvl1pPr>
            <a:lvl2pPr marL="457200" indent="0" algn="ctr" defTabSz="457200" rtl="0" eaLnBrk="1" latinLnBrk="0" hangingPunct="1">
              <a:spcBef>
                <a:spcPct val="20000"/>
              </a:spcBef>
              <a:buFont typeface="Lucida Grande"/>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Lucida Grande"/>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900" dirty="0">
                <a:latin typeface="Roboto" charset="0"/>
                <a:ea typeface="Roboto" charset="0"/>
                <a:cs typeface="Roboto" charset="0"/>
              </a:rPr>
              <a:t>CPE/CPD = 4hours</a:t>
            </a:r>
          </a:p>
        </p:txBody>
      </p:sp>
    </p:spTree>
    <p:extLst>
      <p:ext uri="{BB962C8B-B14F-4D97-AF65-F5344CB8AC3E}">
        <p14:creationId xmlns:p14="http://schemas.microsoft.com/office/powerpoint/2010/main" val="1297783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descr="AICPA Web_wh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2368" y="6604000"/>
            <a:ext cx="88053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164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Background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347" y="710384"/>
            <a:ext cx="1838300" cy="810920"/>
          </a:xfrm>
          <a:prstGeom prst="rect">
            <a:avLst/>
          </a:prstGeom>
        </p:spPr>
      </p:pic>
      <p:sp>
        <p:nvSpPr>
          <p:cNvPr id="2" name="Title 1"/>
          <p:cNvSpPr>
            <a:spLocks noGrp="1"/>
          </p:cNvSpPr>
          <p:nvPr>
            <p:ph type="ctrTitle"/>
          </p:nvPr>
        </p:nvSpPr>
        <p:spPr>
          <a:xfrm>
            <a:off x="758093" y="2609217"/>
            <a:ext cx="8573888" cy="1994361"/>
          </a:xfrm>
        </p:spPr>
        <p:txBody>
          <a:bodyPr lIns="0" tIns="0" rIns="0" bIns="0" anchor="t">
            <a:noAutofit/>
          </a:bodyPr>
          <a:lstStyle>
            <a:lvl1pPr algn="l">
              <a:lnSpc>
                <a:spcPts val="3900"/>
              </a:lnSpc>
              <a:defRPr sz="3600" b="0" i="0">
                <a:solidFill>
                  <a:schemeClr val="bg1"/>
                </a:solidFill>
                <a:latin typeface="Roboto Thin" charset="0"/>
                <a:ea typeface="Roboto Thin" charset="0"/>
                <a:cs typeface="Roboto Thin" charset="0"/>
              </a:defRPr>
            </a:lvl1pPr>
          </a:lstStyle>
          <a:p>
            <a:r>
              <a:rPr lang="en-US" dirty="0"/>
              <a:t>Click to edit Master title style</a:t>
            </a:r>
          </a:p>
        </p:txBody>
      </p:sp>
      <p:sp>
        <p:nvSpPr>
          <p:cNvPr id="3" name="Subtitle 2"/>
          <p:cNvSpPr>
            <a:spLocks noGrp="1"/>
          </p:cNvSpPr>
          <p:nvPr>
            <p:ph type="subTitle" idx="1"/>
          </p:nvPr>
        </p:nvSpPr>
        <p:spPr>
          <a:xfrm>
            <a:off x="797581" y="4693920"/>
            <a:ext cx="8534400" cy="914400"/>
          </a:xfrm>
        </p:spPr>
        <p:txBody>
          <a:bodyPr lIns="0" tIns="0" rIns="0" bIns="0">
            <a:noAutofit/>
          </a:bodyPr>
          <a:lstStyle>
            <a:lvl1pPr marL="0" indent="0" algn="l">
              <a:lnSpc>
                <a:spcPts val="1350"/>
              </a:lnSpc>
              <a:spcBef>
                <a:spcPts val="0"/>
              </a:spcBef>
              <a:buNone/>
              <a:defRPr sz="1200" b="0" i="0">
                <a:solidFill>
                  <a:schemeClr val="bg1"/>
                </a:solidFill>
                <a:latin typeface="Roboto Light" charset="0"/>
                <a:ea typeface="Roboto Light" charset="0"/>
                <a:cs typeface="Roboto Light"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28213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descr="Background5-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ctrTitle"/>
          </p:nvPr>
        </p:nvSpPr>
        <p:spPr>
          <a:xfrm>
            <a:off x="758093" y="2609217"/>
            <a:ext cx="8573888" cy="1994361"/>
          </a:xfrm>
        </p:spPr>
        <p:txBody>
          <a:bodyPr lIns="0" tIns="0" rIns="0" bIns="0" anchor="t">
            <a:noAutofit/>
          </a:bodyPr>
          <a:lstStyle>
            <a:lvl1pPr algn="l">
              <a:lnSpc>
                <a:spcPts val="3900"/>
              </a:lnSpc>
              <a:defRPr sz="3600" b="0" i="0">
                <a:solidFill>
                  <a:schemeClr val="bg1"/>
                </a:solidFill>
                <a:latin typeface="Roboto Thin" charset="0"/>
                <a:ea typeface="Roboto Thin" charset="0"/>
                <a:cs typeface="Roboto Thin" charset="0"/>
              </a:defRPr>
            </a:lvl1pPr>
          </a:lstStyle>
          <a:p>
            <a:r>
              <a:rPr lang="en-US" dirty="0"/>
              <a:t>Click to edit Master title style</a:t>
            </a:r>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1350"/>
              </a:lnSpc>
              <a:spcBef>
                <a:spcPts val="0"/>
              </a:spcBef>
              <a:buNone/>
              <a:defRPr sz="1200" b="0" i="0">
                <a:solidFill>
                  <a:schemeClr val="bg1"/>
                </a:solidFill>
                <a:latin typeface="Roboto Light" charset="0"/>
                <a:ea typeface="Roboto Light" charset="0"/>
                <a:cs typeface="Roboto Light"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Subtitle 2"/>
          <p:cNvSpPr txBox="1">
            <a:spLocks/>
          </p:cNvSpPr>
          <p:nvPr userDrawn="1"/>
        </p:nvSpPr>
        <p:spPr>
          <a:xfrm>
            <a:off x="867913" y="5608320"/>
            <a:ext cx="8464071" cy="812800"/>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b="0" i="0" kern="1200">
                <a:solidFill>
                  <a:srgbClr val="FFC000"/>
                </a:solidFill>
                <a:latin typeface="Roboto Light" charset="0"/>
                <a:ea typeface="Roboto Light" charset="0"/>
                <a:cs typeface="Roboto Light" charset="0"/>
              </a:defRPr>
            </a:lvl1pPr>
            <a:lvl2pPr marL="457200" indent="0" algn="ctr" defTabSz="457200" rtl="0" eaLnBrk="1" latinLnBrk="0" hangingPunct="1">
              <a:spcBef>
                <a:spcPct val="20000"/>
              </a:spcBef>
              <a:buFont typeface="Lucida Grande"/>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Lucida Grande"/>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900" dirty="0">
                <a:latin typeface="Roboto" charset="0"/>
                <a:ea typeface="Roboto" charset="0"/>
                <a:cs typeface="Roboto" charset="0"/>
              </a:rPr>
              <a:t>CPE/CPD = 4hours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347" y="710384"/>
            <a:ext cx="1838300" cy="810920"/>
          </a:xfrm>
          <a:prstGeom prst="rect">
            <a:avLst/>
          </a:prstGeom>
        </p:spPr>
      </p:pic>
    </p:spTree>
    <p:extLst>
      <p:ext uri="{BB962C8B-B14F-4D97-AF65-F5344CB8AC3E}">
        <p14:creationId xmlns:p14="http://schemas.microsoft.com/office/powerpoint/2010/main" val="3172459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Background6-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ctrTitle"/>
          </p:nvPr>
        </p:nvSpPr>
        <p:spPr>
          <a:xfrm>
            <a:off x="758093" y="2609217"/>
            <a:ext cx="8573888" cy="1994361"/>
          </a:xfrm>
        </p:spPr>
        <p:txBody>
          <a:bodyPr lIns="0" tIns="0" rIns="0" bIns="0" anchor="t">
            <a:noAutofit/>
          </a:bodyPr>
          <a:lstStyle>
            <a:lvl1pPr algn="l">
              <a:lnSpc>
                <a:spcPts val="3900"/>
              </a:lnSpc>
              <a:defRPr sz="3600" b="0" i="0">
                <a:solidFill>
                  <a:schemeClr val="bg1"/>
                </a:solidFill>
                <a:latin typeface="Roboto Thin" charset="0"/>
                <a:ea typeface="Roboto Thin" charset="0"/>
                <a:cs typeface="Roboto Thin" charset="0"/>
              </a:defRPr>
            </a:lvl1pPr>
          </a:lstStyle>
          <a:p>
            <a:r>
              <a:rPr lang="en-US" dirty="0"/>
              <a:t>Click to edit Master title style</a:t>
            </a:r>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1350"/>
              </a:lnSpc>
              <a:spcBef>
                <a:spcPts val="0"/>
              </a:spcBef>
              <a:buNone/>
              <a:defRPr sz="1200" b="0" i="0">
                <a:solidFill>
                  <a:schemeClr val="bg1"/>
                </a:solidFill>
                <a:latin typeface="Roboto Light" charset="0"/>
                <a:ea typeface="Roboto Light" charset="0"/>
                <a:cs typeface="Roboto Light"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9" name="Subtitle 2"/>
          <p:cNvSpPr txBox="1">
            <a:spLocks/>
          </p:cNvSpPr>
          <p:nvPr userDrawn="1"/>
        </p:nvSpPr>
        <p:spPr>
          <a:xfrm>
            <a:off x="867913" y="5608320"/>
            <a:ext cx="8464071" cy="812800"/>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b="0" i="0" kern="1200">
                <a:solidFill>
                  <a:srgbClr val="FFC000"/>
                </a:solidFill>
                <a:latin typeface="Roboto Light" charset="0"/>
                <a:ea typeface="Roboto Light" charset="0"/>
                <a:cs typeface="Roboto Light" charset="0"/>
              </a:defRPr>
            </a:lvl1pPr>
            <a:lvl2pPr marL="457200" indent="0" algn="ctr" defTabSz="457200" rtl="0" eaLnBrk="1" latinLnBrk="0" hangingPunct="1">
              <a:spcBef>
                <a:spcPct val="20000"/>
              </a:spcBef>
              <a:buFont typeface="Lucida Grande"/>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Lucida Grande"/>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900" dirty="0">
                <a:latin typeface="Roboto" charset="0"/>
                <a:ea typeface="Roboto" charset="0"/>
                <a:cs typeface="Roboto" charset="0"/>
              </a:rPr>
              <a:t>CPE/CPD = 4hours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347" y="710384"/>
            <a:ext cx="1838300" cy="810920"/>
          </a:xfrm>
          <a:prstGeom prst="rect">
            <a:avLst/>
          </a:prstGeom>
        </p:spPr>
      </p:pic>
    </p:spTree>
    <p:extLst>
      <p:ext uri="{BB962C8B-B14F-4D97-AF65-F5344CB8AC3E}">
        <p14:creationId xmlns:p14="http://schemas.microsoft.com/office/powerpoint/2010/main" val="1132837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6" name="Picture 5" descr="Background7-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ctrTitle"/>
          </p:nvPr>
        </p:nvSpPr>
        <p:spPr>
          <a:xfrm>
            <a:off x="758093" y="2609217"/>
            <a:ext cx="8573888" cy="1994361"/>
          </a:xfrm>
        </p:spPr>
        <p:txBody>
          <a:bodyPr lIns="0" tIns="0" rIns="0" bIns="0" anchor="t">
            <a:noAutofit/>
          </a:bodyPr>
          <a:lstStyle>
            <a:lvl1pPr algn="l">
              <a:lnSpc>
                <a:spcPts val="3900"/>
              </a:lnSpc>
              <a:defRPr sz="3600" b="0" i="0">
                <a:solidFill>
                  <a:schemeClr val="bg1"/>
                </a:solidFill>
                <a:latin typeface="Roboto Thin" charset="0"/>
                <a:ea typeface="Roboto Thin" charset="0"/>
                <a:cs typeface="Roboto Thin" charset="0"/>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1350"/>
              </a:lnSpc>
              <a:spcBef>
                <a:spcPts val="0"/>
              </a:spcBef>
              <a:buNone/>
              <a:defRPr sz="1200" b="0" i="0">
                <a:solidFill>
                  <a:schemeClr val="bg1"/>
                </a:solidFill>
                <a:latin typeface="Roboto Light" charset="0"/>
                <a:ea typeface="Roboto Light" charset="0"/>
                <a:cs typeface="Roboto Light"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9" name="Subtitle 2"/>
          <p:cNvSpPr txBox="1">
            <a:spLocks/>
          </p:cNvSpPr>
          <p:nvPr userDrawn="1"/>
        </p:nvSpPr>
        <p:spPr>
          <a:xfrm>
            <a:off x="867913" y="5608320"/>
            <a:ext cx="8464071" cy="812800"/>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b="0" i="0" kern="1200">
                <a:solidFill>
                  <a:srgbClr val="FFC000"/>
                </a:solidFill>
                <a:latin typeface="Roboto Light" charset="0"/>
                <a:ea typeface="Roboto Light" charset="0"/>
                <a:cs typeface="Roboto Light" charset="0"/>
              </a:defRPr>
            </a:lvl1pPr>
            <a:lvl2pPr marL="457200" indent="0" algn="ctr" defTabSz="457200" rtl="0" eaLnBrk="1" latinLnBrk="0" hangingPunct="1">
              <a:spcBef>
                <a:spcPct val="20000"/>
              </a:spcBef>
              <a:buFont typeface="Lucida Grande"/>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Lucida Grande"/>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900" dirty="0">
                <a:solidFill>
                  <a:srgbClr val="7030A0"/>
                </a:solidFill>
                <a:latin typeface="Roboto" charset="0"/>
                <a:ea typeface="Roboto" charset="0"/>
                <a:cs typeface="Roboto" charset="0"/>
              </a:rPr>
              <a:t>CPE/CPD = 4hours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347" y="710384"/>
            <a:ext cx="1838300" cy="810920"/>
          </a:xfrm>
          <a:prstGeom prst="rect">
            <a:avLst/>
          </a:prstGeom>
        </p:spPr>
      </p:pic>
    </p:spTree>
    <p:extLst>
      <p:ext uri="{BB962C8B-B14F-4D97-AF65-F5344CB8AC3E}">
        <p14:creationId xmlns:p14="http://schemas.microsoft.com/office/powerpoint/2010/main" val="123910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6" y="532781"/>
            <a:ext cx="4866561" cy="585216"/>
          </a:xfrm>
        </p:spPr>
        <p:txBody>
          <a:bodyPr lIns="0" tIns="0" rIns="0" bIns="0" anchor="t">
            <a:noAutofit/>
          </a:bodyPr>
          <a:lstStyle>
            <a:lvl1pPr algn="l">
              <a:defRPr sz="1650" b="0" i="0">
                <a:solidFill>
                  <a:schemeClr val="tx2"/>
                </a:solidFill>
                <a:latin typeface="Roboto Light" charset="0"/>
                <a:ea typeface="Roboto Light" charset="0"/>
                <a:cs typeface="Roboto Light" charset="0"/>
              </a:defRPr>
            </a:lvl1pPr>
          </a:lstStyle>
          <a:p>
            <a:r>
              <a:rPr lang="en-US" dirty="0"/>
              <a:t>Click to edit Master title style</a:t>
            </a:r>
          </a:p>
        </p:txBody>
      </p:sp>
      <p:sp>
        <p:nvSpPr>
          <p:cNvPr id="3" name="Content Placeholder 2"/>
          <p:cNvSpPr>
            <a:spLocks noGrp="1"/>
          </p:cNvSpPr>
          <p:nvPr>
            <p:ph idx="1"/>
          </p:nvPr>
        </p:nvSpPr>
        <p:spPr>
          <a:xfrm>
            <a:off x="611372" y="1600204"/>
            <a:ext cx="4868333" cy="4525963"/>
          </a:xfrm>
        </p:spPr>
        <p:txBody>
          <a:bodyPr lIns="0" tIns="0" rIns="0">
            <a:noAutofit/>
          </a:bodyPr>
          <a:lstStyle>
            <a:lvl1pPr marL="0" indent="0">
              <a:lnSpc>
                <a:spcPts val="1650"/>
              </a:lnSpc>
              <a:spcBef>
                <a:spcPts val="0"/>
              </a:spcBef>
              <a:spcAft>
                <a:spcPts val="675"/>
              </a:spcAft>
              <a:buNone/>
              <a:defRPr sz="1200" b="0" i="0">
                <a:solidFill>
                  <a:schemeClr val="bg2"/>
                </a:solidFill>
                <a:latin typeface="Roboto Light" charset="0"/>
                <a:ea typeface="Roboto Light" charset="0"/>
                <a:cs typeface="Roboto Light" charset="0"/>
              </a:defRPr>
            </a:lvl1pPr>
            <a:lvl2pPr marL="144018" indent="-144018">
              <a:lnSpc>
                <a:spcPts val="1650"/>
              </a:lnSpc>
              <a:spcBef>
                <a:spcPts val="0"/>
              </a:spcBef>
              <a:spcAft>
                <a:spcPts val="675"/>
              </a:spcAft>
              <a:buFont typeface="Arial"/>
              <a:buChar char="•"/>
              <a:defRPr sz="1200" b="0" i="0">
                <a:solidFill>
                  <a:schemeClr val="bg2"/>
                </a:solidFill>
                <a:latin typeface="Roboto Light" charset="0"/>
                <a:ea typeface="Roboto Light" charset="0"/>
                <a:cs typeface="Roboto Light" charset="0"/>
              </a:defRPr>
            </a:lvl2pPr>
            <a:lvl3pPr marL="30861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3pPr>
            <a:lvl4pPr marL="48006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4pPr>
            <a:lvl5pPr marL="61722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94762" y="6403821"/>
            <a:ext cx="4591641" cy="365125"/>
          </a:xfr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cxnSp>
        <p:nvCxnSpPr>
          <p:cNvPr id="14" name="Straight Connector 13"/>
          <p:cNvCxnSpPr/>
          <p:nvPr userDrawn="1"/>
        </p:nvCxnSpPr>
        <p:spPr>
          <a:xfrm>
            <a:off x="609600" y="6370596"/>
            <a:ext cx="4876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10-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1413" y="0"/>
            <a:ext cx="6090587" cy="6858000"/>
          </a:xfrm>
          <a:prstGeom prst="rect">
            <a:avLst/>
          </a:prstGeom>
        </p:spPr>
      </p:pic>
      <p:sp>
        <p:nvSpPr>
          <p:cNvPr id="7"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3714004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532781"/>
            <a:ext cx="6390791" cy="585216"/>
          </a:xfrm>
        </p:spPr>
        <p:txBody>
          <a:bodyPr lIns="0" tIns="0" rIns="0" bIns="0" anchor="t">
            <a:noAutofit/>
          </a:bodyPr>
          <a:lstStyle>
            <a:lvl1pPr algn="l">
              <a:defRPr sz="1650" b="0" i="0">
                <a:solidFill>
                  <a:schemeClr val="tx2"/>
                </a:solidFill>
                <a:latin typeface="Roboto Light" charset="0"/>
                <a:ea typeface="Roboto Light" charset="0"/>
                <a:cs typeface="Roboto Light" charset="0"/>
              </a:defRPr>
            </a:lvl1pPr>
          </a:lstStyle>
          <a:p>
            <a:r>
              <a:rPr lang="en-US"/>
              <a:t>Click to edit Master title style</a:t>
            </a:r>
            <a:endParaRPr lang="en-US" dirty="0"/>
          </a:p>
        </p:txBody>
      </p:sp>
      <p:sp>
        <p:nvSpPr>
          <p:cNvPr id="3" name="Content Placeholder 2"/>
          <p:cNvSpPr>
            <a:spLocks noGrp="1"/>
          </p:cNvSpPr>
          <p:nvPr>
            <p:ph idx="1"/>
          </p:nvPr>
        </p:nvSpPr>
        <p:spPr>
          <a:xfrm>
            <a:off x="611373" y="1600204"/>
            <a:ext cx="6392563" cy="4525963"/>
          </a:xfrm>
        </p:spPr>
        <p:txBody>
          <a:bodyPr lIns="0" tIns="0" rIns="0">
            <a:noAutofit/>
          </a:bodyPr>
          <a:lstStyle>
            <a:lvl1pPr marL="0" indent="0">
              <a:lnSpc>
                <a:spcPts val="1650"/>
              </a:lnSpc>
              <a:spcBef>
                <a:spcPts val="0"/>
              </a:spcBef>
              <a:spcAft>
                <a:spcPts val="675"/>
              </a:spcAft>
              <a:buNone/>
              <a:defRPr sz="1200" b="0" i="0">
                <a:solidFill>
                  <a:schemeClr val="bg2"/>
                </a:solidFill>
                <a:latin typeface="Roboto Light" charset="0"/>
                <a:ea typeface="Roboto Light" charset="0"/>
                <a:cs typeface="Roboto Light" charset="0"/>
              </a:defRPr>
            </a:lvl1pPr>
            <a:lvl2pPr marL="144018" indent="-144018">
              <a:lnSpc>
                <a:spcPts val="1650"/>
              </a:lnSpc>
              <a:spcBef>
                <a:spcPts val="0"/>
              </a:spcBef>
              <a:spcAft>
                <a:spcPts val="675"/>
              </a:spcAft>
              <a:buFont typeface="Arial"/>
              <a:buChar char="•"/>
              <a:defRPr sz="1200" b="0" i="0">
                <a:solidFill>
                  <a:schemeClr val="bg2"/>
                </a:solidFill>
                <a:latin typeface="Roboto Light" charset="0"/>
                <a:ea typeface="Roboto Light" charset="0"/>
                <a:cs typeface="Roboto Light" charset="0"/>
              </a:defRPr>
            </a:lvl2pPr>
            <a:lvl3pPr marL="30861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3pPr>
            <a:lvl4pPr marL="48006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4pPr>
            <a:lvl5pPr marL="61722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09600" y="6370596"/>
            <a:ext cx="640368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Background11-01-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5669" y="0"/>
            <a:ext cx="4056331" cy="6858000"/>
          </a:xfrm>
          <a:prstGeom prst="rect">
            <a:avLst/>
          </a:prstGeom>
        </p:spPr>
      </p:pic>
      <p:sp>
        <p:nvSpPr>
          <p:cNvPr id="12" name="Footer Placeholder 4"/>
          <p:cNvSpPr>
            <a:spLocks noGrp="1"/>
          </p:cNvSpPr>
          <p:nvPr>
            <p:ph type="ftr" sz="quarter" idx="11"/>
          </p:nvPr>
        </p:nvSpPr>
        <p:spPr>
          <a:xfrm>
            <a:off x="894762" y="6403821"/>
            <a:ext cx="6107404" cy="365125"/>
          </a:xfr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3"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216790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194439"/>
            <a:ext cx="7924800" cy="786136"/>
          </a:xfrm>
        </p:spPr>
        <p:txBody>
          <a:bodyPr lIns="0" tIns="0" rIns="0" bIns="0" anchor="b" anchorCtr="0">
            <a:noAutofit/>
          </a:bodyPr>
          <a:lstStyle>
            <a:lvl1pPr algn="l">
              <a:defRPr sz="1650" b="0" i="0">
                <a:solidFill>
                  <a:schemeClr val="tx2"/>
                </a:solidFill>
                <a:latin typeface="Roboto Light" charset="0"/>
                <a:ea typeface="Roboto Light" charset="0"/>
                <a:cs typeface="Roboto Light" charset="0"/>
              </a:defRPr>
            </a:lvl1pPr>
          </a:lstStyle>
          <a:p>
            <a:r>
              <a:rPr lang="en-US"/>
              <a:t>Click to edit Master title style</a:t>
            </a:r>
            <a:endParaRPr lang="en-US" dirty="0"/>
          </a:p>
        </p:txBody>
      </p:sp>
      <p:cxnSp>
        <p:nvCxnSpPr>
          <p:cNvPr id="10" name="Straight Connector 9"/>
          <p:cNvCxnSpPr/>
          <p:nvPr userDrawn="1"/>
        </p:nvCxnSpPr>
        <p:spPr>
          <a:xfrm>
            <a:off x="609600" y="6370596"/>
            <a:ext cx="7924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611372" y="1110516"/>
            <a:ext cx="7924800" cy="4466167"/>
          </a:xfrm>
        </p:spPr>
        <p:txBody>
          <a:bodyPr lIns="0" tIns="0" rIns="0" bIns="0">
            <a:noAutofit/>
          </a:bodyPr>
          <a:lstStyle>
            <a:lvl1pPr marL="144018" indent="-144018">
              <a:lnSpc>
                <a:spcPts val="1500"/>
              </a:lnSpc>
              <a:spcBef>
                <a:spcPts val="0"/>
              </a:spcBef>
              <a:spcAft>
                <a:spcPts val="900"/>
              </a:spcAft>
              <a:buClrTx/>
              <a:defRPr sz="1050" b="0" i="0">
                <a:solidFill>
                  <a:schemeClr val="bg2"/>
                </a:solidFill>
                <a:latin typeface="Roboto Light" charset="0"/>
                <a:ea typeface="Roboto Light" charset="0"/>
                <a:cs typeface="Roboto Light" charset="0"/>
              </a:defRPr>
            </a:lvl1pPr>
            <a:lvl2pPr marL="308610" indent="-144018">
              <a:lnSpc>
                <a:spcPts val="1500"/>
              </a:lnSpc>
              <a:spcBef>
                <a:spcPts val="0"/>
              </a:spcBef>
              <a:spcAft>
                <a:spcPts val="900"/>
              </a:spcAft>
              <a:buFont typeface="Lucida Grande"/>
              <a:buChar char="–"/>
              <a:defRPr sz="1050" b="0" i="0">
                <a:solidFill>
                  <a:schemeClr val="bg2"/>
                </a:solidFill>
                <a:latin typeface="Roboto Light" charset="0"/>
                <a:ea typeface="Roboto Light" charset="0"/>
                <a:cs typeface="Roboto Light" charset="0"/>
              </a:defRPr>
            </a:lvl2pPr>
            <a:lvl3pPr marL="480060" indent="-144018">
              <a:lnSpc>
                <a:spcPts val="1500"/>
              </a:lnSpc>
              <a:spcBef>
                <a:spcPts val="0"/>
              </a:spcBef>
              <a:spcAft>
                <a:spcPts val="900"/>
              </a:spcAft>
              <a:buFont typeface="Lucida Grande"/>
              <a:buChar char="–"/>
              <a:defRPr sz="1050" b="0" i="0">
                <a:solidFill>
                  <a:schemeClr val="bg2"/>
                </a:solidFill>
                <a:latin typeface="Roboto Light" charset="0"/>
                <a:ea typeface="Roboto Light" charset="0"/>
                <a:cs typeface="Roboto Light" charset="0"/>
              </a:defRPr>
            </a:lvl3pPr>
            <a:lvl4pPr marL="651510" indent="-144018">
              <a:lnSpc>
                <a:spcPts val="1500"/>
              </a:lnSpc>
              <a:spcBef>
                <a:spcPts val="0"/>
              </a:spcBef>
              <a:spcAft>
                <a:spcPts val="900"/>
              </a:spcAft>
              <a:buFont typeface="Lucida Grande"/>
              <a:buChar char="–"/>
              <a:defRPr sz="1050" b="0" i="0">
                <a:solidFill>
                  <a:schemeClr val="bg2"/>
                </a:solidFill>
                <a:latin typeface="Roboto Light" charset="0"/>
                <a:ea typeface="Roboto Light" charset="0"/>
                <a:cs typeface="Roboto Light" charset="0"/>
              </a:defRPr>
            </a:lvl4pPr>
            <a:lvl5pPr marL="822960" indent="-144018">
              <a:lnSpc>
                <a:spcPts val="1500"/>
              </a:lnSpc>
              <a:spcBef>
                <a:spcPts val="0"/>
              </a:spcBef>
              <a:spcAft>
                <a:spcPts val="900"/>
              </a:spcAft>
              <a:buFont typeface="Lucida Grande"/>
              <a:buChar char="–"/>
              <a:defRPr sz="1050" b="0" i="0">
                <a:solidFill>
                  <a:schemeClr val="bg2"/>
                </a:solidFill>
                <a:latin typeface="Roboto Light" charset="0"/>
                <a:ea typeface="Roboto Light" charset="0"/>
                <a:cs typeface="Robot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4-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3311" y="0"/>
            <a:ext cx="3045293" cy="6858000"/>
          </a:xfrm>
          <a:prstGeom prst="rect">
            <a:avLst/>
          </a:prstGeom>
        </p:spPr>
      </p:pic>
      <p:sp>
        <p:nvSpPr>
          <p:cNvPr id="9" name="Text Placeholder 12"/>
          <p:cNvSpPr>
            <a:spLocks noGrp="1"/>
          </p:cNvSpPr>
          <p:nvPr>
            <p:ph type="body" sz="quarter" idx="15"/>
          </p:nvPr>
        </p:nvSpPr>
        <p:spPr>
          <a:xfrm>
            <a:off x="9512599" y="1116728"/>
            <a:ext cx="2316480" cy="4389967"/>
          </a:xfrm>
        </p:spPr>
        <p:txBody>
          <a:bodyPr lIns="0" tIns="0" rIns="0" bIns="0">
            <a:noAutofit/>
          </a:bodyPr>
          <a:lstStyle>
            <a:lvl1pPr marL="0" indent="0">
              <a:lnSpc>
                <a:spcPts val="1500"/>
              </a:lnSpc>
              <a:spcBef>
                <a:spcPts val="0"/>
              </a:spcBef>
              <a:spcAft>
                <a:spcPts val="675"/>
              </a:spcAft>
              <a:buNone/>
              <a:defRPr sz="105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14" name="Footer Placeholder 4"/>
          <p:cNvSpPr>
            <a:spLocks noGrp="1"/>
          </p:cNvSpPr>
          <p:nvPr>
            <p:ph type="ftr" sz="quarter" idx="11"/>
          </p:nvPr>
        </p:nvSpPr>
        <p:spPr>
          <a:xfrm>
            <a:off x="894762" y="6403821"/>
            <a:ext cx="7639641" cy="365125"/>
          </a:xfr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5"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4128487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3" y="194442"/>
            <a:ext cx="8105907" cy="786453"/>
          </a:xfrm>
        </p:spPr>
        <p:txBody>
          <a:bodyPr lIns="0" tIns="0" rIns="0" bIns="0" anchor="b" anchorCtr="0">
            <a:noAutofit/>
          </a:bodyPr>
          <a:lstStyle>
            <a:lvl1pPr algn="l">
              <a:defRPr sz="1650" b="0" i="0">
                <a:solidFill>
                  <a:schemeClr val="tx2"/>
                </a:solidFill>
                <a:latin typeface="Roboto Light" charset="0"/>
                <a:ea typeface="Roboto Light" charset="0"/>
                <a:cs typeface="Roboto Light" charset="0"/>
              </a:defRPr>
            </a:lvl1pPr>
          </a:lstStyle>
          <a:p>
            <a:r>
              <a:rPr lang="en-US"/>
              <a:t>Click to edit Master title style</a:t>
            </a:r>
            <a:endParaRPr lang="en-US" dirty="0"/>
          </a:p>
        </p:txBody>
      </p:sp>
      <p:cxnSp>
        <p:nvCxnSpPr>
          <p:cNvPr id="10" name="Straight Connector 9"/>
          <p:cNvCxnSpPr/>
          <p:nvPr userDrawn="1"/>
        </p:nvCxnSpPr>
        <p:spPr>
          <a:xfrm>
            <a:off x="609600" y="6370596"/>
            <a:ext cx="810768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611374" y="1110516"/>
            <a:ext cx="8105908" cy="4466167"/>
          </a:xfrm>
        </p:spPr>
        <p:txBody>
          <a:bodyPr lIns="0" tIns="0" rIns="0" bIns="0">
            <a:noAutofit/>
          </a:bodyPr>
          <a:lstStyle>
            <a:lvl1pPr marL="144018" indent="-144018">
              <a:lnSpc>
                <a:spcPts val="1650"/>
              </a:lnSpc>
              <a:spcBef>
                <a:spcPts val="0"/>
              </a:spcBef>
              <a:spcAft>
                <a:spcPts val="900"/>
              </a:spcAft>
              <a:buClrTx/>
              <a:defRPr sz="1200" b="0" i="0">
                <a:solidFill>
                  <a:schemeClr val="bg2"/>
                </a:solidFill>
                <a:latin typeface="Roboto Light" charset="0"/>
                <a:ea typeface="Roboto Light" charset="0"/>
                <a:cs typeface="Roboto Light" charset="0"/>
              </a:defRPr>
            </a:lvl1pPr>
            <a:lvl2pPr marL="308610" indent="-144018">
              <a:lnSpc>
                <a:spcPts val="1650"/>
              </a:lnSpc>
              <a:spcBef>
                <a:spcPts val="0"/>
              </a:spcBef>
              <a:spcAft>
                <a:spcPts val="900"/>
              </a:spcAft>
              <a:buFont typeface="Lucida Grande"/>
              <a:buChar char="–"/>
              <a:defRPr sz="1200" b="0" i="0">
                <a:solidFill>
                  <a:schemeClr val="bg2"/>
                </a:solidFill>
                <a:latin typeface="Roboto Light" charset="0"/>
                <a:ea typeface="Roboto Light" charset="0"/>
                <a:cs typeface="Roboto Light" charset="0"/>
              </a:defRPr>
            </a:lvl2pPr>
            <a:lvl3pPr marL="480060" indent="-144018">
              <a:lnSpc>
                <a:spcPts val="1650"/>
              </a:lnSpc>
              <a:spcBef>
                <a:spcPts val="0"/>
              </a:spcBef>
              <a:spcAft>
                <a:spcPts val="900"/>
              </a:spcAft>
              <a:buFont typeface="Lucida Grande"/>
              <a:buChar char="–"/>
              <a:defRPr sz="1200" b="0" i="0">
                <a:solidFill>
                  <a:schemeClr val="bg2"/>
                </a:solidFill>
                <a:latin typeface="Roboto Light" charset="0"/>
                <a:ea typeface="Roboto Light" charset="0"/>
                <a:cs typeface="Roboto Light" charset="0"/>
              </a:defRPr>
            </a:lvl3pPr>
            <a:lvl4pPr marL="651510" indent="-144018">
              <a:lnSpc>
                <a:spcPts val="1650"/>
              </a:lnSpc>
              <a:spcBef>
                <a:spcPts val="0"/>
              </a:spcBef>
              <a:spcAft>
                <a:spcPts val="900"/>
              </a:spcAft>
              <a:buFont typeface="Lucida Grande"/>
              <a:buChar char="–"/>
              <a:defRPr sz="1200" b="0" i="0">
                <a:solidFill>
                  <a:schemeClr val="bg2"/>
                </a:solidFill>
                <a:latin typeface="Roboto Light" charset="0"/>
                <a:ea typeface="Roboto Light" charset="0"/>
                <a:cs typeface="Roboto Light" charset="0"/>
              </a:defRPr>
            </a:lvl4pPr>
            <a:lvl5pPr marL="822960" indent="-144018">
              <a:lnSpc>
                <a:spcPts val="1650"/>
              </a:lnSpc>
              <a:spcBef>
                <a:spcPts val="0"/>
              </a:spcBef>
              <a:spcAft>
                <a:spcPts val="900"/>
              </a:spcAft>
              <a:buFont typeface="Lucida Grande"/>
              <a:buChar char="–"/>
              <a:defRPr sz="1200" b="0" i="0">
                <a:solidFill>
                  <a:schemeClr val="bg2"/>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Background9-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6708" y="-12192"/>
            <a:ext cx="3057485" cy="6885456"/>
          </a:xfrm>
          <a:prstGeom prst="rect">
            <a:avLst/>
          </a:prstGeom>
        </p:spPr>
      </p:pic>
      <p:sp>
        <p:nvSpPr>
          <p:cNvPr id="11" name="Footer Placeholder 4"/>
          <p:cNvSpPr>
            <a:spLocks noGrp="1"/>
          </p:cNvSpPr>
          <p:nvPr>
            <p:ph type="ftr" sz="quarter" idx="11"/>
          </p:nvPr>
        </p:nvSpPr>
        <p:spPr>
          <a:xfrm>
            <a:off x="894762" y="6403821"/>
            <a:ext cx="7639641" cy="365125"/>
          </a:xfr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3"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2087238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Picture 2" descr="Background8-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6708" y="0"/>
            <a:ext cx="3045293" cy="6858000"/>
          </a:xfrm>
          <a:prstGeom prst="rect">
            <a:avLst/>
          </a:prstGeom>
        </p:spPr>
      </p:pic>
      <p:sp>
        <p:nvSpPr>
          <p:cNvPr id="2" name="Title 1"/>
          <p:cNvSpPr>
            <a:spLocks noGrp="1"/>
          </p:cNvSpPr>
          <p:nvPr>
            <p:ph type="title"/>
          </p:nvPr>
        </p:nvSpPr>
        <p:spPr>
          <a:xfrm>
            <a:off x="611372" y="194442"/>
            <a:ext cx="7924800" cy="786451"/>
          </a:xfrm>
        </p:spPr>
        <p:txBody>
          <a:bodyPr lIns="0" tIns="0" rIns="0" bIns="0" anchor="b" anchorCtr="0">
            <a:noAutofit/>
          </a:bodyPr>
          <a:lstStyle>
            <a:lvl1pPr algn="l">
              <a:defRPr sz="1650" b="0" i="0">
                <a:solidFill>
                  <a:schemeClr val="tx2"/>
                </a:solidFill>
                <a:latin typeface="Roboto Light" charset="0"/>
                <a:ea typeface="Roboto Light" charset="0"/>
                <a:cs typeface="Roboto Light" charset="0"/>
              </a:defRPr>
            </a:lvl1pPr>
          </a:lstStyle>
          <a:p>
            <a:r>
              <a:rPr lang="en-US"/>
              <a:t>Click to edit Master title style</a:t>
            </a:r>
            <a:endParaRPr lang="en-US" dirty="0"/>
          </a:p>
        </p:txBody>
      </p:sp>
      <p:sp>
        <p:nvSpPr>
          <p:cNvPr id="6" name="Text Placeholder 5"/>
          <p:cNvSpPr>
            <a:spLocks noGrp="1"/>
          </p:cNvSpPr>
          <p:nvPr>
            <p:ph type="body" sz="quarter" idx="13"/>
          </p:nvPr>
        </p:nvSpPr>
        <p:spPr>
          <a:xfrm>
            <a:off x="611372" y="1147127"/>
            <a:ext cx="7924800" cy="353992"/>
          </a:xfrm>
        </p:spPr>
        <p:txBody>
          <a:bodyPr lIns="0" tIns="0" rIns="0" bIns="0">
            <a:noAutofit/>
          </a:bodyPr>
          <a:lstStyle>
            <a:lvl1pPr marL="0" indent="0">
              <a:lnSpc>
                <a:spcPts val="1125"/>
              </a:lnSpc>
              <a:spcBef>
                <a:spcPts val="0"/>
              </a:spcBef>
              <a:spcAft>
                <a:spcPts val="0"/>
              </a:spcAft>
              <a:buClr>
                <a:schemeClr val="tx2"/>
              </a:buClr>
              <a:buNone/>
              <a:defRPr sz="825" b="0" i="0">
                <a:solidFill>
                  <a:schemeClr val="bg2"/>
                </a:solidFill>
                <a:latin typeface="Roboto Light" charset="0"/>
                <a:ea typeface="Roboto Light" charset="0"/>
                <a:cs typeface="Roboto Light" charset="0"/>
              </a:defRPr>
            </a:lvl1pPr>
            <a:lvl2pPr marL="308610" indent="-144018">
              <a:lnSpc>
                <a:spcPts val="1500"/>
              </a:lnSpc>
              <a:spcBef>
                <a:spcPts val="0"/>
              </a:spcBef>
              <a:spcAft>
                <a:spcPts val="900"/>
              </a:spcAft>
              <a:defRPr sz="1050">
                <a:solidFill>
                  <a:schemeClr val="bg2"/>
                </a:solidFill>
              </a:defRPr>
            </a:lvl2pPr>
            <a:lvl3pPr marL="480060" indent="-144018">
              <a:lnSpc>
                <a:spcPts val="1500"/>
              </a:lnSpc>
              <a:spcBef>
                <a:spcPts val="0"/>
              </a:spcBef>
              <a:spcAft>
                <a:spcPts val="900"/>
              </a:spcAft>
              <a:defRPr sz="1050">
                <a:solidFill>
                  <a:schemeClr val="bg2"/>
                </a:solidFill>
              </a:defRPr>
            </a:lvl3pPr>
            <a:lvl4pPr marL="651510" indent="-144018">
              <a:lnSpc>
                <a:spcPts val="1500"/>
              </a:lnSpc>
              <a:spcBef>
                <a:spcPts val="0"/>
              </a:spcBef>
              <a:spcAft>
                <a:spcPts val="900"/>
              </a:spcAft>
              <a:defRPr sz="1050">
                <a:solidFill>
                  <a:schemeClr val="bg2"/>
                </a:solidFill>
              </a:defRPr>
            </a:lvl4pPr>
            <a:lvl5pPr marL="822960" indent="-144018">
              <a:lnSpc>
                <a:spcPts val="1500"/>
              </a:lnSpc>
              <a:spcBef>
                <a:spcPts val="0"/>
              </a:spcBef>
              <a:spcAft>
                <a:spcPts val="900"/>
              </a:spcAft>
              <a:defRPr sz="1050">
                <a:solidFill>
                  <a:schemeClr val="bg2"/>
                </a:solidFill>
              </a:defRPr>
            </a:lvl5pPr>
          </a:lstStyle>
          <a:p>
            <a:pPr lvl="0"/>
            <a:r>
              <a:rPr lang="en-US"/>
              <a:t>Click to edit Master text styles</a:t>
            </a:r>
          </a:p>
        </p:txBody>
      </p:sp>
      <p:cxnSp>
        <p:nvCxnSpPr>
          <p:cNvPr id="10" name="Straight Connector 9"/>
          <p:cNvCxnSpPr/>
          <p:nvPr userDrawn="1"/>
        </p:nvCxnSpPr>
        <p:spPr>
          <a:xfrm>
            <a:off x="609600" y="6370596"/>
            <a:ext cx="7924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609604" y="1828805"/>
            <a:ext cx="7919177" cy="4086455"/>
          </a:xfrm>
        </p:spPr>
        <p:txBody>
          <a:bodyPr>
            <a:normAutofit/>
          </a:bodyPr>
          <a:lstStyle>
            <a:lvl1pPr marL="0" indent="0">
              <a:buNone/>
              <a:defRPr sz="900" b="0" i="0">
                <a:latin typeface="Roboto Light" charset="0"/>
                <a:ea typeface="Roboto Light" charset="0"/>
                <a:cs typeface="Roboto Light" charset="0"/>
              </a:defRPr>
            </a:lvl1pPr>
          </a:lstStyle>
          <a:p>
            <a:r>
              <a:rPr lang="en-US" dirty="0"/>
              <a:t>Click icon to add table</a:t>
            </a:r>
          </a:p>
        </p:txBody>
      </p:sp>
      <p:sp>
        <p:nvSpPr>
          <p:cNvPr id="13" name="Text Placeholder 12"/>
          <p:cNvSpPr>
            <a:spLocks noGrp="1"/>
          </p:cNvSpPr>
          <p:nvPr>
            <p:ph type="body" sz="quarter" idx="15"/>
          </p:nvPr>
        </p:nvSpPr>
        <p:spPr>
          <a:xfrm>
            <a:off x="9421284" y="1828803"/>
            <a:ext cx="2316480" cy="4389967"/>
          </a:xfrm>
        </p:spPr>
        <p:txBody>
          <a:bodyPr lIns="0" tIns="0" rIns="0" bIns="0">
            <a:noAutofit/>
          </a:bodyPr>
          <a:lstStyle>
            <a:lvl1pPr marL="0" indent="0">
              <a:lnSpc>
                <a:spcPts val="900"/>
              </a:lnSpc>
              <a:spcBef>
                <a:spcPts val="0"/>
              </a:spcBef>
              <a:spcAft>
                <a:spcPts val="675"/>
              </a:spcAft>
              <a:buNone/>
              <a:defRPr sz="750" b="0" i="0">
                <a:solidFill>
                  <a:schemeClr val="bg1"/>
                </a:solidFill>
                <a:latin typeface="Roboto Light" charset="0"/>
                <a:ea typeface="Roboto Light" charset="0"/>
                <a:cs typeface="Roboto Light" charset="0"/>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12" name="Footer Placeholder 4"/>
          <p:cNvSpPr>
            <a:spLocks noGrp="1"/>
          </p:cNvSpPr>
          <p:nvPr>
            <p:ph type="ftr" sz="quarter" idx="11"/>
          </p:nvPr>
        </p:nvSpPr>
        <p:spPr>
          <a:xfrm>
            <a:off x="894762" y="6403821"/>
            <a:ext cx="7639641" cy="365125"/>
          </a:xfr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4"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155378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6" name="Picture 5" descr="Background7-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ctrTitle"/>
          </p:nvPr>
        </p:nvSpPr>
        <p:spPr>
          <a:xfrm>
            <a:off x="758093" y="2609217"/>
            <a:ext cx="8573888" cy="1994361"/>
          </a:xfrm>
        </p:spPr>
        <p:txBody>
          <a:bodyPr lIns="0" tIns="0" rIns="0" bIns="0" anchor="t">
            <a:noAutofit/>
          </a:bodyPr>
          <a:lstStyle>
            <a:lvl1pPr algn="l">
              <a:lnSpc>
                <a:spcPts val="3900"/>
              </a:lnSpc>
              <a:defRPr sz="3600" b="0" i="0">
                <a:solidFill>
                  <a:schemeClr val="bg1"/>
                </a:solidFill>
                <a:latin typeface="Roboto Thin" charset="0"/>
                <a:ea typeface="Roboto Thin" charset="0"/>
                <a:cs typeface="Roboto Thin" charset="0"/>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1350"/>
              </a:lnSpc>
              <a:spcBef>
                <a:spcPts val="0"/>
              </a:spcBef>
              <a:buNone/>
              <a:defRPr sz="1200" b="0" i="0">
                <a:solidFill>
                  <a:schemeClr val="bg1"/>
                </a:solidFill>
                <a:latin typeface="Roboto Light" charset="0"/>
                <a:ea typeface="Roboto Light" charset="0"/>
                <a:cs typeface="Roboto Light"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9" name="Subtitle 2"/>
          <p:cNvSpPr txBox="1">
            <a:spLocks/>
          </p:cNvSpPr>
          <p:nvPr userDrawn="1"/>
        </p:nvSpPr>
        <p:spPr>
          <a:xfrm>
            <a:off x="867913" y="5608320"/>
            <a:ext cx="8464071" cy="812800"/>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b="0" i="0" kern="1200">
                <a:solidFill>
                  <a:srgbClr val="FFC000"/>
                </a:solidFill>
                <a:latin typeface="Roboto Light" charset="0"/>
                <a:ea typeface="Roboto Light" charset="0"/>
                <a:cs typeface="Roboto Light" charset="0"/>
              </a:defRPr>
            </a:lvl1pPr>
            <a:lvl2pPr marL="457200" indent="0" algn="ctr" defTabSz="457200" rtl="0" eaLnBrk="1" latinLnBrk="0" hangingPunct="1">
              <a:spcBef>
                <a:spcPct val="20000"/>
              </a:spcBef>
              <a:buFont typeface="Lucida Grande"/>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Lucida Grande"/>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Lucida Grande"/>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900" dirty="0">
                <a:solidFill>
                  <a:srgbClr val="7030A0"/>
                </a:solidFill>
                <a:latin typeface="Roboto" charset="0"/>
                <a:ea typeface="Roboto" charset="0"/>
                <a:cs typeface="Roboto" charset="0"/>
              </a:rPr>
              <a:t>CPE/CPD = 4hours</a:t>
            </a:r>
          </a:p>
        </p:txBody>
      </p:sp>
    </p:spTree>
    <p:extLst>
      <p:ext uri="{BB962C8B-B14F-4D97-AF65-F5344CB8AC3E}">
        <p14:creationId xmlns:p14="http://schemas.microsoft.com/office/powerpoint/2010/main" val="1157385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descr="Background8-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6708" y="0"/>
            <a:ext cx="3045293" cy="6858000"/>
          </a:xfrm>
          <a:prstGeom prst="rect">
            <a:avLst/>
          </a:prstGeom>
        </p:spPr>
      </p:pic>
      <p:sp>
        <p:nvSpPr>
          <p:cNvPr id="2" name="Title 1"/>
          <p:cNvSpPr>
            <a:spLocks noGrp="1"/>
          </p:cNvSpPr>
          <p:nvPr>
            <p:ph type="title"/>
          </p:nvPr>
        </p:nvSpPr>
        <p:spPr>
          <a:xfrm>
            <a:off x="611372" y="194443"/>
            <a:ext cx="7924800" cy="786449"/>
          </a:xfrm>
        </p:spPr>
        <p:txBody>
          <a:bodyPr lIns="0" tIns="0" rIns="0" bIns="0" anchor="b" anchorCtr="0">
            <a:noAutofit/>
          </a:bodyPr>
          <a:lstStyle>
            <a:lvl1pPr algn="l">
              <a:defRPr sz="1650" b="0" i="0">
                <a:solidFill>
                  <a:schemeClr val="tx2"/>
                </a:solidFill>
                <a:latin typeface="Roboto Light" charset="0"/>
                <a:ea typeface="Roboto Light" charset="0"/>
                <a:cs typeface="Roboto Light" charset="0"/>
              </a:defRPr>
            </a:lvl1pPr>
          </a:lstStyle>
          <a:p>
            <a:r>
              <a:rPr lang="en-US" dirty="0"/>
              <a:t>Click to edit Master title style</a:t>
            </a:r>
          </a:p>
        </p:txBody>
      </p:sp>
      <p:cxnSp>
        <p:nvCxnSpPr>
          <p:cNvPr id="10" name="Straight Connector 9"/>
          <p:cNvCxnSpPr/>
          <p:nvPr userDrawn="1"/>
        </p:nvCxnSpPr>
        <p:spPr>
          <a:xfrm>
            <a:off x="609600" y="6370596"/>
            <a:ext cx="7924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609604" y="1828805"/>
            <a:ext cx="7919177" cy="4086455"/>
          </a:xfrm>
        </p:spPr>
        <p:txBody>
          <a:bodyPr>
            <a:normAutofit/>
          </a:bodyPr>
          <a:lstStyle>
            <a:lvl1pPr marL="0" indent="0">
              <a:buNone/>
              <a:defRPr sz="900" b="0" i="0">
                <a:latin typeface="Roboto Light" charset="0"/>
                <a:ea typeface="Roboto Light" charset="0"/>
                <a:cs typeface="Roboto Light" charset="0"/>
              </a:defRPr>
            </a:lvl1pPr>
          </a:lstStyle>
          <a:p>
            <a:r>
              <a:rPr lang="en-US" dirty="0"/>
              <a:t>Click icon to add table</a:t>
            </a:r>
          </a:p>
        </p:txBody>
      </p:sp>
      <p:sp>
        <p:nvSpPr>
          <p:cNvPr id="13" name="Text Placeholder 12"/>
          <p:cNvSpPr>
            <a:spLocks noGrp="1"/>
          </p:cNvSpPr>
          <p:nvPr>
            <p:ph type="body" sz="quarter" idx="15"/>
          </p:nvPr>
        </p:nvSpPr>
        <p:spPr>
          <a:xfrm>
            <a:off x="9421284" y="1810884"/>
            <a:ext cx="2316480" cy="4389967"/>
          </a:xfrm>
        </p:spPr>
        <p:txBody>
          <a:bodyPr lIns="0" tIns="0" rIns="0" bIns="0">
            <a:noAutofit/>
          </a:bodyPr>
          <a:lstStyle>
            <a:lvl1pPr marL="0" indent="0">
              <a:lnSpc>
                <a:spcPts val="1275"/>
              </a:lnSpc>
              <a:spcBef>
                <a:spcPts val="0"/>
              </a:spcBef>
              <a:spcAft>
                <a:spcPts val="675"/>
              </a:spcAft>
              <a:buNone/>
              <a:defRPr sz="1050" b="0" i="0">
                <a:solidFill>
                  <a:schemeClr val="bg1"/>
                </a:solidFill>
                <a:latin typeface="Roboto Light" charset="0"/>
                <a:ea typeface="Roboto Light" charset="0"/>
                <a:cs typeface="Roboto Light" charset="0"/>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14" name="Footer Placeholder 4"/>
          <p:cNvSpPr>
            <a:spLocks noGrp="1"/>
          </p:cNvSpPr>
          <p:nvPr>
            <p:ph type="ftr" sz="quarter" idx="11"/>
          </p:nvPr>
        </p:nvSpPr>
        <p:spPr>
          <a:xfrm>
            <a:off x="894762" y="6403821"/>
            <a:ext cx="7639641" cy="365125"/>
          </a:xfr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5"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1072500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607486" y="1889764"/>
            <a:ext cx="9148233" cy="2048567"/>
          </a:xfrm>
        </p:spPr>
        <p:txBody>
          <a:bodyPr lIns="0" tIns="0" rIns="0" bIns="0" anchor="t" anchorCtr="0">
            <a:noAutofit/>
          </a:bodyPr>
          <a:lstStyle>
            <a:lvl1pPr marL="67866" indent="-59531" algn="l">
              <a:lnSpc>
                <a:spcPts val="2250"/>
              </a:lnSpc>
              <a:defRPr sz="1650" b="0" i="0">
                <a:solidFill>
                  <a:schemeClr val="bg1"/>
                </a:solidFill>
                <a:latin typeface="Roboto Light" charset="0"/>
                <a:ea typeface="Roboto Light" charset="0"/>
                <a:cs typeface="Roboto Light" charset="0"/>
              </a:defRPr>
            </a:lvl1pPr>
          </a:lstStyle>
          <a:p>
            <a:r>
              <a:rPr lang="en-US" dirty="0"/>
              <a:t>Click to edit Master title style</a:t>
            </a:r>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58667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title"/>
          </p:nvPr>
        </p:nvSpPr>
        <p:spPr>
          <a:xfrm>
            <a:off x="607486" y="1886531"/>
            <a:ext cx="9148233" cy="2060061"/>
          </a:xfrm>
        </p:spPr>
        <p:txBody>
          <a:bodyPr lIns="0" tIns="0" rIns="0" bIns="0" anchor="t" anchorCtr="0">
            <a:noAutofit/>
          </a:bodyPr>
          <a:lstStyle>
            <a:lvl1pPr marL="67866" indent="-67866" algn="l">
              <a:lnSpc>
                <a:spcPts val="2250"/>
              </a:lnSpc>
              <a:defRPr sz="165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1">
                <a:solidFill>
                  <a:schemeClr val="bg1"/>
                </a:solidFill>
              </a:defRPr>
            </a:lvl1pPr>
            <a:lvl2pPr marL="0" indent="0">
              <a:spcBef>
                <a:spcPts val="0"/>
              </a:spcBef>
              <a:buNone/>
              <a:defRPr sz="900" b="0">
                <a:solidFill>
                  <a:schemeClr val="bg1"/>
                </a:solidFill>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90264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2" name="Title 1"/>
          <p:cNvSpPr>
            <a:spLocks noGrp="1"/>
          </p:cNvSpPr>
          <p:nvPr>
            <p:ph type="title"/>
          </p:nvPr>
        </p:nvSpPr>
        <p:spPr>
          <a:xfrm>
            <a:off x="607486" y="1889764"/>
            <a:ext cx="9148233" cy="2048567"/>
          </a:xfrm>
        </p:spPr>
        <p:txBody>
          <a:bodyPr lIns="0" tIns="0" rIns="0" bIns="0" anchor="t" anchorCtr="0">
            <a:noAutofit/>
          </a:bodyPr>
          <a:lstStyle>
            <a:lvl1pPr marL="67866" indent="-67866"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78459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3" name="Picture 2" descr="Background5-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title"/>
          </p:nvPr>
        </p:nvSpPr>
        <p:spPr>
          <a:xfrm>
            <a:off x="607486" y="1889764"/>
            <a:ext cx="9148233" cy="2048567"/>
          </a:xfrm>
        </p:spPr>
        <p:txBody>
          <a:bodyPr lIns="0" tIns="0" rIns="0" bIns="0" anchor="t" anchorCtr="0">
            <a:noAutofit/>
          </a:bodyPr>
          <a:lstStyle>
            <a:lvl1pPr marL="67866" indent="-67866"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26911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2" name="Title 1"/>
          <p:cNvSpPr>
            <a:spLocks noGrp="1"/>
          </p:cNvSpPr>
          <p:nvPr>
            <p:ph type="title"/>
          </p:nvPr>
        </p:nvSpPr>
        <p:spPr>
          <a:xfrm>
            <a:off x="607486" y="1889763"/>
            <a:ext cx="9148233" cy="2177317"/>
          </a:xfrm>
        </p:spPr>
        <p:txBody>
          <a:bodyPr lIns="0" tIns="0" rIns="0" bIns="0" anchor="t" anchorCtr="0">
            <a:noAutofit/>
          </a:bodyPr>
          <a:lstStyle>
            <a:lvl1pPr marL="64294" indent="-64294"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6325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3" name="Picture 2" descr="Background6-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title"/>
          </p:nvPr>
        </p:nvSpPr>
        <p:spPr>
          <a:xfrm>
            <a:off x="607486" y="1889760"/>
            <a:ext cx="9148233" cy="2178824"/>
          </a:xfrm>
        </p:spPr>
        <p:txBody>
          <a:bodyPr lIns="0" tIns="0" rIns="0" bIns="0" anchor="t" anchorCtr="0">
            <a:noAutofit/>
          </a:bodyPr>
          <a:lstStyle>
            <a:lvl1pPr marL="64294" indent="-64294"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74760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sp>
        <p:nvSpPr>
          <p:cNvPr id="2" name="Title 1"/>
          <p:cNvSpPr>
            <a:spLocks noGrp="1"/>
          </p:cNvSpPr>
          <p:nvPr>
            <p:ph type="title"/>
          </p:nvPr>
        </p:nvSpPr>
        <p:spPr>
          <a:xfrm>
            <a:off x="607486" y="1889764"/>
            <a:ext cx="9148233" cy="2182449"/>
          </a:xfrm>
        </p:spPr>
        <p:txBody>
          <a:bodyPr lIns="0" tIns="0" rIns="0" bIns="0" anchor="t" anchorCtr="0">
            <a:noAutofit/>
          </a:bodyPr>
          <a:lstStyle>
            <a:lvl1pPr marL="67866" indent="-67866"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81738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3" name="Picture 2" descr="Background7-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title"/>
          </p:nvPr>
        </p:nvSpPr>
        <p:spPr>
          <a:xfrm>
            <a:off x="607485" y="1889764"/>
            <a:ext cx="9139635" cy="2178823"/>
          </a:xfrm>
        </p:spPr>
        <p:txBody>
          <a:bodyPr lIns="0" tIns="0" rIns="0" bIns="0" anchor="t" anchorCtr="0">
            <a:noAutofit/>
          </a:bodyPr>
          <a:lstStyle>
            <a:lvl1pPr marL="67866" indent="-67866" algn="l">
              <a:lnSpc>
                <a:spcPts val="2250"/>
              </a:lnSpc>
              <a:defRPr sz="1650" b="0" i="0">
                <a:solidFill>
                  <a:schemeClr val="bg1"/>
                </a:solidFill>
                <a:latin typeface="Roboto Light" charset="0"/>
                <a:ea typeface="Roboto Light" charset="0"/>
                <a:cs typeface="Roboto Light"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900" b="0" i="0">
                <a:solidFill>
                  <a:schemeClr val="bg1"/>
                </a:solidFill>
                <a:latin typeface="Roboto" charset="0"/>
                <a:ea typeface="Roboto" charset="0"/>
                <a:cs typeface="Roboto" charset="0"/>
              </a:defRPr>
            </a:lvl1pPr>
            <a:lvl2pPr marL="0" indent="0">
              <a:spcBef>
                <a:spcPts val="0"/>
              </a:spcBef>
              <a:buNone/>
              <a:defRPr sz="900" b="0" i="0">
                <a:solidFill>
                  <a:schemeClr val="bg1"/>
                </a:solidFill>
                <a:latin typeface="Roboto Light" charset="0"/>
                <a:ea typeface="Roboto Light" charset="0"/>
                <a:cs typeface="Roboto Light" charset="0"/>
              </a:defRPr>
            </a:lvl2pPr>
            <a:lvl3pPr marL="685800" indent="0">
              <a:buNone/>
              <a:defRPr sz="900" b="1">
                <a:solidFill>
                  <a:schemeClr val="bg1"/>
                </a:solidFill>
              </a:defRPr>
            </a:lvl3pPr>
            <a:lvl4pPr marL="1028700" indent="0">
              <a:buNone/>
              <a:defRPr sz="900" b="1">
                <a:solidFill>
                  <a:schemeClr val="bg1"/>
                </a:solidFill>
              </a:defRPr>
            </a:lvl4pPr>
            <a:lvl5pPr marL="1371600" indent="0">
              <a:buNone/>
              <a:defRPr sz="900" b="1">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61801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6" y="194439"/>
            <a:ext cx="6100385" cy="786136"/>
          </a:xfrm>
        </p:spPr>
        <p:txBody>
          <a:bodyPr lIns="0" tIns="0" rIns="0" bIns="0" anchor="b" anchorCtr="0">
            <a:noAutofit/>
          </a:bodyPr>
          <a:lstStyle>
            <a:lvl1pPr algn="l">
              <a:defRPr sz="1650" b="0" i="0">
                <a:solidFill>
                  <a:schemeClr val="tx2"/>
                </a:solidFill>
                <a:latin typeface="Roboto Light" charset="0"/>
                <a:ea typeface="Roboto Light" charset="0"/>
                <a:cs typeface="Roboto Light" charset="0"/>
              </a:defRPr>
            </a:lvl1pPr>
          </a:lstStyle>
          <a:p>
            <a:r>
              <a:rPr lang="en-US"/>
              <a:t>Click to edit Master title style</a:t>
            </a:r>
            <a:endParaRPr lang="en-US" dirty="0"/>
          </a:p>
        </p:txBody>
      </p:sp>
      <p:sp>
        <p:nvSpPr>
          <p:cNvPr id="6" name="Text Placeholder 5"/>
          <p:cNvSpPr>
            <a:spLocks noGrp="1"/>
          </p:cNvSpPr>
          <p:nvPr>
            <p:ph type="body" sz="quarter" idx="13"/>
          </p:nvPr>
        </p:nvSpPr>
        <p:spPr>
          <a:xfrm>
            <a:off x="611376" y="1110517"/>
            <a:ext cx="6100385" cy="760621"/>
          </a:xfrm>
        </p:spPr>
        <p:txBody>
          <a:bodyPr lIns="0" tIns="0" rIns="0" bIns="0">
            <a:noAutofit/>
          </a:bodyPr>
          <a:lstStyle>
            <a:lvl1pPr marL="0" indent="0">
              <a:lnSpc>
                <a:spcPts val="1500"/>
              </a:lnSpc>
              <a:spcBef>
                <a:spcPts val="0"/>
              </a:spcBef>
              <a:spcAft>
                <a:spcPts val="900"/>
              </a:spcAft>
              <a:buClr>
                <a:schemeClr val="tx2"/>
              </a:buClr>
              <a:buNone/>
              <a:defRPr sz="1050" b="0" i="0">
                <a:solidFill>
                  <a:schemeClr val="bg2"/>
                </a:solidFill>
                <a:latin typeface="Roboto Light" charset="0"/>
                <a:ea typeface="Roboto Light" charset="0"/>
                <a:cs typeface="Roboto Light" charset="0"/>
              </a:defRPr>
            </a:lvl1pPr>
            <a:lvl2pPr marL="308610" indent="-144018">
              <a:lnSpc>
                <a:spcPts val="1500"/>
              </a:lnSpc>
              <a:spcBef>
                <a:spcPts val="0"/>
              </a:spcBef>
              <a:spcAft>
                <a:spcPts val="900"/>
              </a:spcAft>
              <a:defRPr sz="1050">
                <a:solidFill>
                  <a:schemeClr val="bg2"/>
                </a:solidFill>
              </a:defRPr>
            </a:lvl2pPr>
            <a:lvl3pPr marL="480060" indent="-144018">
              <a:lnSpc>
                <a:spcPts val="1500"/>
              </a:lnSpc>
              <a:spcBef>
                <a:spcPts val="0"/>
              </a:spcBef>
              <a:spcAft>
                <a:spcPts val="900"/>
              </a:spcAft>
              <a:defRPr sz="1050">
                <a:solidFill>
                  <a:schemeClr val="bg2"/>
                </a:solidFill>
              </a:defRPr>
            </a:lvl3pPr>
            <a:lvl4pPr marL="651510" indent="-144018">
              <a:lnSpc>
                <a:spcPts val="1500"/>
              </a:lnSpc>
              <a:spcBef>
                <a:spcPts val="0"/>
              </a:spcBef>
              <a:spcAft>
                <a:spcPts val="900"/>
              </a:spcAft>
              <a:defRPr sz="1050">
                <a:solidFill>
                  <a:schemeClr val="bg2"/>
                </a:solidFill>
              </a:defRPr>
            </a:lvl4pPr>
            <a:lvl5pPr marL="822960" indent="-144018">
              <a:lnSpc>
                <a:spcPts val="1500"/>
              </a:lnSpc>
              <a:spcBef>
                <a:spcPts val="0"/>
              </a:spcBef>
              <a:spcAft>
                <a:spcPts val="900"/>
              </a:spcAft>
              <a:defRPr sz="1050">
                <a:solidFill>
                  <a:schemeClr val="bg2"/>
                </a:solidFill>
              </a:defRPr>
            </a:lvl5pPr>
          </a:lstStyle>
          <a:p>
            <a:pPr lvl="0"/>
            <a:r>
              <a:rPr lang="en-US"/>
              <a:t>Click to edit Master text styles</a:t>
            </a:r>
          </a:p>
        </p:txBody>
      </p:sp>
      <p:cxnSp>
        <p:nvCxnSpPr>
          <p:cNvPr id="10" name="Straight Connector 9"/>
          <p:cNvCxnSpPr/>
          <p:nvPr userDrawn="1"/>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611373" y="2131608"/>
            <a:ext cx="6100579" cy="3780243"/>
          </a:xfrm>
        </p:spPr>
        <p:txBody>
          <a:bodyPr lIns="0" tIns="0" rIns="0" bIns="0" numCol="2" spcCol="374904">
            <a:noAutofit/>
          </a:bodyPr>
          <a:lstStyle>
            <a:lvl1pPr marL="0" indent="0">
              <a:lnSpc>
                <a:spcPts val="900"/>
              </a:lnSpc>
              <a:spcBef>
                <a:spcPts val="0"/>
              </a:spcBef>
              <a:spcAft>
                <a:spcPts val="675"/>
              </a:spcAft>
              <a:buNone/>
              <a:defRPr sz="675" b="0" i="0">
                <a:solidFill>
                  <a:schemeClr val="tx2"/>
                </a:solidFill>
                <a:latin typeface="Roboto Light" charset="0"/>
                <a:ea typeface="Roboto Light" charset="0"/>
                <a:cs typeface="Roboto Light" charset="0"/>
              </a:defRPr>
            </a:lvl1pPr>
            <a:lvl2pPr marL="342900" indent="0">
              <a:lnSpc>
                <a:spcPts val="900"/>
              </a:lnSpc>
              <a:spcBef>
                <a:spcPts val="0"/>
              </a:spcBef>
              <a:spcAft>
                <a:spcPts val="675"/>
              </a:spcAft>
              <a:buNone/>
              <a:defRPr sz="675"/>
            </a:lvl2pPr>
            <a:lvl3pPr marL="685800" indent="0">
              <a:lnSpc>
                <a:spcPts val="900"/>
              </a:lnSpc>
              <a:spcBef>
                <a:spcPts val="0"/>
              </a:spcBef>
              <a:spcAft>
                <a:spcPts val="675"/>
              </a:spcAft>
              <a:buNone/>
              <a:defRPr sz="675"/>
            </a:lvl3pPr>
            <a:lvl4pPr marL="1028700" indent="0">
              <a:lnSpc>
                <a:spcPts val="900"/>
              </a:lnSpc>
              <a:spcBef>
                <a:spcPts val="0"/>
              </a:spcBef>
              <a:spcAft>
                <a:spcPts val="675"/>
              </a:spcAft>
              <a:buNone/>
              <a:defRPr sz="675"/>
            </a:lvl4pPr>
            <a:lvl5pPr marL="1371600" indent="0">
              <a:lnSpc>
                <a:spcPts val="900"/>
              </a:lnSpc>
              <a:spcBef>
                <a:spcPts val="0"/>
              </a:spcBef>
              <a:spcAft>
                <a:spcPts val="675"/>
              </a:spcAft>
              <a:buNone/>
              <a:defRPr sz="675"/>
            </a:lvl5pPr>
          </a:lstStyle>
          <a:p>
            <a:pPr lvl="0"/>
            <a:r>
              <a:rPr lang="en-US"/>
              <a:t>Click to edit Master text styles</a:t>
            </a:r>
          </a:p>
        </p:txBody>
      </p:sp>
      <p:sp>
        <p:nvSpPr>
          <p:cNvPr id="11" name="Picture Placeholder 10"/>
          <p:cNvSpPr>
            <a:spLocks noGrp="1"/>
          </p:cNvSpPr>
          <p:nvPr>
            <p:ph type="pic" sz="quarter" idx="15"/>
          </p:nvPr>
        </p:nvSpPr>
        <p:spPr>
          <a:xfrm>
            <a:off x="7477761" y="2131487"/>
            <a:ext cx="4104640" cy="3780367"/>
          </a:xfrm>
        </p:spPr>
        <p:txBody>
          <a:bodyPr>
            <a:normAutofit/>
          </a:bodyPr>
          <a:lstStyle>
            <a:lvl1pPr marL="0" indent="0">
              <a:buNone/>
              <a:defRPr sz="900" b="0" i="0">
                <a:latin typeface="Roboto Light" charset="0"/>
                <a:ea typeface="Roboto Light" charset="0"/>
                <a:cs typeface="Roboto Light" charset="0"/>
              </a:defRPr>
            </a:lvl1pPr>
          </a:lstStyle>
          <a:p>
            <a:r>
              <a:rPr lang="en-US" dirty="0"/>
              <a:t>Drag picture to placeholder or click icon to add</a:t>
            </a:r>
          </a:p>
        </p:txBody>
      </p:sp>
      <p:sp>
        <p:nvSpPr>
          <p:cNvPr id="13" name="Footer Placeholder 4"/>
          <p:cNvSpPr>
            <a:spLocks noGrp="1"/>
          </p:cNvSpPr>
          <p:nvPr>
            <p:ph type="ftr" sz="quarter" idx="11"/>
          </p:nvPr>
        </p:nvSpPr>
        <p:spPr>
          <a:xfrm>
            <a:off x="894760" y="6403821"/>
            <a:ext cx="10687643" cy="365125"/>
          </a:xfr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4"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237557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6" y="532781"/>
            <a:ext cx="4866561" cy="585216"/>
          </a:xfrm>
        </p:spPr>
        <p:txBody>
          <a:bodyPr lIns="0" tIns="0" rIns="0" bIns="0" anchor="t">
            <a:noAutofit/>
          </a:bodyPr>
          <a:lstStyle>
            <a:lvl1pPr algn="l">
              <a:defRPr sz="1650" b="0" i="0">
                <a:solidFill>
                  <a:schemeClr val="tx2"/>
                </a:solidFill>
                <a:latin typeface="Roboto Light" charset="0"/>
                <a:ea typeface="Roboto Light" charset="0"/>
                <a:cs typeface="Roboto Light" charset="0"/>
              </a:defRPr>
            </a:lvl1pPr>
          </a:lstStyle>
          <a:p>
            <a:r>
              <a:rPr lang="en-US" dirty="0"/>
              <a:t>Click to edit Master title style</a:t>
            </a:r>
          </a:p>
        </p:txBody>
      </p:sp>
      <p:sp>
        <p:nvSpPr>
          <p:cNvPr id="3" name="Content Placeholder 2"/>
          <p:cNvSpPr>
            <a:spLocks noGrp="1"/>
          </p:cNvSpPr>
          <p:nvPr>
            <p:ph idx="1"/>
          </p:nvPr>
        </p:nvSpPr>
        <p:spPr>
          <a:xfrm>
            <a:off x="611372" y="1600204"/>
            <a:ext cx="4868333" cy="4525963"/>
          </a:xfrm>
        </p:spPr>
        <p:txBody>
          <a:bodyPr lIns="0" tIns="0" rIns="0">
            <a:noAutofit/>
          </a:bodyPr>
          <a:lstStyle>
            <a:lvl1pPr marL="0" indent="0">
              <a:lnSpc>
                <a:spcPts val="1650"/>
              </a:lnSpc>
              <a:spcBef>
                <a:spcPts val="0"/>
              </a:spcBef>
              <a:spcAft>
                <a:spcPts val="675"/>
              </a:spcAft>
              <a:buNone/>
              <a:defRPr sz="1200" b="0" i="0">
                <a:solidFill>
                  <a:schemeClr val="bg2"/>
                </a:solidFill>
                <a:latin typeface="Roboto Light" charset="0"/>
                <a:ea typeface="Roboto Light" charset="0"/>
                <a:cs typeface="Roboto Light" charset="0"/>
              </a:defRPr>
            </a:lvl1pPr>
            <a:lvl2pPr marL="144018" indent="-144018">
              <a:lnSpc>
                <a:spcPts val="1650"/>
              </a:lnSpc>
              <a:spcBef>
                <a:spcPts val="0"/>
              </a:spcBef>
              <a:spcAft>
                <a:spcPts val="675"/>
              </a:spcAft>
              <a:buFont typeface="Arial"/>
              <a:buChar char="•"/>
              <a:defRPr sz="1200" b="0" i="0">
                <a:solidFill>
                  <a:schemeClr val="bg2"/>
                </a:solidFill>
                <a:latin typeface="Roboto Light" charset="0"/>
                <a:ea typeface="Roboto Light" charset="0"/>
                <a:cs typeface="Roboto Light" charset="0"/>
              </a:defRPr>
            </a:lvl2pPr>
            <a:lvl3pPr marL="30861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3pPr>
            <a:lvl4pPr marL="48006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4pPr>
            <a:lvl5pPr marL="61722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94762" y="6403821"/>
            <a:ext cx="4591641" cy="365125"/>
          </a:xfrm>
          <a:prstGeom prst="rect">
            <a:avLst/>
          </a:prstGeo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cxnSp>
        <p:nvCxnSpPr>
          <p:cNvPr id="14" name="Straight Connector 13"/>
          <p:cNvCxnSpPr/>
          <p:nvPr userDrawn="1"/>
        </p:nvCxnSpPr>
        <p:spPr>
          <a:xfrm>
            <a:off x="609600" y="6370596"/>
            <a:ext cx="4876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10-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1413" y="0"/>
            <a:ext cx="6090587" cy="6858000"/>
          </a:xfrm>
          <a:prstGeom prst="rect">
            <a:avLst/>
          </a:prstGeom>
        </p:spPr>
      </p:pic>
      <p:sp>
        <p:nvSpPr>
          <p:cNvPr id="7"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2886277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3" y="186341"/>
            <a:ext cx="10361427" cy="788471"/>
          </a:xfrm>
        </p:spPr>
        <p:txBody>
          <a:bodyPr lIns="0" tIns="0" rIns="0" bIns="0" anchor="b" anchorCtr="0">
            <a:noAutofit/>
          </a:bodyPr>
          <a:lstStyle>
            <a:lvl1pPr algn="l">
              <a:defRPr sz="1650">
                <a:solidFill>
                  <a:schemeClr val="tx2"/>
                </a:solidFill>
              </a:defRPr>
            </a:lvl1pPr>
          </a:lstStyle>
          <a:p>
            <a:r>
              <a:rPr lang="en-US"/>
              <a:t>Click to edit Master title style</a:t>
            </a:r>
            <a:endParaRPr lang="en-US" dirty="0"/>
          </a:p>
        </p:txBody>
      </p:sp>
      <p:cxnSp>
        <p:nvCxnSpPr>
          <p:cNvPr id="10" name="Straight Connector 9"/>
          <p:cNvCxnSpPr/>
          <p:nvPr userDrawn="1"/>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611374" y="1110516"/>
            <a:ext cx="10361428" cy="4466167"/>
          </a:xfrm>
        </p:spPr>
        <p:txBody>
          <a:bodyPr lIns="0" tIns="0" rIns="0" bIns="0">
            <a:noAutofit/>
          </a:bodyPr>
          <a:lstStyle>
            <a:lvl1pPr marL="144018" indent="-144018">
              <a:lnSpc>
                <a:spcPts val="1650"/>
              </a:lnSpc>
              <a:spcBef>
                <a:spcPts val="0"/>
              </a:spcBef>
              <a:spcAft>
                <a:spcPts val="900"/>
              </a:spcAft>
              <a:buClrTx/>
              <a:defRPr sz="1200">
                <a:solidFill>
                  <a:schemeClr val="bg2"/>
                </a:solidFill>
              </a:defRPr>
            </a:lvl1pPr>
            <a:lvl2pPr marL="308610" indent="-144018">
              <a:lnSpc>
                <a:spcPts val="1650"/>
              </a:lnSpc>
              <a:spcBef>
                <a:spcPts val="0"/>
              </a:spcBef>
              <a:spcAft>
                <a:spcPts val="900"/>
              </a:spcAft>
              <a:buFont typeface="Lucida Grande"/>
              <a:buChar char="–"/>
              <a:defRPr sz="1200">
                <a:solidFill>
                  <a:schemeClr val="bg2"/>
                </a:solidFill>
              </a:defRPr>
            </a:lvl2pPr>
            <a:lvl3pPr marL="480060" indent="-144018">
              <a:lnSpc>
                <a:spcPts val="1650"/>
              </a:lnSpc>
              <a:spcBef>
                <a:spcPts val="0"/>
              </a:spcBef>
              <a:spcAft>
                <a:spcPts val="900"/>
              </a:spcAft>
              <a:buFont typeface="Lucida Grande"/>
              <a:buChar char="–"/>
              <a:defRPr sz="1200">
                <a:solidFill>
                  <a:schemeClr val="bg2"/>
                </a:solidFill>
              </a:defRPr>
            </a:lvl3pPr>
            <a:lvl4pPr marL="651510" indent="-144018">
              <a:lnSpc>
                <a:spcPts val="1650"/>
              </a:lnSpc>
              <a:spcBef>
                <a:spcPts val="0"/>
              </a:spcBef>
              <a:spcAft>
                <a:spcPts val="900"/>
              </a:spcAft>
              <a:buFont typeface="Lucida Grande"/>
              <a:buChar char="–"/>
              <a:defRPr sz="1200">
                <a:solidFill>
                  <a:schemeClr val="bg2"/>
                </a:solidFill>
              </a:defRPr>
            </a:lvl4pPr>
            <a:lvl5pPr marL="822960" indent="-144018">
              <a:lnSpc>
                <a:spcPts val="1650"/>
              </a:lnSpc>
              <a:spcBef>
                <a:spcPts val="0"/>
              </a:spcBef>
              <a:spcAft>
                <a:spcPts val="900"/>
              </a:spcAft>
              <a:buFont typeface="Lucida Grande"/>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18835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4" y="194443"/>
            <a:ext cx="10971028" cy="786449"/>
          </a:xfrm>
        </p:spPr>
        <p:txBody>
          <a:bodyPr lIns="0" tIns="0" rIns="0" bIns="0" anchor="b" anchorCtr="0">
            <a:noAutofit/>
          </a:bodyPr>
          <a:lstStyle>
            <a:lvl1pPr algn="l">
              <a:defRPr sz="3000" b="0" i="0">
                <a:solidFill>
                  <a:schemeClr val="tx2"/>
                </a:solidFill>
                <a:latin typeface="Roboto Light" charset="0"/>
                <a:ea typeface="Roboto Light" charset="0"/>
                <a:cs typeface="Roboto Light" charset="0"/>
              </a:defRPr>
            </a:lvl1pPr>
          </a:lstStyle>
          <a:p>
            <a:r>
              <a:rPr lang="en-US" dirty="0"/>
              <a:t>Click to edit Master title style</a:t>
            </a:r>
          </a:p>
        </p:txBody>
      </p:sp>
      <p:sp>
        <p:nvSpPr>
          <p:cNvPr id="6" name="Text Placeholder 5"/>
          <p:cNvSpPr>
            <a:spLocks noGrp="1"/>
          </p:cNvSpPr>
          <p:nvPr>
            <p:ph type="body" sz="quarter" idx="13"/>
          </p:nvPr>
        </p:nvSpPr>
        <p:spPr>
          <a:xfrm>
            <a:off x="611374" y="1110272"/>
            <a:ext cx="10971028" cy="4466167"/>
          </a:xfrm>
        </p:spPr>
        <p:txBody>
          <a:bodyPr lIns="0" tIns="0" rIns="0" bIns="0" numCol="2" spcCol="374904">
            <a:noAutofit/>
          </a:bodyPr>
          <a:lstStyle>
            <a:lvl1pPr marL="144018" indent="-144018">
              <a:lnSpc>
                <a:spcPts val="1500"/>
              </a:lnSpc>
              <a:spcBef>
                <a:spcPts val="0"/>
              </a:spcBef>
              <a:spcAft>
                <a:spcPts val="675"/>
              </a:spcAft>
              <a:buClrTx/>
              <a:defRPr sz="1050" b="0" i="0">
                <a:solidFill>
                  <a:schemeClr val="bg2"/>
                </a:solidFill>
                <a:latin typeface="Roboto Light" charset="0"/>
                <a:ea typeface="Roboto Light" charset="0"/>
                <a:cs typeface="Roboto Light" charset="0"/>
              </a:defRPr>
            </a:lvl1pPr>
            <a:lvl2pPr marL="308610" indent="-144018">
              <a:lnSpc>
                <a:spcPts val="1500"/>
              </a:lnSpc>
              <a:spcBef>
                <a:spcPts val="0"/>
              </a:spcBef>
              <a:spcAft>
                <a:spcPts val="675"/>
              </a:spcAft>
              <a:buFont typeface="Lucida Grande"/>
              <a:buChar char="–"/>
              <a:defRPr sz="1050" b="0" i="0">
                <a:solidFill>
                  <a:schemeClr val="bg2"/>
                </a:solidFill>
                <a:latin typeface="Roboto Light" charset="0"/>
                <a:ea typeface="Roboto Light" charset="0"/>
                <a:cs typeface="Roboto Light" charset="0"/>
              </a:defRPr>
            </a:lvl2pPr>
            <a:lvl3pPr marL="480060" indent="-144018">
              <a:lnSpc>
                <a:spcPts val="1500"/>
              </a:lnSpc>
              <a:spcBef>
                <a:spcPts val="0"/>
              </a:spcBef>
              <a:spcAft>
                <a:spcPts val="675"/>
              </a:spcAft>
              <a:buFont typeface="Lucida Grande"/>
              <a:buChar char="–"/>
              <a:defRPr sz="1050" b="0" i="0">
                <a:solidFill>
                  <a:schemeClr val="bg2"/>
                </a:solidFill>
                <a:latin typeface="Roboto Light" charset="0"/>
                <a:ea typeface="Roboto Light" charset="0"/>
                <a:cs typeface="Roboto Light" charset="0"/>
              </a:defRPr>
            </a:lvl3pPr>
            <a:lvl4pPr marL="651510" indent="-144018">
              <a:lnSpc>
                <a:spcPts val="1500"/>
              </a:lnSpc>
              <a:spcBef>
                <a:spcPts val="0"/>
              </a:spcBef>
              <a:spcAft>
                <a:spcPts val="675"/>
              </a:spcAft>
              <a:buFont typeface="Lucida Grande"/>
              <a:buChar char="–"/>
              <a:defRPr sz="1050" b="0" i="0">
                <a:solidFill>
                  <a:schemeClr val="bg2"/>
                </a:solidFill>
                <a:latin typeface="Roboto Light" charset="0"/>
                <a:ea typeface="Roboto Light" charset="0"/>
                <a:cs typeface="Roboto Light" charset="0"/>
              </a:defRPr>
            </a:lvl4pPr>
            <a:lvl5pPr marL="822960" indent="-144018">
              <a:lnSpc>
                <a:spcPts val="1500"/>
              </a:lnSpc>
              <a:spcBef>
                <a:spcPts val="0"/>
              </a:spcBef>
              <a:spcAft>
                <a:spcPts val="675"/>
              </a:spcAft>
              <a:buFont typeface="Lucida Grande"/>
              <a:buChar char="–"/>
              <a:defRPr sz="1050" b="0" i="0">
                <a:solidFill>
                  <a:schemeClr val="bg2"/>
                </a:solidFill>
                <a:latin typeface="Roboto Light" charset="0"/>
                <a:ea typeface="Roboto Light" charset="0"/>
                <a:cs typeface="Robot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11"/>
          </p:nvPr>
        </p:nvSpPr>
        <p:spPr>
          <a:xfrm>
            <a:off x="894760" y="6403821"/>
            <a:ext cx="10687643" cy="365125"/>
          </a:xfr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2"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88927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pic>
        <p:nvPicPr>
          <p:cNvPr id="5" name="Picture 4" descr="Background6-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title"/>
          </p:nvPr>
        </p:nvSpPr>
        <p:spPr>
          <a:xfrm>
            <a:off x="611376" y="532781"/>
            <a:ext cx="4866561" cy="585216"/>
          </a:xfrm>
        </p:spPr>
        <p:txBody>
          <a:bodyPr lIns="0" tIns="0" rIns="0" bIns="0" anchor="t">
            <a:noAutofit/>
          </a:bodyPr>
          <a:lstStyle>
            <a:lvl1pPr algn="l">
              <a:defRPr sz="1650" b="0" i="0">
                <a:solidFill>
                  <a:schemeClr val="bg1"/>
                </a:solidFill>
                <a:latin typeface="Roboto Light" charset="0"/>
                <a:ea typeface="Roboto Light" charset="0"/>
                <a:cs typeface="Roboto Light" charset="0"/>
              </a:defRPr>
            </a:lvl1pPr>
          </a:lstStyle>
          <a:p>
            <a:r>
              <a:rPr lang="en-US" dirty="0"/>
              <a:t>Click to edit Master title style</a:t>
            </a:r>
          </a:p>
        </p:txBody>
      </p:sp>
      <p:sp>
        <p:nvSpPr>
          <p:cNvPr id="7" name="Text Placeholder 6"/>
          <p:cNvSpPr>
            <a:spLocks noGrp="1"/>
          </p:cNvSpPr>
          <p:nvPr>
            <p:ph type="body" sz="quarter" idx="10"/>
          </p:nvPr>
        </p:nvSpPr>
        <p:spPr>
          <a:xfrm>
            <a:off x="607486" y="2507538"/>
            <a:ext cx="9818492" cy="3858676"/>
          </a:xfrm>
        </p:spPr>
        <p:txBody>
          <a:bodyPr lIns="0" tIns="0" rIns="0" bIns="0">
            <a:noAutofit/>
          </a:bodyPr>
          <a:lstStyle>
            <a:lvl1pPr marL="0" indent="0">
              <a:lnSpc>
                <a:spcPts val="4800"/>
              </a:lnSpc>
              <a:spcBef>
                <a:spcPts val="0"/>
              </a:spcBef>
              <a:buNone/>
              <a:defRPr sz="4500" b="0" i="0">
                <a:solidFill>
                  <a:srgbClr val="FFFFFF"/>
                </a:solidFill>
                <a:latin typeface="Roboto Light" charset="0"/>
                <a:ea typeface="Roboto Light" charset="0"/>
                <a:cs typeface="Roboto Light" charset="0"/>
              </a:defRPr>
            </a:lvl1pPr>
          </a:lstStyle>
          <a:p>
            <a:pPr lvl="0"/>
            <a:r>
              <a:rPr lang="en-US"/>
              <a:t>Click to edit Master text styles</a:t>
            </a:r>
          </a:p>
        </p:txBody>
      </p:sp>
    </p:spTree>
    <p:extLst>
      <p:ext uri="{BB962C8B-B14F-4D97-AF65-F5344CB8AC3E}">
        <p14:creationId xmlns:p14="http://schemas.microsoft.com/office/powerpoint/2010/main" val="1446451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pic>
        <p:nvPicPr>
          <p:cNvPr id="6" name="Picture 5" descr="Background7-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4" name="Title 1"/>
          <p:cNvSpPr>
            <a:spLocks noGrp="1"/>
          </p:cNvSpPr>
          <p:nvPr>
            <p:ph type="title"/>
          </p:nvPr>
        </p:nvSpPr>
        <p:spPr>
          <a:xfrm>
            <a:off x="611376" y="532781"/>
            <a:ext cx="4866561" cy="585216"/>
          </a:xfrm>
        </p:spPr>
        <p:txBody>
          <a:bodyPr lIns="0" tIns="0" rIns="0" bIns="0" anchor="t">
            <a:noAutofit/>
          </a:bodyPr>
          <a:lstStyle>
            <a:lvl1pPr algn="l">
              <a:defRPr sz="1650" b="0" i="0">
                <a:solidFill>
                  <a:schemeClr val="bg1"/>
                </a:solidFill>
                <a:latin typeface="Roboto Light" charset="0"/>
                <a:ea typeface="Roboto Light" charset="0"/>
                <a:cs typeface="Roboto Light" charset="0"/>
              </a:defRPr>
            </a:lvl1pPr>
          </a:lstStyle>
          <a:p>
            <a:r>
              <a:rPr lang="en-US" dirty="0"/>
              <a:t>Click to edit Master title style</a:t>
            </a:r>
          </a:p>
        </p:txBody>
      </p:sp>
      <p:sp>
        <p:nvSpPr>
          <p:cNvPr id="5" name="Text Placeholder 6"/>
          <p:cNvSpPr>
            <a:spLocks noGrp="1"/>
          </p:cNvSpPr>
          <p:nvPr>
            <p:ph type="body" sz="quarter" idx="10"/>
          </p:nvPr>
        </p:nvSpPr>
        <p:spPr>
          <a:xfrm>
            <a:off x="607486" y="2507538"/>
            <a:ext cx="9818492" cy="3858676"/>
          </a:xfrm>
        </p:spPr>
        <p:txBody>
          <a:bodyPr lIns="0" tIns="0" rIns="0" bIns="0">
            <a:noAutofit/>
          </a:bodyPr>
          <a:lstStyle>
            <a:lvl1pPr marL="0" indent="0">
              <a:lnSpc>
                <a:spcPts val="4800"/>
              </a:lnSpc>
              <a:spcBef>
                <a:spcPts val="0"/>
              </a:spcBef>
              <a:buNone/>
              <a:defRPr sz="4500" b="0" i="0">
                <a:solidFill>
                  <a:srgbClr val="FFFFFF"/>
                </a:solidFill>
                <a:latin typeface="Roboto Light" charset="0"/>
                <a:ea typeface="Roboto Light" charset="0"/>
                <a:cs typeface="Roboto Light" charset="0"/>
              </a:defRPr>
            </a:lvl1pPr>
          </a:lstStyle>
          <a:p>
            <a:pPr lvl="0"/>
            <a:r>
              <a:rPr lang="en-US"/>
              <a:t>Click to edit Master text styles</a:t>
            </a:r>
          </a:p>
        </p:txBody>
      </p:sp>
    </p:spTree>
    <p:extLst>
      <p:ext uri="{BB962C8B-B14F-4D97-AF65-F5344CB8AC3E}">
        <p14:creationId xmlns:p14="http://schemas.microsoft.com/office/powerpoint/2010/main" val="3165369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5" name="Title 1"/>
          <p:cNvSpPr>
            <a:spLocks noGrp="1"/>
          </p:cNvSpPr>
          <p:nvPr>
            <p:ph type="title"/>
          </p:nvPr>
        </p:nvSpPr>
        <p:spPr>
          <a:xfrm>
            <a:off x="611376" y="532781"/>
            <a:ext cx="4866561" cy="585216"/>
          </a:xfrm>
        </p:spPr>
        <p:txBody>
          <a:bodyPr lIns="0" tIns="0" rIns="0" bIns="0" anchor="t">
            <a:noAutofit/>
          </a:bodyPr>
          <a:lstStyle>
            <a:lvl1pPr algn="l">
              <a:defRPr sz="1650" b="0" i="0">
                <a:solidFill>
                  <a:schemeClr val="bg1"/>
                </a:solidFill>
                <a:latin typeface="Roboto Light" charset="0"/>
                <a:ea typeface="Roboto Light" charset="0"/>
                <a:cs typeface="Roboto Light" charset="0"/>
              </a:defRPr>
            </a:lvl1pPr>
          </a:lstStyle>
          <a:p>
            <a:r>
              <a:rPr lang="en-US" dirty="0"/>
              <a:t>Click to edit Master title style</a:t>
            </a:r>
          </a:p>
        </p:txBody>
      </p:sp>
      <p:sp>
        <p:nvSpPr>
          <p:cNvPr id="6" name="Text Placeholder 6"/>
          <p:cNvSpPr>
            <a:spLocks noGrp="1"/>
          </p:cNvSpPr>
          <p:nvPr>
            <p:ph type="body" sz="quarter" idx="10"/>
          </p:nvPr>
        </p:nvSpPr>
        <p:spPr>
          <a:xfrm>
            <a:off x="607486" y="2507538"/>
            <a:ext cx="9818492" cy="3858676"/>
          </a:xfrm>
        </p:spPr>
        <p:txBody>
          <a:bodyPr lIns="0" tIns="0" rIns="0" bIns="0">
            <a:noAutofit/>
          </a:bodyPr>
          <a:lstStyle>
            <a:lvl1pPr marL="0" indent="0">
              <a:lnSpc>
                <a:spcPts val="4800"/>
              </a:lnSpc>
              <a:spcBef>
                <a:spcPts val="0"/>
              </a:spcBef>
              <a:buNone/>
              <a:defRPr sz="4500" b="0" i="0">
                <a:solidFill>
                  <a:srgbClr val="FFFFFF"/>
                </a:solidFill>
                <a:latin typeface="Roboto Light" charset="0"/>
                <a:ea typeface="Roboto Light" charset="0"/>
                <a:cs typeface="Roboto Light" charset="0"/>
              </a:defRPr>
            </a:lvl1pPr>
          </a:lstStyle>
          <a:p>
            <a:pPr lvl="0"/>
            <a:r>
              <a:rPr lang="en-US"/>
              <a:t>Click to edit Master text styles</a:t>
            </a:r>
          </a:p>
        </p:txBody>
      </p:sp>
    </p:spTree>
    <p:extLst>
      <p:ext uri="{BB962C8B-B14F-4D97-AF65-F5344CB8AC3E}">
        <p14:creationId xmlns:p14="http://schemas.microsoft.com/office/powerpoint/2010/main" val="667506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Divider">
    <p:spTree>
      <p:nvGrpSpPr>
        <p:cNvPr id="1" name=""/>
        <p:cNvGrpSpPr/>
        <p:nvPr/>
      </p:nvGrpSpPr>
      <p:grpSpPr>
        <a:xfrm>
          <a:off x="0" y="0"/>
          <a:ext cx="0" cy="0"/>
          <a:chOff x="0" y="0"/>
          <a:chExt cx="0" cy="0"/>
        </a:xfrm>
      </p:grpSpPr>
      <p:sp>
        <p:nvSpPr>
          <p:cNvPr id="3" name="Title 1"/>
          <p:cNvSpPr>
            <a:spLocks noGrp="1"/>
          </p:cNvSpPr>
          <p:nvPr>
            <p:ph type="title"/>
          </p:nvPr>
        </p:nvSpPr>
        <p:spPr>
          <a:xfrm>
            <a:off x="611376" y="532781"/>
            <a:ext cx="4866561" cy="585216"/>
          </a:xfrm>
        </p:spPr>
        <p:txBody>
          <a:bodyPr lIns="0" tIns="0" rIns="0" bIns="0" anchor="t">
            <a:noAutofit/>
          </a:bodyPr>
          <a:lstStyle>
            <a:lvl1pPr algn="l">
              <a:defRPr sz="1650" b="0" i="0">
                <a:solidFill>
                  <a:schemeClr val="bg1"/>
                </a:solidFill>
                <a:latin typeface="Roboto Light" charset="0"/>
                <a:ea typeface="Roboto Light" charset="0"/>
                <a:cs typeface="Roboto Light" charset="0"/>
              </a:defRPr>
            </a:lvl1pPr>
          </a:lstStyle>
          <a:p>
            <a:r>
              <a:rPr lang="en-US" dirty="0"/>
              <a:t>Click to edit Master title style</a:t>
            </a:r>
          </a:p>
        </p:txBody>
      </p:sp>
      <p:sp>
        <p:nvSpPr>
          <p:cNvPr id="4" name="Text Placeholder 6"/>
          <p:cNvSpPr>
            <a:spLocks noGrp="1"/>
          </p:cNvSpPr>
          <p:nvPr>
            <p:ph type="body" sz="quarter" idx="10"/>
          </p:nvPr>
        </p:nvSpPr>
        <p:spPr>
          <a:xfrm>
            <a:off x="607486" y="2507538"/>
            <a:ext cx="9818492" cy="3858676"/>
          </a:xfrm>
        </p:spPr>
        <p:txBody>
          <a:bodyPr lIns="0" tIns="0" rIns="0" bIns="0">
            <a:noAutofit/>
          </a:bodyPr>
          <a:lstStyle>
            <a:lvl1pPr marL="0" indent="0">
              <a:lnSpc>
                <a:spcPts val="4800"/>
              </a:lnSpc>
              <a:spcBef>
                <a:spcPts val="0"/>
              </a:spcBef>
              <a:buNone/>
              <a:defRPr sz="4500" b="0" i="0">
                <a:solidFill>
                  <a:srgbClr val="FFFFFF"/>
                </a:solidFill>
                <a:latin typeface="Roboto Light" charset="0"/>
                <a:ea typeface="Roboto Light" charset="0"/>
                <a:cs typeface="Roboto Light" charset="0"/>
              </a:defRPr>
            </a:lvl1pPr>
          </a:lstStyle>
          <a:p>
            <a:pPr lvl="0"/>
            <a:r>
              <a:rPr lang="en-US"/>
              <a:t>Click to edit Master text styles</a:t>
            </a:r>
          </a:p>
        </p:txBody>
      </p:sp>
    </p:spTree>
    <p:extLst>
      <p:ext uri="{BB962C8B-B14F-4D97-AF65-F5344CB8AC3E}">
        <p14:creationId xmlns:p14="http://schemas.microsoft.com/office/powerpoint/2010/main" val="964167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extBox 1"/>
          <p:cNvSpPr txBox="1"/>
          <p:nvPr userDrawn="1"/>
        </p:nvSpPr>
        <p:spPr>
          <a:xfrm>
            <a:off x="607487" y="4498678"/>
            <a:ext cx="7719871" cy="1518364"/>
          </a:xfrm>
          <a:prstGeom prst="rect">
            <a:avLst/>
          </a:prstGeom>
          <a:noFill/>
        </p:spPr>
        <p:txBody>
          <a:bodyPr wrap="square" lIns="0" tIns="0" bIns="0" rtlCol="0">
            <a:noAutofit/>
          </a:bodyPr>
          <a:lstStyle/>
          <a:p>
            <a:pPr defTabSz="685800"/>
            <a:r>
              <a:rPr lang="en-US" sz="5100" dirty="0">
                <a:solidFill>
                  <a:srgbClr val="FFFFFF"/>
                </a:solidFill>
                <a:latin typeface="Roboto Light" charset="0"/>
                <a:ea typeface="Roboto Light" charset="0"/>
                <a:cs typeface="Roboto Light" charset="0"/>
              </a:rPr>
              <a:t>Thank you</a:t>
            </a:r>
          </a:p>
        </p:txBody>
      </p:sp>
      <p:sp>
        <p:nvSpPr>
          <p:cNvPr id="6" name="Rectangle 5"/>
          <p:cNvSpPr/>
          <p:nvPr userDrawn="1"/>
        </p:nvSpPr>
        <p:spPr>
          <a:xfrm>
            <a:off x="599016" y="6399384"/>
            <a:ext cx="7569200" cy="196208"/>
          </a:xfrm>
          <a:prstGeom prst="rect">
            <a:avLst/>
          </a:prstGeom>
        </p:spPr>
        <p:txBody>
          <a:bodyPr wrap="square">
            <a:spAutoFit/>
          </a:bodyPr>
          <a:lstStyle/>
          <a:p>
            <a:pPr>
              <a:defRPr/>
            </a:pPr>
            <a:r>
              <a:rPr lang="en-US" sz="675" dirty="0">
                <a:solidFill>
                  <a:prstClr val="white"/>
                </a:solidFill>
              </a:rPr>
              <a:t>© 2017 Association of International Certified Professional Accountants. All rights reserved.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347" y="710384"/>
            <a:ext cx="1838300" cy="810920"/>
          </a:xfrm>
          <a:prstGeom prst="rect">
            <a:avLst/>
          </a:prstGeom>
        </p:spPr>
      </p:pic>
    </p:spTree>
    <p:extLst>
      <p:ext uri="{BB962C8B-B14F-4D97-AF65-F5344CB8AC3E}">
        <p14:creationId xmlns:p14="http://schemas.microsoft.com/office/powerpoint/2010/main" val="32753951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Divider">
    <p:spTree>
      <p:nvGrpSpPr>
        <p:cNvPr id="1" name=""/>
        <p:cNvGrpSpPr/>
        <p:nvPr/>
      </p:nvGrpSpPr>
      <p:grpSpPr>
        <a:xfrm>
          <a:off x="0" y="0"/>
          <a:ext cx="0" cy="0"/>
          <a:chOff x="0" y="0"/>
          <a:chExt cx="0" cy="0"/>
        </a:xfrm>
      </p:grpSpPr>
      <p:sp>
        <p:nvSpPr>
          <p:cNvPr id="2" name="TextBox 1"/>
          <p:cNvSpPr txBox="1"/>
          <p:nvPr userDrawn="1"/>
        </p:nvSpPr>
        <p:spPr>
          <a:xfrm>
            <a:off x="607487" y="4498678"/>
            <a:ext cx="7719871" cy="1518364"/>
          </a:xfrm>
          <a:prstGeom prst="rect">
            <a:avLst/>
          </a:prstGeom>
          <a:noFill/>
        </p:spPr>
        <p:txBody>
          <a:bodyPr wrap="square" lIns="0" tIns="0" bIns="0" rtlCol="0">
            <a:noAutofit/>
          </a:bodyPr>
          <a:lstStyle/>
          <a:p>
            <a:pPr defTabSz="685800"/>
            <a:r>
              <a:rPr lang="en-US" sz="5100" dirty="0">
                <a:solidFill>
                  <a:srgbClr val="FFFFFF"/>
                </a:solidFill>
                <a:latin typeface="Roboto Light" charset="0"/>
                <a:ea typeface="Roboto Light" charset="0"/>
                <a:cs typeface="Roboto Light" charset="0"/>
              </a:rPr>
              <a:t>Thank you</a:t>
            </a:r>
          </a:p>
        </p:txBody>
      </p:sp>
      <p:sp>
        <p:nvSpPr>
          <p:cNvPr id="4" name="Rectangle 3"/>
          <p:cNvSpPr/>
          <p:nvPr userDrawn="1"/>
        </p:nvSpPr>
        <p:spPr>
          <a:xfrm>
            <a:off x="599016" y="6399384"/>
            <a:ext cx="7569200" cy="196208"/>
          </a:xfrm>
          <a:prstGeom prst="rect">
            <a:avLst/>
          </a:prstGeom>
        </p:spPr>
        <p:txBody>
          <a:bodyPr wrap="square">
            <a:spAutoFit/>
          </a:bodyPr>
          <a:lstStyle/>
          <a:p>
            <a:pPr>
              <a:defRPr/>
            </a:pPr>
            <a:r>
              <a:rPr lang="en-US" sz="675" dirty="0">
                <a:solidFill>
                  <a:prstClr val="white"/>
                </a:solidFill>
              </a:rPr>
              <a:t>© 2017 Association of International Certified Professional Accountants. All rights reserved.</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347" y="710384"/>
            <a:ext cx="1838300" cy="810920"/>
          </a:xfrm>
          <a:prstGeom prst="rect">
            <a:avLst/>
          </a:prstGeom>
        </p:spPr>
      </p:pic>
    </p:spTree>
    <p:extLst>
      <p:ext uri="{BB962C8B-B14F-4D97-AF65-F5344CB8AC3E}">
        <p14:creationId xmlns:p14="http://schemas.microsoft.com/office/powerpoint/2010/main" val="276469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46712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descr="AICPA Web_wh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2368" y="6604000"/>
            <a:ext cx="88053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6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532781"/>
            <a:ext cx="6390791" cy="585216"/>
          </a:xfrm>
        </p:spPr>
        <p:txBody>
          <a:bodyPr lIns="0" tIns="0" rIns="0" bIns="0" anchor="t">
            <a:noAutofit/>
          </a:bodyPr>
          <a:lstStyle>
            <a:lvl1pPr algn="l">
              <a:defRPr sz="1650" b="0" i="0">
                <a:solidFill>
                  <a:schemeClr val="tx2"/>
                </a:solidFill>
                <a:latin typeface="Roboto Light" charset="0"/>
                <a:ea typeface="Roboto Light" charset="0"/>
                <a:cs typeface="Roboto Light" charset="0"/>
              </a:defRPr>
            </a:lvl1pPr>
          </a:lstStyle>
          <a:p>
            <a:r>
              <a:rPr lang="en-US"/>
              <a:t>Click to edit Master title style</a:t>
            </a:r>
            <a:endParaRPr lang="en-US" dirty="0"/>
          </a:p>
        </p:txBody>
      </p:sp>
      <p:sp>
        <p:nvSpPr>
          <p:cNvPr id="3" name="Content Placeholder 2"/>
          <p:cNvSpPr>
            <a:spLocks noGrp="1"/>
          </p:cNvSpPr>
          <p:nvPr>
            <p:ph idx="1"/>
          </p:nvPr>
        </p:nvSpPr>
        <p:spPr>
          <a:xfrm>
            <a:off x="611373" y="1600204"/>
            <a:ext cx="6392563" cy="4525963"/>
          </a:xfrm>
        </p:spPr>
        <p:txBody>
          <a:bodyPr lIns="0" tIns="0" rIns="0">
            <a:noAutofit/>
          </a:bodyPr>
          <a:lstStyle>
            <a:lvl1pPr marL="0" indent="0">
              <a:lnSpc>
                <a:spcPts val="1650"/>
              </a:lnSpc>
              <a:spcBef>
                <a:spcPts val="0"/>
              </a:spcBef>
              <a:spcAft>
                <a:spcPts val="675"/>
              </a:spcAft>
              <a:buNone/>
              <a:defRPr sz="1200" b="0" i="0">
                <a:solidFill>
                  <a:schemeClr val="bg2"/>
                </a:solidFill>
                <a:latin typeface="Roboto Light" charset="0"/>
                <a:ea typeface="Roboto Light" charset="0"/>
                <a:cs typeface="Roboto Light" charset="0"/>
              </a:defRPr>
            </a:lvl1pPr>
            <a:lvl2pPr marL="144018" indent="-144018">
              <a:lnSpc>
                <a:spcPts val="1650"/>
              </a:lnSpc>
              <a:spcBef>
                <a:spcPts val="0"/>
              </a:spcBef>
              <a:spcAft>
                <a:spcPts val="675"/>
              </a:spcAft>
              <a:buFont typeface="Arial"/>
              <a:buChar char="•"/>
              <a:defRPr sz="1200" b="0" i="0">
                <a:solidFill>
                  <a:schemeClr val="bg2"/>
                </a:solidFill>
                <a:latin typeface="Roboto Light" charset="0"/>
                <a:ea typeface="Roboto Light" charset="0"/>
                <a:cs typeface="Roboto Light" charset="0"/>
              </a:defRPr>
            </a:lvl2pPr>
            <a:lvl3pPr marL="30861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3pPr>
            <a:lvl4pPr marL="48006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4pPr>
            <a:lvl5pPr marL="617220" indent="-144018">
              <a:lnSpc>
                <a:spcPts val="1650"/>
              </a:lnSpc>
              <a:spcBef>
                <a:spcPts val="0"/>
              </a:spcBef>
              <a:spcAft>
                <a:spcPts val="675"/>
              </a:spcAft>
              <a:buFont typeface="Lucida Grande"/>
              <a:buChar char="–"/>
              <a:defRPr sz="1200" b="0" i="0">
                <a:solidFill>
                  <a:schemeClr val="bg2"/>
                </a:solidFill>
                <a:latin typeface="Roboto Light" charset="0"/>
                <a:ea typeface="Roboto Light" charset="0"/>
                <a:cs typeface="Robot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09600" y="6370596"/>
            <a:ext cx="640368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Background11-01-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5669" y="0"/>
            <a:ext cx="4056331" cy="6858000"/>
          </a:xfrm>
          <a:prstGeom prst="rect">
            <a:avLst/>
          </a:prstGeom>
        </p:spPr>
      </p:pic>
      <p:sp>
        <p:nvSpPr>
          <p:cNvPr id="12" name="Footer Placeholder 4"/>
          <p:cNvSpPr>
            <a:spLocks noGrp="1"/>
          </p:cNvSpPr>
          <p:nvPr>
            <p:ph type="ftr" sz="quarter" idx="11"/>
          </p:nvPr>
        </p:nvSpPr>
        <p:spPr>
          <a:xfrm>
            <a:off x="894762" y="6403821"/>
            <a:ext cx="6107404" cy="365125"/>
          </a:xfrm>
          <a:prstGeom prst="rect">
            <a:avLst/>
          </a:prstGeo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3"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2969419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5573" y="618581"/>
            <a:ext cx="514561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701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266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45186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6482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439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2748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391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32394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78905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59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194439"/>
            <a:ext cx="7924800" cy="786136"/>
          </a:xfrm>
        </p:spPr>
        <p:txBody>
          <a:bodyPr lIns="0" tIns="0" rIns="0" bIns="0" anchor="b" anchorCtr="0">
            <a:noAutofit/>
          </a:bodyPr>
          <a:lstStyle>
            <a:lvl1pPr algn="l">
              <a:defRPr sz="1650" b="0" i="0">
                <a:solidFill>
                  <a:schemeClr val="tx2"/>
                </a:solidFill>
                <a:latin typeface="Roboto Light" charset="0"/>
                <a:ea typeface="Roboto Light" charset="0"/>
                <a:cs typeface="Roboto Light" charset="0"/>
              </a:defRPr>
            </a:lvl1pPr>
          </a:lstStyle>
          <a:p>
            <a:r>
              <a:rPr lang="en-US"/>
              <a:t>Click to edit Master title style</a:t>
            </a:r>
            <a:endParaRPr lang="en-US" dirty="0"/>
          </a:p>
        </p:txBody>
      </p:sp>
      <p:sp>
        <p:nvSpPr>
          <p:cNvPr id="12" name="Text Placeholder 5"/>
          <p:cNvSpPr>
            <a:spLocks noGrp="1"/>
          </p:cNvSpPr>
          <p:nvPr>
            <p:ph type="body" sz="quarter" idx="13"/>
          </p:nvPr>
        </p:nvSpPr>
        <p:spPr>
          <a:xfrm>
            <a:off x="611372" y="1110516"/>
            <a:ext cx="7924800" cy="4466167"/>
          </a:xfrm>
        </p:spPr>
        <p:txBody>
          <a:bodyPr lIns="0" tIns="0" rIns="0" bIns="0">
            <a:noAutofit/>
          </a:bodyPr>
          <a:lstStyle>
            <a:lvl1pPr marL="144018" indent="-144018">
              <a:lnSpc>
                <a:spcPts val="1500"/>
              </a:lnSpc>
              <a:spcBef>
                <a:spcPts val="0"/>
              </a:spcBef>
              <a:spcAft>
                <a:spcPts val="900"/>
              </a:spcAft>
              <a:buClrTx/>
              <a:defRPr sz="1050" b="0" i="0">
                <a:solidFill>
                  <a:schemeClr val="bg2"/>
                </a:solidFill>
                <a:latin typeface="Roboto Light" charset="0"/>
                <a:ea typeface="Roboto Light" charset="0"/>
                <a:cs typeface="Roboto Light" charset="0"/>
              </a:defRPr>
            </a:lvl1pPr>
            <a:lvl2pPr marL="308610" indent="-144018">
              <a:lnSpc>
                <a:spcPts val="1500"/>
              </a:lnSpc>
              <a:spcBef>
                <a:spcPts val="0"/>
              </a:spcBef>
              <a:spcAft>
                <a:spcPts val="900"/>
              </a:spcAft>
              <a:buFont typeface="Lucida Grande"/>
              <a:buChar char="–"/>
              <a:defRPr sz="1050" b="0" i="0">
                <a:solidFill>
                  <a:schemeClr val="bg2"/>
                </a:solidFill>
                <a:latin typeface="Roboto Light" charset="0"/>
                <a:ea typeface="Roboto Light" charset="0"/>
                <a:cs typeface="Roboto Light" charset="0"/>
              </a:defRPr>
            </a:lvl2pPr>
            <a:lvl3pPr marL="480060" indent="-144018">
              <a:lnSpc>
                <a:spcPts val="1500"/>
              </a:lnSpc>
              <a:spcBef>
                <a:spcPts val="0"/>
              </a:spcBef>
              <a:spcAft>
                <a:spcPts val="900"/>
              </a:spcAft>
              <a:buFont typeface="Lucida Grande"/>
              <a:buChar char="–"/>
              <a:defRPr sz="1050" b="0" i="0">
                <a:solidFill>
                  <a:schemeClr val="bg2"/>
                </a:solidFill>
                <a:latin typeface="Roboto Light" charset="0"/>
                <a:ea typeface="Roboto Light" charset="0"/>
                <a:cs typeface="Roboto Light" charset="0"/>
              </a:defRPr>
            </a:lvl3pPr>
            <a:lvl4pPr marL="651510" indent="-144018">
              <a:lnSpc>
                <a:spcPts val="1500"/>
              </a:lnSpc>
              <a:spcBef>
                <a:spcPts val="0"/>
              </a:spcBef>
              <a:spcAft>
                <a:spcPts val="900"/>
              </a:spcAft>
              <a:buFont typeface="Lucida Grande"/>
              <a:buChar char="–"/>
              <a:defRPr sz="1050" b="0" i="0">
                <a:solidFill>
                  <a:schemeClr val="bg2"/>
                </a:solidFill>
                <a:latin typeface="Roboto Light" charset="0"/>
                <a:ea typeface="Roboto Light" charset="0"/>
                <a:cs typeface="Roboto Light" charset="0"/>
              </a:defRPr>
            </a:lvl4pPr>
            <a:lvl5pPr marL="822960" indent="-144018">
              <a:lnSpc>
                <a:spcPts val="1500"/>
              </a:lnSpc>
              <a:spcBef>
                <a:spcPts val="0"/>
              </a:spcBef>
              <a:spcAft>
                <a:spcPts val="900"/>
              </a:spcAft>
              <a:buFont typeface="Lucida Grande"/>
              <a:buChar char="–"/>
              <a:defRPr sz="1050" b="0" i="0">
                <a:solidFill>
                  <a:schemeClr val="bg2"/>
                </a:solidFill>
                <a:latin typeface="Roboto Light" charset="0"/>
                <a:ea typeface="Roboto Light" charset="0"/>
                <a:cs typeface="Robot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4-01.png"/>
          <p:cNvPicPr>
            <a:picLocks noChangeAspect="1"/>
          </p:cNvPicPr>
          <p:nvPr userDrawn="1"/>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163311" y="0"/>
            <a:ext cx="3045293" cy="6858000"/>
          </a:xfrm>
          <a:prstGeom prst="rect">
            <a:avLst/>
          </a:prstGeom>
        </p:spPr>
      </p:pic>
      <p:sp>
        <p:nvSpPr>
          <p:cNvPr id="9" name="Text Placeholder 12"/>
          <p:cNvSpPr>
            <a:spLocks noGrp="1"/>
          </p:cNvSpPr>
          <p:nvPr>
            <p:ph type="body" sz="quarter" idx="15"/>
          </p:nvPr>
        </p:nvSpPr>
        <p:spPr>
          <a:xfrm>
            <a:off x="9512599" y="1116728"/>
            <a:ext cx="2316480" cy="4389967"/>
          </a:xfrm>
        </p:spPr>
        <p:txBody>
          <a:bodyPr lIns="0" tIns="0" rIns="0" bIns="0">
            <a:noAutofit/>
          </a:bodyPr>
          <a:lstStyle>
            <a:lvl1pPr marL="0" indent="0">
              <a:lnSpc>
                <a:spcPts val="1500"/>
              </a:lnSpc>
              <a:spcBef>
                <a:spcPts val="0"/>
              </a:spcBef>
              <a:spcAft>
                <a:spcPts val="675"/>
              </a:spcAft>
              <a:buNone/>
              <a:defRPr sz="105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314827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866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Text Placeholder 2"/>
          <p:cNvSpPr>
            <a:spLocks noGrp="1"/>
          </p:cNvSpPr>
          <p:nvPr>
            <p:ph type="body" sz="half" idx="1"/>
          </p:nvPr>
        </p:nvSpPr>
        <p:spPr>
          <a:xfrm>
            <a:off x="14224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22400" y="6248400"/>
            <a:ext cx="2540000" cy="457200"/>
          </a:xfrm>
          <a:prstGeom prst="rect">
            <a:avLst/>
          </a:prstGeom>
        </p:spPr>
        <p:txBody>
          <a:bodyPr/>
          <a:lstStyle>
            <a:lvl1pPr>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8940800" y="6248400"/>
            <a:ext cx="2540000" cy="457200"/>
          </a:xfrm>
          <a:prstGeom prst="rect">
            <a:avLst/>
          </a:prstGeom>
        </p:spPr>
        <p:txBody>
          <a:bodyPr/>
          <a:lstStyle>
            <a:lvl1pPr>
              <a:defRPr/>
            </a:lvl1pPr>
          </a:lstStyle>
          <a:p>
            <a:pPr>
              <a:defRPr/>
            </a:pPr>
            <a:fld id="{D181D99C-F9FD-4FDC-9E07-092CB1F68B9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119648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1204857" y="2386584"/>
            <a:ext cx="7731163" cy="3581802"/>
          </a:xfrm>
          <a:prstGeom prst="rect">
            <a:avLst/>
          </a:prstGeom>
        </p:spPr>
        <p:txBody>
          <a:bodyPr lIns="0" tIns="0" rIns="0" bIns="0" anchor="t" anchorCtr="0">
            <a:noAutofit/>
          </a:bodyPr>
          <a:lstStyle>
            <a:lvl1pPr algn="l">
              <a:lnSpc>
                <a:spcPts val="4650"/>
              </a:lnSpc>
              <a:defRPr sz="4500" b="1" i="0" kern="1000" cap="all">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270027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AICPA Web_wh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2367" y="6604000"/>
            <a:ext cx="88053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75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78938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30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2069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12958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14687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09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3" y="194442"/>
            <a:ext cx="8105907" cy="786453"/>
          </a:xfrm>
        </p:spPr>
        <p:txBody>
          <a:bodyPr lIns="0" tIns="0" rIns="0" bIns="0" anchor="b" anchorCtr="0">
            <a:noAutofit/>
          </a:bodyPr>
          <a:lstStyle>
            <a:lvl1pPr algn="l">
              <a:defRPr sz="1650" b="0" i="0">
                <a:solidFill>
                  <a:schemeClr val="tx2"/>
                </a:solidFill>
                <a:latin typeface="Roboto Light" charset="0"/>
                <a:ea typeface="Roboto Light" charset="0"/>
                <a:cs typeface="Roboto Light" charset="0"/>
              </a:defRPr>
            </a:lvl1pPr>
          </a:lstStyle>
          <a:p>
            <a:r>
              <a:rPr lang="en-US"/>
              <a:t>Click to edit Master title style</a:t>
            </a:r>
            <a:endParaRPr lang="en-US" dirty="0"/>
          </a:p>
        </p:txBody>
      </p:sp>
      <p:cxnSp>
        <p:nvCxnSpPr>
          <p:cNvPr id="10" name="Straight Connector 9"/>
          <p:cNvCxnSpPr/>
          <p:nvPr userDrawn="1"/>
        </p:nvCxnSpPr>
        <p:spPr>
          <a:xfrm>
            <a:off x="609600" y="6370596"/>
            <a:ext cx="810768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611374" y="1110516"/>
            <a:ext cx="8105908" cy="4466167"/>
          </a:xfrm>
        </p:spPr>
        <p:txBody>
          <a:bodyPr lIns="0" tIns="0" rIns="0" bIns="0">
            <a:noAutofit/>
          </a:bodyPr>
          <a:lstStyle>
            <a:lvl1pPr marL="144018" indent="-144018">
              <a:lnSpc>
                <a:spcPts val="1650"/>
              </a:lnSpc>
              <a:spcBef>
                <a:spcPts val="0"/>
              </a:spcBef>
              <a:spcAft>
                <a:spcPts val="900"/>
              </a:spcAft>
              <a:buClrTx/>
              <a:defRPr sz="1200" b="0" i="0">
                <a:solidFill>
                  <a:schemeClr val="bg2"/>
                </a:solidFill>
                <a:latin typeface="Roboto Light" charset="0"/>
                <a:ea typeface="Roboto Light" charset="0"/>
                <a:cs typeface="Roboto Light" charset="0"/>
              </a:defRPr>
            </a:lvl1pPr>
            <a:lvl2pPr marL="308610" indent="-144018">
              <a:lnSpc>
                <a:spcPts val="1650"/>
              </a:lnSpc>
              <a:spcBef>
                <a:spcPts val="0"/>
              </a:spcBef>
              <a:spcAft>
                <a:spcPts val="900"/>
              </a:spcAft>
              <a:buFont typeface="Lucida Grande"/>
              <a:buChar char="–"/>
              <a:defRPr sz="1200" b="0" i="0">
                <a:solidFill>
                  <a:schemeClr val="bg2"/>
                </a:solidFill>
                <a:latin typeface="Roboto Light" charset="0"/>
                <a:ea typeface="Roboto Light" charset="0"/>
                <a:cs typeface="Roboto Light" charset="0"/>
              </a:defRPr>
            </a:lvl2pPr>
            <a:lvl3pPr marL="480060" indent="-144018">
              <a:lnSpc>
                <a:spcPts val="1650"/>
              </a:lnSpc>
              <a:spcBef>
                <a:spcPts val="0"/>
              </a:spcBef>
              <a:spcAft>
                <a:spcPts val="900"/>
              </a:spcAft>
              <a:buFont typeface="Lucida Grande"/>
              <a:buChar char="–"/>
              <a:defRPr sz="1200" b="0" i="0">
                <a:solidFill>
                  <a:schemeClr val="bg2"/>
                </a:solidFill>
                <a:latin typeface="Roboto Light" charset="0"/>
                <a:ea typeface="Roboto Light" charset="0"/>
                <a:cs typeface="Roboto Light" charset="0"/>
              </a:defRPr>
            </a:lvl3pPr>
            <a:lvl4pPr marL="651510" indent="-144018">
              <a:lnSpc>
                <a:spcPts val="1650"/>
              </a:lnSpc>
              <a:spcBef>
                <a:spcPts val="0"/>
              </a:spcBef>
              <a:spcAft>
                <a:spcPts val="900"/>
              </a:spcAft>
              <a:buFont typeface="Lucida Grande"/>
              <a:buChar char="–"/>
              <a:defRPr sz="1200" b="0" i="0">
                <a:solidFill>
                  <a:schemeClr val="bg2"/>
                </a:solidFill>
                <a:latin typeface="Roboto Light" charset="0"/>
                <a:ea typeface="Roboto Light" charset="0"/>
                <a:cs typeface="Roboto Light" charset="0"/>
              </a:defRPr>
            </a:lvl4pPr>
            <a:lvl5pPr marL="822960" indent="-144018">
              <a:lnSpc>
                <a:spcPts val="1650"/>
              </a:lnSpc>
              <a:spcBef>
                <a:spcPts val="0"/>
              </a:spcBef>
              <a:spcAft>
                <a:spcPts val="900"/>
              </a:spcAft>
              <a:buFont typeface="Lucida Grande"/>
              <a:buChar char="–"/>
              <a:defRPr sz="1200" b="0" i="0">
                <a:solidFill>
                  <a:schemeClr val="bg2"/>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Background9-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6708" y="-12192"/>
            <a:ext cx="3057485" cy="6885456"/>
          </a:xfrm>
          <a:prstGeom prst="rect">
            <a:avLst/>
          </a:prstGeom>
        </p:spPr>
      </p:pic>
      <p:sp>
        <p:nvSpPr>
          <p:cNvPr id="11" name="Footer Placeholder 4"/>
          <p:cNvSpPr>
            <a:spLocks noGrp="1"/>
          </p:cNvSpPr>
          <p:nvPr>
            <p:ph type="ftr" sz="quarter" idx="11"/>
          </p:nvPr>
        </p:nvSpPr>
        <p:spPr>
          <a:xfrm>
            <a:off x="894762" y="6403821"/>
            <a:ext cx="7639641" cy="365125"/>
          </a:xfrm>
          <a:prstGeom prst="rect">
            <a:avLst/>
          </a:prstGeo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3"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35127773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3964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48214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1514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0262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4365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Picture 2" descr="Background8-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6708" y="0"/>
            <a:ext cx="3045293" cy="6858000"/>
          </a:xfrm>
          <a:prstGeom prst="rect">
            <a:avLst/>
          </a:prstGeom>
        </p:spPr>
      </p:pic>
      <p:sp>
        <p:nvSpPr>
          <p:cNvPr id="2" name="Title 1"/>
          <p:cNvSpPr>
            <a:spLocks noGrp="1"/>
          </p:cNvSpPr>
          <p:nvPr>
            <p:ph type="title"/>
          </p:nvPr>
        </p:nvSpPr>
        <p:spPr>
          <a:xfrm>
            <a:off x="611372" y="194442"/>
            <a:ext cx="7924800" cy="786451"/>
          </a:xfrm>
        </p:spPr>
        <p:txBody>
          <a:bodyPr lIns="0" tIns="0" rIns="0" bIns="0" anchor="b" anchorCtr="0">
            <a:noAutofit/>
          </a:bodyPr>
          <a:lstStyle>
            <a:lvl1pPr algn="l">
              <a:defRPr sz="1650" b="0" i="0">
                <a:solidFill>
                  <a:schemeClr val="tx2"/>
                </a:solidFill>
                <a:latin typeface="Roboto Light" charset="0"/>
                <a:ea typeface="Roboto Light" charset="0"/>
                <a:cs typeface="Roboto Light" charset="0"/>
              </a:defRPr>
            </a:lvl1pPr>
          </a:lstStyle>
          <a:p>
            <a:r>
              <a:rPr lang="en-US"/>
              <a:t>Click to edit Master title style</a:t>
            </a:r>
            <a:endParaRPr lang="en-US" dirty="0"/>
          </a:p>
        </p:txBody>
      </p:sp>
      <p:sp>
        <p:nvSpPr>
          <p:cNvPr id="6" name="Text Placeholder 5"/>
          <p:cNvSpPr>
            <a:spLocks noGrp="1"/>
          </p:cNvSpPr>
          <p:nvPr>
            <p:ph type="body" sz="quarter" idx="13"/>
          </p:nvPr>
        </p:nvSpPr>
        <p:spPr>
          <a:xfrm>
            <a:off x="611372" y="1147127"/>
            <a:ext cx="7924800" cy="353992"/>
          </a:xfrm>
        </p:spPr>
        <p:txBody>
          <a:bodyPr lIns="0" tIns="0" rIns="0" bIns="0">
            <a:noAutofit/>
          </a:bodyPr>
          <a:lstStyle>
            <a:lvl1pPr marL="0" indent="0">
              <a:lnSpc>
                <a:spcPts val="1125"/>
              </a:lnSpc>
              <a:spcBef>
                <a:spcPts val="0"/>
              </a:spcBef>
              <a:spcAft>
                <a:spcPts val="0"/>
              </a:spcAft>
              <a:buClr>
                <a:schemeClr val="tx2"/>
              </a:buClr>
              <a:buNone/>
              <a:defRPr sz="825" b="0" i="0">
                <a:solidFill>
                  <a:schemeClr val="bg2"/>
                </a:solidFill>
                <a:latin typeface="Roboto Light" charset="0"/>
                <a:ea typeface="Roboto Light" charset="0"/>
                <a:cs typeface="Roboto Light" charset="0"/>
              </a:defRPr>
            </a:lvl1pPr>
            <a:lvl2pPr marL="308610" indent="-144018">
              <a:lnSpc>
                <a:spcPts val="1500"/>
              </a:lnSpc>
              <a:spcBef>
                <a:spcPts val="0"/>
              </a:spcBef>
              <a:spcAft>
                <a:spcPts val="900"/>
              </a:spcAft>
              <a:defRPr sz="1050">
                <a:solidFill>
                  <a:schemeClr val="bg2"/>
                </a:solidFill>
              </a:defRPr>
            </a:lvl2pPr>
            <a:lvl3pPr marL="480060" indent="-144018">
              <a:lnSpc>
                <a:spcPts val="1500"/>
              </a:lnSpc>
              <a:spcBef>
                <a:spcPts val="0"/>
              </a:spcBef>
              <a:spcAft>
                <a:spcPts val="900"/>
              </a:spcAft>
              <a:defRPr sz="1050">
                <a:solidFill>
                  <a:schemeClr val="bg2"/>
                </a:solidFill>
              </a:defRPr>
            </a:lvl3pPr>
            <a:lvl4pPr marL="651510" indent="-144018">
              <a:lnSpc>
                <a:spcPts val="1500"/>
              </a:lnSpc>
              <a:spcBef>
                <a:spcPts val="0"/>
              </a:spcBef>
              <a:spcAft>
                <a:spcPts val="900"/>
              </a:spcAft>
              <a:defRPr sz="1050">
                <a:solidFill>
                  <a:schemeClr val="bg2"/>
                </a:solidFill>
              </a:defRPr>
            </a:lvl4pPr>
            <a:lvl5pPr marL="822960" indent="-144018">
              <a:lnSpc>
                <a:spcPts val="1500"/>
              </a:lnSpc>
              <a:spcBef>
                <a:spcPts val="0"/>
              </a:spcBef>
              <a:spcAft>
                <a:spcPts val="900"/>
              </a:spcAft>
              <a:defRPr sz="1050">
                <a:solidFill>
                  <a:schemeClr val="bg2"/>
                </a:solidFill>
              </a:defRPr>
            </a:lvl5pPr>
          </a:lstStyle>
          <a:p>
            <a:pPr lvl="0"/>
            <a:r>
              <a:rPr lang="en-US"/>
              <a:t>Click to edit Master text styles</a:t>
            </a:r>
          </a:p>
        </p:txBody>
      </p:sp>
      <p:cxnSp>
        <p:nvCxnSpPr>
          <p:cNvPr id="10" name="Straight Connector 9"/>
          <p:cNvCxnSpPr/>
          <p:nvPr userDrawn="1"/>
        </p:nvCxnSpPr>
        <p:spPr>
          <a:xfrm>
            <a:off x="609600" y="6370596"/>
            <a:ext cx="7924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609604" y="1828805"/>
            <a:ext cx="7919177" cy="4086455"/>
          </a:xfrm>
        </p:spPr>
        <p:txBody>
          <a:bodyPr>
            <a:normAutofit/>
          </a:bodyPr>
          <a:lstStyle>
            <a:lvl1pPr marL="0" indent="0">
              <a:buNone/>
              <a:defRPr sz="900" b="0" i="0">
                <a:latin typeface="Roboto Light" charset="0"/>
                <a:ea typeface="Roboto Light" charset="0"/>
                <a:cs typeface="Roboto Light" charset="0"/>
              </a:defRPr>
            </a:lvl1pPr>
          </a:lstStyle>
          <a:p>
            <a:r>
              <a:rPr lang="en-US" dirty="0"/>
              <a:t>Click icon to add table</a:t>
            </a:r>
          </a:p>
        </p:txBody>
      </p:sp>
      <p:sp>
        <p:nvSpPr>
          <p:cNvPr id="13" name="Text Placeholder 12"/>
          <p:cNvSpPr>
            <a:spLocks noGrp="1"/>
          </p:cNvSpPr>
          <p:nvPr>
            <p:ph type="body" sz="quarter" idx="15"/>
          </p:nvPr>
        </p:nvSpPr>
        <p:spPr>
          <a:xfrm>
            <a:off x="9421284" y="1828803"/>
            <a:ext cx="2316480" cy="4389967"/>
          </a:xfrm>
        </p:spPr>
        <p:txBody>
          <a:bodyPr lIns="0" tIns="0" rIns="0" bIns="0">
            <a:noAutofit/>
          </a:bodyPr>
          <a:lstStyle>
            <a:lvl1pPr marL="0" indent="0">
              <a:lnSpc>
                <a:spcPts val="900"/>
              </a:lnSpc>
              <a:spcBef>
                <a:spcPts val="0"/>
              </a:spcBef>
              <a:spcAft>
                <a:spcPts val="675"/>
              </a:spcAft>
              <a:buNone/>
              <a:defRPr sz="750" b="0" i="0">
                <a:solidFill>
                  <a:schemeClr val="bg1"/>
                </a:solidFill>
                <a:latin typeface="Roboto Light" charset="0"/>
                <a:ea typeface="Roboto Light" charset="0"/>
                <a:cs typeface="Roboto Light" charset="0"/>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12" name="Footer Placeholder 4"/>
          <p:cNvSpPr>
            <a:spLocks noGrp="1"/>
          </p:cNvSpPr>
          <p:nvPr>
            <p:ph type="ftr" sz="quarter" idx="11"/>
          </p:nvPr>
        </p:nvSpPr>
        <p:spPr>
          <a:xfrm>
            <a:off x="894762" y="6403821"/>
            <a:ext cx="7639641" cy="365125"/>
          </a:xfrm>
          <a:prstGeom prst="rect">
            <a:avLst/>
          </a:prstGeom>
        </p:spPr>
        <p:txBody>
          <a:bodyPr lIns="0" tIns="0" rIns="0" bIns="0" anchor="t"/>
          <a:lstStyle>
            <a:lvl1pPr algn="l">
              <a:defRPr sz="600">
                <a:solidFill>
                  <a:schemeClr val="bg2"/>
                </a:solidFill>
              </a:defRPr>
            </a:lvl1pPr>
          </a:lstStyle>
          <a:p>
            <a:r>
              <a:rPr lang="en-US" dirty="0">
                <a:solidFill>
                  <a:srgbClr val="1D1D1D"/>
                </a:solidFill>
              </a:rPr>
              <a:t>Brand name and presentation title</a:t>
            </a:r>
          </a:p>
        </p:txBody>
      </p:sp>
      <p:sp>
        <p:nvSpPr>
          <p:cNvPr id="14" name="Slide Number Placeholder 5"/>
          <p:cNvSpPr>
            <a:spLocks noGrp="1"/>
          </p:cNvSpPr>
          <p:nvPr>
            <p:ph type="sldNum" sz="quarter" idx="4"/>
          </p:nvPr>
        </p:nvSpPr>
        <p:spPr>
          <a:xfrm>
            <a:off x="609603" y="6405743"/>
            <a:ext cx="285157" cy="3632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fld id="{80FBB8BA-9C6A-4A48-A369-70FBD2FA98DA}" type="slidenum">
              <a:rPr>
                <a:solidFill>
                  <a:srgbClr val="1D1D1D"/>
                </a:solidFill>
              </a:rPr>
              <a:pPr/>
              <a:t>‹#›</a:t>
            </a:fld>
            <a:endParaRPr dirty="0">
              <a:solidFill>
                <a:srgbClr val="1D1D1D"/>
              </a:solidFill>
            </a:endParaRPr>
          </a:p>
        </p:txBody>
      </p:sp>
    </p:spTree>
    <p:extLst>
      <p:ext uri="{BB962C8B-B14F-4D97-AF65-F5344CB8AC3E}">
        <p14:creationId xmlns:p14="http://schemas.microsoft.com/office/powerpoint/2010/main" val="164665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13.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3.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4.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362026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 id="2147483891" r:id="rId27"/>
    <p:sldLayoutId id="2147483892" r:id="rId28"/>
    <p:sldLayoutId id="2147483893" r:id="rId29"/>
    <p:sldLayoutId id="2147483894" r:id="rId30"/>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Lucida Grande"/>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Lucida Grande"/>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9B04567-C2BD-7440-AAD9-A3CAA48C1276}" type="datetime1">
              <a:rPr lang="en-US" smtClean="0">
                <a:solidFill>
                  <a:prstClr val="black">
                    <a:tint val="75000"/>
                  </a:prstClr>
                </a:solidFill>
              </a:rPr>
              <a:pPr defTabSz="685800"/>
              <a:t>3/9/2021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r>
              <a:rPr lang="en-US" dirty="0">
                <a:solidFill>
                  <a:prstClr val="black">
                    <a:tint val="75000"/>
                  </a:prstClr>
                </a:solidFill>
              </a:rPr>
              <a:t>Brand name and presentation title</a:t>
            </a: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0FBB8BA-9C6A-4A48-A369-70FBD2FA98D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280086203"/>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2" r:id="rId27"/>
    <p:sldLayoutId id="2147483923" r:id="rId28"/>
    <p:sldLayoutId id="2147483925" r:id="rId29"/>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Lucida Grande"/>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Lucida Grande"/>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2" name="Picture 5"/>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407651" y="6283325"/>
            <a:ext cx="1678516"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0"/>
            <a:ext cx="12192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0" y="6858000"/>
            <a:ext cx="12192000" cy="0"/>
          </a:xfrm>
          <a:prstGeom prst="line">
            <a:avLst/>
          </a:prstGeom>
        </p:spPr>
        <p:style>
          <a:lnRef idx="3">
            <a:schemeClr val="accent1"/>
          </a:lnRef>
          <a:fillRef idx="0">
            <a:schemeClr val="accent1"/>
          </a:fillRef>
          <a:effectRef idx="2">
            <a:schemeClr val="accent1"/>
          </a:effectRef>
          <a:fontRef idx="minor">
            <a:schemeClr val="tx1"/>
          </a:fontRef>
        </p:style>
      </p:cxnSp>
      <p:sp>
        <p:nvSpPr>
          <p:cNvPr id="2055" name="TextBox 14"/>
          <p:cNvSpPr txBox="1">
            <a:spLocks noChangeArrowheads="1"/>
          </p:cNvSpPr>
          <p:nvPr/>
        </p:nvSpPr>
        <p:spPr bwMode="auto">
          <a:xfrm>
            <a:off x="-27517" y="6566356"/>
            <a:ext cx="25298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2042"/>
                </a:solidFill>
                <a:latin typeface="Arial" charset="0"/>
              </a:defRPr>
            </a:lvl1pPr>
            <a:lvl2pPr marL="742950" indent="-285750">
              <a:defRPr>
                <a:solidFill>
                  <a:srgbClr val="002042"/>
                </a:solidFill>
                <a:latin typeface="Arial" charset="0"/>
              </a:defRPr>
            </a:lvl2pPr>
            <a:lvl3pPr marL="1143000" indent="-228600">
              <a:defRPr>
                <a:solidFill>
                  <a:srgbClr val="002042"/>
                </a:solidFill>
                <a:latin typeface="Arial" charset="0"/>
              </a:defRPr>
            </a:lvl3pPr>
            <a:lvl4pPr marL="1600200" indent="-228600">
              <a:defRPr>
                <a:solidFill>
                  <a:srgbClr val="002042"/>
                </a:solidFill>
                <a:latin typeface="Arial" charset="0"/>
              </a:defRPr>
            </a:lvl4pPr>
            <a:lvl5pPr marL="2057400" indent="-228600">
              <a:defRPr>
                <a:solidFill>
                  <a:srgbClr val="002042"/>
                </a:solidFill>
                <a:latin typeface="Arial" charset="0"/>
              </a:defRPr>
            </a:lvl5pPr>
            <a:lvl6pPr marL="2514600" indent="-228600" eaLnBrk="0" fontAlgn="base" hangingPunct="0">
              <a:spcBef>
                <a:spcPct val="0"/>
              </a:spcBef>
              <a:spcAft>
                <a:spcPct val="0"/>
              </a:spcAft>
              <a:defRPr>
                <a:solidFill>
                  <a:srgbClr val="002042"/>
                </a:solidFill>
                <a:latin typeface="Arial" charset="0"/>
              </a:defRPr>
            </a:lvl6pPr>
            <a:lvl7pPr marL="2971800" indent="-228600" eaLnBrk="0" fontAlgn="base" hangingPunct="0">
              <a:spcBef>
                <a:spcPct val="0"/>
              </a:spcBef>
              <a:spcAft>
                <a:spcPct val="0"/>
              </a:spcAft>
              <a:defRPr>
                <a:solidFill>
                  <a:srgbClr val="002042"/>
                </a:solidFill>
                <a:latin typeface="Arial" charset="0"/>
              </a:defRPr>
            </a:lvl7pPr>
            <a:lvl8pPr marL="3429000" indent="-228600" eaLnBrk="0" fontAlgn="base" hangingPunct="0">
              <a:spcBef>
                <a:spcPct val="0"/>
              </a:spcBef>
              <a:spcAft>
                <a:spcPct val="0"/>
              </a:spcAft>
              <a:defRPr>
                <a:solidFill>
                  <a:srgbClr val="002042"/>
                </a:solidFill>
                <a:latin typeface="Arial" charset="0"/>
              </a:defRPr>
            </a:lvl8pPr>
            <a:lvl9pPr marL="3886200" indent="-228600" eaLnBrk="0" fontAlgn="base" hangingPunct="0">
              <a:spcBef>
                <a:spcPct val="0"/>
              </a:spcBef>
              <a:spcAft>
                <a:spcPct val="0"/>
              </a:spcAft>
              <a:defRPr>
                <a:solidFill>
                  <a:srgbClr val="002042"/>
                </a:solidFill>
                <a:latin typeface="Arial" charset="0"/>
              </a:defRPr>
            </a:lvl9pPr>
          </a:lstStyle>
          <a:p>
            <a:pPr>
              <a:defRPr/>
            </a:pPr>
            <a:r>
              <a:rPr lang="en-US" sz="800" dirty="0">
                <a:solidFill>
                  <a:srgbClr val="7F7F7F"/>
                </a:solidFill>
                <a:cs typeface="Arial" charset="0"/>
              </a:rPr>
              <a:t>© 2016-2017 Keebler Tax &amp; Wealth Education, Inc.</a:t>
            </a:r>
          </a:p>
        </p:txBody>
      </p:sp>
      <p:sp>
        <p:nvSpPr>
          <p:cNvPr id="2" name="Rectangle 1">
            <a:extLst>
              <a:ext uri="{FF2B5EF4-FFF2-40B4-BE49-F238E27FC236}">
                <a16:creationId xmlns:a16="http://schemas.microsoft.com/office/drawing/2014/main" id="{FFA9D08E-7F5F-4345-B8FE-693DC9ACCC30}"/>
              </a:ext>
            </a:extLst>
          </p:cNvPr>
          <p:cNvSpPr/>
          <p:nvPr userDrawn="1"/>
        </p:nvSpPr>
        <p:spPr>
          <a:xfrm>
            <a:off x="5523123" y="6389784"/>
            <a:ext cx="1032195" cy="39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7679451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45333256"/>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0.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80.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result for tax">
            <a:extLst>
              <a:ext uri="{FF2B5EF4-FFF2-40B4-BE49-F238E27FC236}">
                <a16:creationId xmlns:a16="http://schemas.microsoft.com/office/drawing/2014/main" id="{81D14AB7-0A13-4B93-9892-A1B5839D36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2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595F96B4-77DB-42D8-AA0F-46D843F690C9}"/>
              </a:ext>
            </a:extLst>
          </p:cNvPr>
          <p:cNvSpPr txBox="1">
            <a:spLocks/>
          </p:cNvSpPr>
          <p:nvPr/>
        </p:nvSpPr>
        <p:spPr>
          <a:xfrm>
            <a:off x="2520462" y="5145955"/>
            <a:ext cx="7151076" cy="1315742"/>
          </a:xfrm>
          <a:prstGeom prst="rect">
            <a:avLst/>
          </a:prstGeom>
          <a:solidFill>
            <a:schemeClr val="bg1"/>
          </a:solidFill>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Lucida Grande"/>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Lucida Grande"/>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b="1" dirty="0">
                <a:solidFill>
                  <a:srgbClr val="1A4D98"/>
                </a:solidFill>
              </a:rPr>
              <a:t>Presented By:</a:t>
            </a:r>
            <a:br>
              <a:rPr lang="en-US" b="1" dirty="0">
                <a:solidFill>
                  <a:srgbClr val="1A4D98"/>
                </a:solidFill>
              </a:rPr>
            </a:br>
            <a:r>
              <a:rPr lang="en-US" b="1" dirty="0">
                <a:solidFill>
                  <a:srgbClr val="1A4D98"/>
                </a:solidFill>
              </a:rPr>
              <a:t>Your Name</a:t>
            </a:r>
            <a:br>
              <a:rPr lang="en-US" b="1" dirty="0">
                <a:solidFill>
                  <a:srgbClr val="1A4D98"/>
                </a:solidFill>
              </a:rPr>
            </a:br>
            <a:r>
              <a:rPr lang="en-US" b="1" dirty="0">
                <a:solidFill>
                  <a:srgbClr val="1A4D98"/>
                </a:solidFill>
              </a:rPr>
              <a:t>Company</a:t>
            </a:r>
          </a:p>
        </p:txBody>
      </p:sp>
      <p:sp>
        <p:nvSpPr>
          <p:cNvPr id="4" name="TextBox 3">
            <a:extLst>
              <a:ext uri="{FF2B5EF4-FFF2-40B4-BE49-F238E27FC236}">
                <a16:creationId xmlns:a16="http://schemas.microsoft.com/office/drawing/2014/main" id="{FC52BCD3-214C-4C14-9D2E-4B0788ADB11D}"/>
              </a:ext>
            </a:extLst>
          </p:cNvPr>
          <p:cNvSpPr txBox="1"/>
          <p:nvPr/>
        </p:nvSpPr>
        <p:spPr>
          <a:xfrm>
            <a:off x="294250" y="1287502"/>
            <a:ext cx="11463528" cy="2369880"/>
          </a:xfrm>
          <a:prstGeom prst="rect">
            <a:avLst/>
          </a:prstGeom>
          <a:solidFill>
            <a:srgbClr val="1A4D98"/>
          </a:solidFill>
          <a:ln>
            <a:solidFill>
              <a:schemeClr val="bg1"/>
            </a:solidFill>
          </a:ln>
        </p:spPr>
        <p:txBody>
          <a:bodyPr wrap="square" rtlCol="0">
            <a:spAutoFit/>
          </a:bodyPr>
          <a:lstStyle/>
          <a:p>
            <a:pPr algn="ctr"/>
            <a:r>
              <a:rPr lang="en-US" sz="6000" b="1" i="1" spc="5" dirty="0">
                <a:solidFill>
                  <a:schemeClr val="accent4">
                    <a:lumMod val="60000"/>
                    <a:lumOff val="40000"/>
                  </a:schemeClr>
                </a:solidFill>
                <a:cs typeface="Times New Roman" panose="02020603050405020304" pitchFamily="18" charset="0"/>
              </a:rPr>
              <a:t>PROACTIVE TAX PLANNING </a:t>
            </a:r>
            <a:br>
              <a:rPr lang="en-US" sz="5400" b="1" i="1" spc="5"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sz="4400" b="1" spc="5"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Helpful Information for Filing 2020 Income Taxes and Proactive Tax Planning for 2021</a:t>
            </a:r>
            <a:r>
              <a:rPr lang="en-US" sz="4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900" b="1" dirty="0">
              <a:solidFill>
                <a:schemeClr val="bg1"/>
              </a:solidFill>
              <a:latin typeface="Roboto Slab" pitchFamily="2" charset="0"/>
              <a:ea typeface="Roboto Slab" pitchFamily="2" charset="0"/>
            </a:endParaRPr>
          </a:p>
        </p:txBody>
      </p:sp>
    </p:spTree>
    <p:extLst>
      <p:ext uri="{BB962C8B-B14F-4D97-AF65-F5344CB8AC3E}">
        <p14:creationId xmlns:p14="http://schemas.microsoft.com/office/powerpoint/2010/main" val="3884095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7D7730-1AEB-49EC-A790-E133E6B3B2A1}"/>
              </a:ext>
            </a:extLst>
          </p:cNvPr>
          <p:cNvSpPr txBox="1">
            <a:spLocks/>
          </p:cNvSpPr>
          <p:nvPr/>
        </p:nvSpPr>
        <p:spPr>
          <a:xfrm>
            <a:off x="0" y="0"/>
            <a:ext cx="12192000" cy="744279"/>
          </a:xfrm>
          <a:prstGeom prst="rect">
            <a:avLst/>
          </a:prstGeom>
          <a:solidFill>
            <a:srgbClr val="1A4D98"/>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Retirement Plans</a:t>
            </a:r>
          </a:p>
          <a:p>
            <a:pPr algn="ctr"/>
            <a:endParaRPr lang="en-US" sz="1028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996F897D-6B0D-4C2B-91A6-BC2CBDDC01F6}"/>
              </a:ext>
            </a:extLst>
          </p:cNvPr>
          <p:cNvGraphicFramePr>
            <a:graphicFrameLocks noGrp="1"/>
          </p:cNvGraphicFramePr>
          <p:nvPr>
            <p:extLst>
              <p:ext uri="{D42A27DB-BD31-4B8C-83A1-F6EECF244321}">
                <p14:modId xmlns:p14="http://schemas.microsoft.com/office/powerpoint/2010/main" val="402627906"/>
              </p:ext>
            </p:extLst>
          </p:nvPr>
        </p:nvGraphicFramePr>
        <p:xfrm>
          <a:off x="537808" y="1647430"/>
          <a:ext cx="10979098" cy="3169920"/>
        </p:xfrm>
        <a:graphic>
          <a:graphicData uri="http://schemas.openxmlformats.org/drawingml/2006/table">
            <a:tbl>
              <a:tblPr firstRow="1" bandRow="1">
                <a:tableStyleId>{5C22544A-7EE6-4342-B048-85BDC9FD1C3A}</a:tableStyleId>
              </a:tblPr>
              <a:tblGrid>
                <a:gridCol w="6536498">
                  <a:extLst>
                    <a:ext uri="{9D8B030D-6E8A-4147-A177-3AD203B41FA5}">
                      <a16:colId xmlns:a16="http://schemas.microsoft.com/office/drawing/2014/main" val="3609993739"/>
                    </a:ext>
                  </a:extLst>
                </a:gridCol>
                <a:gridCol w="2379532">
                  <a:extLst>
                    <a:ext uri="{9D8B030D-6E8A-4147-A177-3AD203B41FA5}">
                      <a16:colId xmlns:a16="http://schemas.microsoft.com/office/drawing/2014/main" val="324625397"/>
                    </a:ext>
                  </a:extLst>
                </a:gridCol>
                <a:gridCol w="2063068">
                  <a:extLst>
                    <a:ext uri="{9D8B030D-6E8A-4147-A177-3AD203B41FA5}">
                      <a16:colId xmlns:a16="http://schemas.microsoft.com/office/drawing/2014/main" val="891824115"/>
                    </a:ext>
                  </a:extLst>
                </a:gridCol>
              </a:tblGrid>
              <a:tr h="370840">
                <a:tc>
                  <a:txBody>
                    <a:bodyPr/>
                    <a:lstStyle/>
                    <a:p>
                      <a:pPr algn="ctr"/>
                      <a:r>
                        <a:rPr lang="en-US" sz="2800" dirty="0"/>
                        <a:t>QUALIFIED RETIREMENT PLANS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gridSpan="2">
                  <a:txBody>
                    <a:bodyPr/>
                    <a:lstStyle/>
                    <a:p>
                      <a:pPr algn="ctr"/>
                      <a:r>
                        <a:rPr lang="en-US" sz="2800" dirty="0"/>
                        <a:t>ANNUAL CONTRIBUTION 2020 LIMITS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hMerge="1">
                  <a:txBody>
                    <a:bodyPr/>
                    <a:lstStyle/>
                    <a:p>
                      <a:endParaRPr lang="en-US"/>
                    </a:p>
                  </a:txBody>
                  <a:tcPr/>
                </a:tc>
                <a:extLst>
                  <a:ext uri="{0D108BD9-81ED-4DB2-BD59-A6C34878D82A}">
                    <a16:rowId xmlns:a16="http://schemas.microsoft.com/office/drawing/2014/main" val="1774798170"/>
                  </a:ext>
                </a:extLst>
              </a:tr>
              <a:tr h="370840">
                <a:tc>
                  <a:txBody>
                    <a:bodyPr/>
                    <a:lstStyle/>
                    <a:p>
                      <a:pPr algn="l"/>
                      <a:endParaRPr lang="en-US" sz="2000" dirty="0"/>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a:t>&lt; 50 AGE 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a:t>&gt; AGE 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626003"/>
                  </a:ext>
                </a:extLst>
              </a:tr>
              <a:tr h="370840">
                <a:tc>
                  <a:txBody>
                    <a:bodyPr/>
                    <a:lstStyle/>
                    <a:p>
                      <a:pPr algn="l"/>
                      <a:r>
                        <a:rPr lang="en-US" sz="2400" b="1" dirty="0"/>
                        <a:t>Traditional/Roth IRA</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400" dirty="0"/>
                        <a:t>$6,000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400" dirty="0"/>
                        <a:t>$7,000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4580519"/>
                  </a:ext>
                </a:extLst>
              </a:tr>
              <a:tr h="370840">
                <a:tc>
                  <a:txBody>
                    <a:bodyPr/>
                    <a:lstStyle/>
                    <a:p>
                      <a:pPr algn="l"/>
                      <a:r>
                        <a:rPr lang="en-US" sz="2400" b="1" dirty="0"/>
                        <a:t>Traditional 401(k)</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400" dirty="0"/>
                        <a:t>$19,500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400" dirty="0"/>
                        <a:t>$26,000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6168135"/>
                  </a:ext>
                </a:extLst>
              </a:tr>
              <a:tr h="370840">
                <a:tc>
                  <a:txBody>
                    <a:bodyPr/>
                    <a:lstStyle/>
                    <a:p>
                      <a:pPr algn="l"/>
                      <a:r>
                        <a:rPr lang="en-US" sz="2400" b="1" dirty="0"/>
                        <a:t>SEP IRA</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400" dirty="0"/>
                        <a:t>$57,000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400" dirty="0"/>
                        <a:t>$57,000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4091788"/>
                  </a:ext>
                </a:extLst>
              </a:tr>
              <a:tr h="374872">
                <a:tc>
                  <a:txBody>
                    <a:bodyPr/>
                    <a:lstStyle/>
                    <a:p>
                      <a:pPr algn="l"/>
                      <a:r>
                        <a:rPr lang="en-US" sz="2400" b="1" dirty="0"/>
                        <a:t>Individual/Solo 401(k)</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400" dirty="0"/>
                        <a:t>$57,000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400" dirty="0"/>
                        <a:t>$63,500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1255991"/>
                  </a:ext>
                </a:extLst>
              </a:tr>
            </a:tbl>
          </a:graphicData>
        </a:graphic>
      </p:graphicFrame>
      <p:sp>
        <p:nvSpPr>
          <p:cNvPr id="6" name="TextBox 5">
            <a:extLst>
              <a:ext uri="{FF2B5EF4-FFF2-40B4-BE49-F238E27FC236}">
                <a16:creationId xmlns:a16="http://schemas.microsoft.com/office/drawing/2014/main" id="{251A65C4-7461-4260-908C-8F166AB57887}"/>
              </a:ext>
            </a:extLst>
          </p:cNvPr>
          <p:cNvSpPr txBox="1"/>
          <p:nvPr/>
        </p:nvSpPr>
        <p:spPr>
          <a:xfrm>
            <a:off x="10336639" y="4817350"/>
            <a:ext cx="1240724" cy="307777"/>
          </a:xfrm>
          <a:prstGeom prst="rect">
            <a:avLst/>
          </a:prstGeom>
          <a:noFill/>
        </p:spPr>
        <p:txBody>
          <a:bodyPr wrap="none" rtlCol="0">
            <a:spAutoFit/>
          </a:bodyPr>
          <a:lstStyle/>
          <a:p>
            <a:pPr algn="r"/>
            <a:r>
              <a:rPr lang="en-US" sz="1400" i="1" dirty="0">
                <a:solidFill>
                  <a:schemeClr val="bg1">
                    <a:lumMod val="50000"/>
                  </a:schemeClr>
                </a:solidFill>
              </a:rPr>
              <a:t>Source: irs.gov</a:t>
            </a:r>
          </a:p>
        </p:txBody>
      </p:sp>
    </p:spTree>
    <p:extLst>
      <p:ext uri="{BB962C8B-B14F-4D97-AF65-F5344CB8AC3E}">
        <p14:creationId xmlns:p14="http://schemas.microsoft.com/office/powerpoint/2010/main" val="418387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648CFD-77D4-4367-B94E-FF77238EE835}"/>
              </a:ext>
            </a:extLst>
          </p:cNvPr>
          <p:cNvSpPr txBox="1">
            <a:spLocks/>
          </p:cNvSpPr>
          <p:nvPr/>
        </p:nvSpPr>
        <p:spPr>
          <a:xfrm>
            <a:off x="0" y="0"/>
            <a:ext cx="12192000" cy="917232"/>
          </a:xfrm>
          <a:prstGeom prst="rect">
            <a:avLst/>
          </a:prstGeom>
          <a:solidFill>
            <a:srgbClr val="1A4D98"/>
          </a:solidFill>
        </p:spPr>
        <p:txBody>
          <a:bodyPr>
            <a:normAutofit fontScale="92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Overlooked Tax Items and Deductions</a:t>
            </a:r>
            <a:endParaRPr lang="en-US" sz="96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5BA6F99-7CD7-49E3-8965-7BF56EF23DAB}"/>
              </a:ext>
            </a:extLst>
          </p:cNvPr>
          <p:cNvSpPr txBox="1"/>
          <p:nvPr/>
        </p:nvSpPr>
        <p:spPr>
          <a:xfrm>
            <a:off x="2419350" y="1587083"/>
            <a:ext cx="5555069" cy="769441"/>
          </a:xfrm>
          <a:prstGeom prst="rect">
            <a:avLst/>
          </a:prstGeom>
          <a:noFill/>
        </p:spPr>
        <p:txBody>
          <a:bodyPr wrap="square">
            <a:spAutoFit/>
          </a:bodyPr>
          <a:lstStyle/>
          <a:p>
            <a:pPr marR="0" lvl="0">
              <a:spcBef>
                <a:spcPts val="0"/>
              </a:spcBef>
              <a:spcAft>
                <a:spcPts val="1000"/>
              </a:spcAft>
              <a:buClr>
                <a:srgbClr val="0076A3"/>
              </a:buClr>
            </a:pPr>
            <a:r>
              <a:rPr lang="en-US" sz="4400" dirty="0">
                <a:solidFill>
                  <a:schemeClr val="bg2">
                    <a:lumMod val="10000"/>
                  </a:schemeClr>
                </a:solidFill>
                <a:latin typeface="Calibri" panose="020F0502020204030204" pitchFamily="34" charset="0"/>
                <a:cs typeface="Calibri" panose="020F0502020204030204" pitchFamily="34" charset="0"/>
              </a:rPr>
              <a:t>Reinvested Dividends</a:t>
            </a:r>
          </a:p>
        </p:txBody>
      </p:sp>
      <p:pic>
        <p:nvPicPr>
          <p:cNvPr id="1026" name="Picture 2" descr="Image result for reinvest icon">
            <a:extLst>
              <a:ext uri="{FF2B5EF4-FFF2-40B4-BE49-F238E27FC236}">
                <a16:creationId xmlns:a16="http://schemas.microsoft.com/office/drawing/2014/main" id="{C5B91344-9ACA-4D98-8219-25D6595EA934}"/>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8130" y="104526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harity icon">
            <a:extLst>
              <a:ext uri="{FF2B5EF4-FFF2-40B4-BE49-F238E27FC236}">
                <a16:creationId xmlns:a16="http://schemas.microsoft.com/office/drawing/2014/main" id="{DE8C1BCF-E583-45C5-BD17-BF4A82B09BA0}"/>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330" y="465564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0FB5F18-3445-4A05-B8A4-61F64C94C361}"/>
              </a:ext>
            </a:extLst>
          </p:cNvPr>
          <p:cNvSpPr txBox="1"/>
          <p:nvPr/>
        </p:nvSpPr>
        <p:spPr>
          <a:xfrm>
            <a:off x="2419350" y="3523011"/>
            <a:ext cx="9197340" cy="769441"/>
          </a:xfrm>
          <a:prstGeom prst="rect">
            <a:avLst/>
          </a:prstGeom>
          <a:noFill/>
        </p:spPr>
        <p:txBody>
          <a:bodyPr wrap="square">
            <a:spAutoFit/>
          </a:bodyPr>
          <a:lstStyle/>
          <a:p>
            <a:pPr marR="0" lvl="0">
              <a:spcBef>
                <a:spcPts val="0"/>
              </a:spcBef>
              <a:spcAft>
                <a:spcPts val="1000"/>
              </a:spcAft>
              <a:buClr>
                <a:srgbClr val="0076A3"/>
              </a:buClr>
            </a:pPr>
            <a:r>
              <a:rPr lang="en-US" sz="4400" dirty="0">
                <a:solidFill>
                  <a:schemeClr val="bg2">
                    <a:lumMod val="10000"/>
                  </a:schemeClr>
                </a:solidFill>
                <a:latin typeface="Calibri" panose="020F0502020204030204" pitchFamily="34" charset="0"/>
                <a:cs typeface="Calibri" panose="020F0502020204030204" pitchFamily="34" charset="0"/>
              </a:rPr>
              <a:t>Carried-over Items from Prior Years</a:t>
            </a:r>
          </a:p>
        </p:txBody>
      </p:sp>
      <p:sp>
        <p:nvSpPr>
          <p:cNvPr id="12" name="TextBox 11">
            <a:extLst>
              <a:ext uri="{FF2B5EF4-FFF2-40B4-BE49-F238E27FC236}">
                <a16:creationId xmlns:a16="http://schemas.microsoft.com/office/drawing/2014/main" id="{F5FD9419-8E80-4A2A-9ED4-473E95455C6E}"/>
              </a:ext>
            </a:extLst>
          </p:cNvPr>
          <p:cNvSpPr txBox="1"/>
          <p:nvPr/>
        </p:nvSpPr>
        <p:spPr>
          <a:xfrm>
            <a:off x="2392326" y="5403476"/>
            <a:ext cx="9799674" cy="769441"/>
          </a:xfrm>
          <a:prstGeom prst="rect">
            <a:avLst/>
          </a:prstGeom>
          <a:noFill/>
        </p:spPr>
        <p:txBody>
          <a:bodyPr wrap="square">
            <a:spAutoFit/>
          </a:bodyPr>
          <a:lstStyle/>
          <a:p>
            <a:pPr marR="0" lvl="0">
              <a:spcBef>
                <a:spcPts val="0"/>
              </a:spcBef>
              <a:spcAft>
                <a:spcPts val="1000"/>
              </a:spcAft>
              <a:buClr>
                <a:srgbClr val="0076A3"/>
              </a:buClr>
            </a:pPr>
            <a:r>
              <a:rPr lang="en-US" sz="4400" dirty="0">
                <a:solidFill>
                  <a:schemeClr val="bg2">
                    <a:lumMod val="10000"/>
                  </a:schemeClr>
                </a:solidFill>
                <a:latin typeface="Calibri" panose="020F0502020204030204" pitchFamily="34" charset="0"/>
                <a:cs typeface="Calibri" panose="020F0502020204030204" pitchFamily="34" charset="0"/>
              </a:rPr>
              <a:t>Qualified Charitable Distributions (QCDs)</a:t>
            </a:r>
          </a:p>
        </p:txBody>
      </p:sp>
      <p:pic>
        <p:nvPicPr>
          <p:cNvPr id="5" name="Graphic 4" descr="Back with solid fill">
            <a:extLst>
              <a:ext uri="{FF2B5EF4-FFF2-40B4-BE49-F238E27FC236}">
                <a16:creationId xmlns:a16="http://schemas.microsoft.com/office/drawing/2014/main" id="{4E2E4A1C-D079-4071-A2D0-9B70FE161A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4330" y="2924037"/>
            <a:ext cx="1905000" cy="1905000"/>
          </a:xfrm>
          <a:prstGeom prst="rect">
            <a:avLst/>
          </a:prstGeom>
        </p:spPr>
      </p:pic>
    </p:spTree>
    <p:extLst>
      <p:ext uri="{BB962C8B-B14F-4D97-AF65-F5344CB8AC3E}">
        <p14:creationId xmlns:p14="http://schemas.microsoft.com/office/powerpoint/2010/main" val="2693908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8"/>
                                        </p:tgtEl>
                                        <p:attrNameLst>
                                          <p:attrName>style.visibility</p:attrName>
                                        </p:attrNameLst>
                                      </p:cBhvr>
                                      <p:to>
                                        <p:strVal val="visible"/>
                                      </p:to>
                                    </p:set>
                                    <p:anim calcmode="lin" valueType="num">
                                      <p:cBhvr additive="base">
                                        <p:cTn id="27" dur="500" fill="hold"/>
                                        <p:tgtEl>
                                          <p:spTgt spid="1038"/>
                                        </p:tgtEl>
                                        <p:attrNameLst>
                                          <p:attrName>ppt_x</p:attrName>
                                        </p:attrNameLst>
                                      </p:cBhvr>
                                      <p:tavLst>
                                        <p:tav tm="0">
                                          <p:val>
                                            <p:strVal val="#ppt_x"/>
                                          </p:val>
                                        </p:tav>
                                        <p:tav tm="100000">
                                          <p:val>
                                            <p:strVal val="#ppt_x"/>
                                          </p:val>
                                        </p:tav>
                                      </p:tavLst>
                                    </p:anim>
                                    <p:anim calcmode="lin" valueType="num">
                                      <p:cBhvr additive="base">
                                        <p:cTn id="28" dur="500" fill="hold"/>
                                        <p:tgtEl>
                                          <p:spTgt spid="10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2021 tax">
            <a:extLst>
              <a:ext uri="{FF2B5EF4-FFF2-40B4-BE49-F238E27FC236}">
                <a16:creationId xmlns:a16="http://schemas.microsoft.com/office/drawing/2014/main" id="{5C955E6B-9246-4E8B-9C48-8D908878C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99" b="43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C648CFD-77D4-4367-B94E-FF77238EE835}"/>
              </a:ext>
            </a:extLst>
          </p:cNvPr>
          <p:cNvSpPr txBox="1">
            <a:spLocks/>
          </p:cNvSpPr>
          <p:nvPr/>
        </p:nvSpPr>
        <p:spPr>
          <a:xfrm>
            <a:off x="0" y="2027136"/>
            <a:ext cx="12192000" cy="2590584"/>
          </a:xfrm>
          <a:prstGeom prst="rect">
            <a:avLst/>
          </a:prstGeom>
          <a:solidFill>
            <a:srgbClr val="1A4D98">
              <a:alpha val="89804"/>
            </a:srgbClr>
          </a:solidFill>
        </p:spPr>
        <p:txBody>
          <a:bodyPr>
            <a:normAutofit fontScale="92500"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8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Proactive Tax Planning </a:t>
            </a:r>
            <a:r>
              <a:rPr lang="en-US" sz="8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2021</a:t>
            </a:r>
            <a:endParaRPr lang="en-US" sz="310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875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A7690CF-B9B1-4358-ACFA-C0EA1B122129}"/>
              </a:ext>
            </a:extLst>
          </p:cNvPr>
          <p:cNvGraphicFramePr>
            <a:graphicFrameLocks noGrp="1"/>
          </p:cNvGraphicFramePr>
          <p:nvPr>
            <p:extLst>
              <p:ext uri="{D42A27DB-BD31-4B8C-83A1-F6EECF244321}">
                <p14:modId xmlns:p14="http://schemas.microsoft.com/office/powerpoint/2010/main" val="3995339057"/>
              </p:ext>
            </p:extLst>
          </p:nvPr>
        </p:nvGraphicFramePr>
        <p:xfrm>
          <a:off x="248107" y="1134177"/>
          <a:ext cx="11343258" cy="4419600"/>
        </p:xfrm>
        <a:graphic>
          <a:graphicData uri="http://schemas.openxmlformats.org/drawingml/2006/table">
            <a:tbl>
              <a:tblPr firstRow="1" bandRow="1">
                <a:tableStyleId>{5C22544A-7EE6-4342-B048-85BDC9FD1C3A}</a:tableStyleId>
              </a:tblPr>
              <a:tblGrid>
                <a:gridCol w="1120401">
                  <a:extLst>
                    <a:ext uri="{9D8B030D-6E8A-4147-A177-3AD203B41FA5}">
                      <a16:colId xmlns:a16="http://schemas.microsoft.com/office/drawing/2014/main" val="3555293008"/>
                    </a:ext>
                  </a:extLst>
                </a:gridCol>
                <a:gridCol w="3482757">
                  <a:extLst>
                    <a:ext uri="{9D8B030D-6E8A-4147-A177-3AD203B41FA5}">
                      <a16:colId xmlns:a16="http://schemas.microsoft.com/office/drawing/2014/main" val="3609993739"/>
                    </a:ext>
                  </a:extLst>
                </a:gridCol>
                <a:gridCol w="3807252">
                  <a:extLst>
                    <a:ext uri="{9D8B030D-6E8A-4147-A177-3AD203B41FA5}">
                      <a16:colId xmlns:a16="http://schemas.microsoft.com/office/drawing/2014/main" val="324625397"/>
                    </a:ext>
                  </a:extLst>
                </a:gridCol>
                <a:gridCol w="2932848">
                  <a:extLst>
                    <a:ext uri="{9D8B030D-6E8A-4147-A177-3AD203B41FA5}">
                      <a16:colId xmlns:a16="http://schemas.microsoft.com/office/drawing/2014/main" val="1302673989"/>
                    </a:ext>
                  </a:extLst>
                </a:gridCol>
              </a:tblGrid>
              <a:tr h="370840">
                <a:tc>
                  <a:txBody>
                    <a:bodyPr/>
                    <a:lstStyle/>
                    <a:p>
                      <a:pPr algn="ctr"/>
                      <a:r>
                        <a:rPr lang="en-US" sz="2800" dirty="0"/>
                        <a:t>RATE</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SINGLE FILERS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HEAD OF HOUSEHOULD</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MARRIED FILERS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774798170"/>
                  </a:ext>
                </a:extLst>
              </a:tr>
              <a:tr h="370840">
                <a:tc>
                  <a:txBody>
                    <a:bodyPr/>
                    <a:lstStyle/>
                    <a:p>
                      <a:pPr algn="ctr"/>
                      <a:r>
                        <a:rPr lang="en-US" sz="2400" b="1" dirty="0"/>
                        <a:t>10%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$0-$9,950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$0-$14,200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chemeClr val="tx1"/>
                          </a:solidFill>
                          <a:effectLst/>
                          <a:latin typeface="Calibri" panose="020F0502020204030204" pitchFamily="34" charset="0"/>
                        </a:rPr>
                        <a:t>$0-$19,900</a:t>
                      </a:r>
                      <a:endParaRPr lang="en-US" sz="2000" b="0" i="0" u="none" strike="noStrike" dirty="0">
                        <a:solidFill>
                          <a:schemeClr val="tx1"/>
                        </a:solidFill>
                        <a:effectLst/>
                        <a:latin typeface="Arial" panose="020B0604020202020204" pitchFamily="34" charset="0"/>
                      </a:endParaRP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626003"/>
                  </a:ext>
                </a:extLst>
              </a:tr>
              <a:tr h="370840">
                <a:tc>
                  <a:txBody>
                    <a:bodyPr/>
                    <a:lstStyle/>
                    <a:p>
                      <a:pPr algn="ctr"/>
                      <a:r>
                        <a:rPr lang="en-US" sz="2400" b="1" dirty="0"/>
                        <a:t>12%</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$9,951-$40,525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$14,201-$54,200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Calibri" panose="020F0502020204030204" pitchFamily="34" charset="0"/>
                        </a:rPr>
                        <a:t>$19,901-$81,050</a:t>
                      </a:r>
                      <a:endParaRPr lang="en-US" sz="2000" b="0" i="0" u="none" strike="noStrike" dirty="0">
                        <a:effectLst/>
                        <a:latin typeface="Arial" panose="020B0604020202020204" pitchFamily="34" charset="0"/>
                      </a:endParaRP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4580519"/>
                  </a:ext>
                </a:extLst>
              </a:tr>
              <a:tr h="370840">
                <a:tc>
                  <a:txBody>
                    <a:bodyPr/>
                    <a:lstStyle/>
                    <a:p>
                      <a:pPr algn="ctr"/>
                      <a:r>
                        <a:rPr lang="en-US" sz="2400" b="1" dirty="0"/>
                        <a:t>22%</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$40,526-$86,375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$54,201-$86,350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Calibri" panose="020F0502020204030204" pitchFamily="34" charset="0"/>
                        </a:rPr>
                        <a:t>$81,051-$172,750</a:t>
                      </a:r>
                      <a:endParaRPr lang="en-US" sz="2000" b="0" i="0" u="none" strike="noStrike" dirty="0">
                        <a:effectLst/>
                        <a:latin typeface="Arial" panose="020B0604020202020204" pitchFamily="34" charset="0"/>
                      </a:endParaRP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6168135"/>
                  </a:ext>
                </a:extLst>
              </a:tr>
              <a:tr h="370840">
                <a:tc>
                  <a:txBody>
                    <a:bodyPr/>
                    <a:lstStyle/>
                    <a:p>
                      <a:pPr algn="ctr"/>
                      <a:r>
                        <a:rPr lang="en-US" sz="2400" b="1" dirty="0"/>
                        <a:t>24%</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$86,376-$164,925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$86,351-$164,900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Calibri" panose="020F0502020204030204" pitchFamily="34" charset="0"/>
                        </a:rPr>
                        <a:t>$172,751-$329,850</a:t>
                      </a:r>
                      <a:endParaRPr lang="en-US" sz="2000" b="0" i="0" u="none" strike="noStrike" dirty="0">
                        <a:effectLst/>
                        <a:latin typeface="Arial" panose="020B0604020202020204" pitchFamily="34" charset="0"/>
                      </a:endParaRP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4091788"/>
                  </a:ext>
                </a:extLst>
              </a:tr>
              <a:tr h="370840">
                <a:tc>
                  <a:txBody>
                    <a:bodyPr/>
                    <a:lstStyle/>
                    <a:p>
                      <a:pPr algn="ctr"/>
                      <a:r>
                        <a:rPr lang="en-US" sz="2400" b="1" dirty="0"/>
                        <a:t>32%</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$164,926-$209,425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$164,901-$209,400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Calibri" panose="020F0502020204030204" pitchFamily="34" charset="0"/>
                        </a:rPr>
                        <a:t>$329,851-$418,850</a:t>
                      </a:r>
                      <a:endParaRPr lang="en-US" sz="2000" b="0" i="0" u="none" strike="noStrike" dirty="0">
                        <a:effectLst/>
                        <a:latin typeface="Arial" panose="020B0604020202020204" pitchFamily="34" charset="0"/>
                      </a:endParaRP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1255991"/>
                  </a:ext>
                </a:extLst>
              </a:tr>
              <a:tr h="370840">
                <a:tc>
                  <a:txBody>
                    <a:bodyPr/>
                    <a:lstStyle/>
                    <a:p>
                      <a:pPr algn="ctr"/>
                      <a:r>
                        <a:rPr lang="en-US" sz="2400" b="1" dirty="0"/>
                        <a:t>35%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$209,426-$523,600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$209,401-$523,600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Calibri" panose="020F0502020204030204" pitchFamily="34" charset="0"/>
                        </a:rPr>
                        <a:t>$418,851-$628,300</a:t>
                      </a:r>
                      <a:endParaRPr lang="en-US" sz="2000" b="0" i="0" u="none" strike="noStrike" dirty="0">
                        <a:effectLst/>
                        <a:latin typeface="Arial" panose="020B0604020202020204" pitchFamily="34" charset="0"/>
                      </a:endParaRP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4083914"/>
                  </a:ext>
                </a:extLst>
              </a:tr>
              <a:tr h="370840">
                <a:tc>
                  <a:txBody>
                    <a:bodyPr/>
                    <a:lstStyle/>
                    <a:p>
                      <a:pPr algn="ctr"/>
                      <a:r>
                        <a:rPr lang="en-US" sz="2400" b="1" dirty="0"/>
                        <a:t>37%</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$523,601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$523,601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Calibri" panose="020F0502020204030204" pitchFamily="34" charset="0"/>
                        </a:rPr>
                        <a:t>$628,301 +</a:t>
                      </a:r>
                      <a:endParaRPr lang="en-US" sz="2000" b="0" i="0" u="none" strike="noStrike" dirty="0">
                        <a:effectLst/>
                        <a:latin typeface="Arial" panose="020B0604020202020204" pitchFamily="34" charset="0"/>
                      </a:endParaRP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3469833"/>
                  </a:ext>
                </a:extLst>
              </a:tr>
              <a:tr h="370840">
                <a:tc>
                  <a:txBody>
                    <a:bodyPr/>
                    <a:lstStyle/>
                    <a:p>
                      <a:pPr algn="ctr"/>
                      <a:endParaRPr lang="en-US" dirty="0"/>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000" b="1" dirty="0"/>
                        <a:t>Standard Deduction</a:t>
                      </a:r>
                      <a:br>
                        <a:rPr lang="en-US" sz="2000" b="1" dirty="0"/>
                      </a:br>
                      <a:r>
                        <a:rPr lang="en-US" sz="2000" b="1" dirty="0"/>
                        <a:t>$12,550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Standard Deduction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$18,800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Standard Deduction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$25,100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7003327"/>
                  </a:ext>
                </a:extLst>
              </a:tr>
            </a:tbl>
          </a:graphicData>
        </a:graphic>
      </p:graphicFrame>
      <p:sp>
        <p:nvSpPr>
          <p:cNvPr id="7" name="Title 1">
            <a:extLst>
              <a:ext uri="{FF2B5EF4-FFF2-40B4-BE49-F238E27FC236}">
                <a16:creationId xmlns:a16="http://schemas.microsoft.com/office/drawing/2014/main" id="{C2502536-4391-4ED0-8847-D070D4BF2B2E}"/>
              </a:ext>
            </a:extLst>
          </p:cNvPr>
          <p:cNvSpPr txBox="1">
            <a:spLocks/>
          </p:cNvSpPr>
          <p:nvPr/>
        </p:nvSpPr>
        <p:spPr>
          <a:xfrm>
            <a:off x="0" y="1"/>
            <a:ext cx="12191999" cy="754911"/>
          </a:xfrm>
          <a:prstGeom prst="rect">
            <a:avLst/>
          </a:prstGeom>
          <a:solidFill>
            <a:srgbClr val="1A4D98"/>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 Tax Brackets</a:t>
            </a:r>
            <a:endParaRPr lang="en-US" sz="1028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B862426-868F-4FB8-85AC-A7FD91F3036E}"/>
              </a:ext>
            </a:extLst>
          </p:cNvPr>
          <p:cNvSpPr txBox="1"/>
          <p:nvPr/>
        </p:nvSpPr>
        <p:spPr>
          <a:xfrm>
            <a:off x="10580883" y="5553777"/>
            <a:ext cx="1240724" cy="307777"/>
          </a:xfrm>
          <a:prstGeom prst="rect">
            <a:avLst/>
          </a:prstGeom>
          <a:noFill/>
        </p:spPr>
        <p:txBody>
          <a:bodyPr wrap="none" rtlCol="0">
            <a:spAutoFit/>
          </a:bodyPr>
          <a:lstStyle/>
          <a:p>
            <a:pPr algn="r"/>
            <a:r>
              <a:rPr lang="en-US" sz="1400" i="1" dirty="0">
                <a:solidFill>
                  <a:schemeClr val="bg1">
                    <a:lumMod val="50000"/>
                  </a:schemeClr>
                </a:solidFill>
              </a:rPr>
              <a:t>Source: irs.gov</a:t>
            </a:r>
          </a:p>
        </p:txBody>
      </p:sp>
    </p:spTree>
    <p:extLst>
      <p:ext uri="{BB962C8B-B14F-4D97-AF65-F5344CB8AC3E}">
        <p14:creationId xmlns:p14="http://schemas.microsoft.com/office/powerpoint/2010/main" val="40539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F08091-4694-4CA6-AB38-DCDD4D5A4E15}"/>
              </a:ext>
            </a:extLst>
          </p:cNvPr>
          <p:cNvSpPr txBox="1">
            <a:spLocks/>
          </p:cNvSpPr>
          <p:nvPr/>
        </p:nvSpPr>
        <p:spPr>
          <a:xfrm>
            <a:off x="0" y="1"/>
            <a:ext cx="12191999" cy="754911"/>
          </a:xfrm>
          <a:prstGeom prst="rect">
            <a:avLst/>
          </a:prstGeom>
          <a:solidFill>
            <a:srgbClr val="1A4D98"/>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 Long-term Capital Gains Tax Rates </a:t>
            </a:r>
            <a:endParaRPr lang="en-US" sz="1028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Table 5">
            <a:extLst>
              <a:ext uri="{FF2B5EF4-FFF2-40B4-BE49-F238E27FC236}">
                <a16:creationId xmlns:a16="http://schemas.microsoft.com/office/drawing/2014/main" id="{47D0C2D4-BB56-4243-8C3D-399EFD14DA0D}"/>
              </a:ext>
            </a:extLst>
          </p:cNvPr>
          <p:cNvGraphicFramePr>
            <a:graphicFrameLocks noGrp="1"/>
          </p:cNvGraphicFramePr>
          <p:nvPr>
            <p:extLst>
              <p:ext uri="{D42A27DB-BD31-4B8C-83A1-F6EECF244321}">
                <p14:modId xmlns:p14="http://schemas.microsoft.com/office/powerpoint/2010/main" val="1533630509"/>
              </p:ext>
            </p:extLst>
          </p:nvPr>
        </p:nvGraphicFramePr>
        <p:xfrm>
          <a:off x="309248" y="1823798"/>
          <a:ext cx="11573501" cy="2397346"/>
        </p:xfrm>
        <a:graphic>
          <a:graphicData uri="http://schemas.openxmlformats.org/drawingml/2006/table">
            <a:tbl>
              <a:tblPr firstRow="1" bandRow="1">
                <a:tableStyleId>{5C22544A-7EE6-4342-B048-85BDC9FD1C3A}</a:tableStyleId>
              </a:tblPr>
              <a:tblGrid>
                <a:gridCol w="1425497">
                  <a:extLst>
                    <a:ext uri="{9D8B030D-6E8A-4147-A177-3AD203B41FA5}">
                      <a16:colId xmlns:a16="http://schemas.microsoft.com/office/drawing/2014/main" val="3555293008"/>
                    </a:ext>
                  </a:extLst>
                </a:gridCol>
                <a:gridCol w="3271095">
                  <a:extLst>
                    <a:ext uri="{9D8B030D-6E8A-4147-A177-3AD203B41FA5}">
                      <a16:colId xmlns:a16="http://schemas.microsoft.com/office/drawing/2014/main" val="3609993739"/>
                    </a:ext>
                  </a:extLst>
                </a:gridCol>
                <a:gridCol w="3884531">
                  <a:extLst>
                    <a:ext uri="{9D8B030D-6E8A-4147-A177-3AD203B41FA5}">
                      <a16:colId xmlns:a16="http://schemas.microsoft.com/office/drawing/2014/main" val="324625397"/>
                    </a:ext>
                  </a:extLst>
                </a:gridCol>
                <a:gridCol w="2992378">
                  <a:extLst>
                    <a:ext uri="{9D8B030D-6E8A-4147-A177-3AD203B41FA5}">
                      <a16:colId xmlns:a16="http://schemas.microsoft.com/office/drawing/2014/main" val="1302673989"/>
                    </a:ext>
                  </a:extLst>
                </a:gridCol>
              </a:tblGrid>
              <a:tr h="370840">
                <a:tc>
                  <a:txBody>
                    <a:bodyPr/>
                    <a:lstStyle/>
                    <a:p>
                      <a:pPr algn="ctr"/>
                      <a:r>
                        <a:rPr lang="en-US" sz="2800" dirty="0"/>
                        <a:t>TAX RATE</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SINGLE FILERS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HEAD OF HOUSEHOULD</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MARRIED FILERS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774798170"/>
                  </a:ext>
                </a:extLst>
              </a:tr>
              <a:tr h="370840">
                <a:tc>
                  <a:txBody>
                    <a:bodyPr/>
                    <a:lstStyle/>
                    <a:p>
                      <a:pPr algn="ctr"/>
                      <a:r>
                        <a:rPr lang="en-US" sz="2400" b="1" dirty="0"/>
                        <a:t>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$40,400 or less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$53,600 or less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$80,800 or less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626003"/>
                  </a:ext>
                </a:extLst>
              </a:tr>
              <a:tr h="370840">
                <a:tc>
                  <a:txBody>
                    <a:bodyPr/>
                    <a:lstStyle/>
                    <a:p>
                      <a:pPr algn="ctr"/>
                      <a:r>
                        <a:rPr lang="en-US" sz="2400" b="1" dirty="0"/>
                        <a:t>15%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$40,401 - $445,850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$53,601 - $469,050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$80,801 - $501,600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4580519"/>
                  </a:ext>
                </a:extLst>
              </a:tr>
              <a:tr h="538066">
                <a:tc>
                  <a:txBody>
                    <a:bodyPr/>
                    <a:lstStyle/>
                    <a:p>
                      <a:pPr algn="ctr"/>
                      <a:r>
                        <a:rPr lang="en-US" sz="2400" b="1" dirty="0"/>
                        <a:t>20%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$445,851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$469,051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$501,601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6168135"/>
                  </a:ext>
                </a:extLst>
              </a:tr>
            </a:tbl>
          </a:graphicData>
        </a:graphic>
      </p:graphicFrame>
      <p:sp>
        <p:nvSpPr>
          <p:cNvPr id="8" name="TextBox 7">
            <a:extLst>
              <a:ext uri="{FF2B5EF4-FFF2-40B4-BE49-F238E27FC236}">
                <a16:creationId xmlns:a16="http://schemas.microsoft.com/office/drawing/2014/main" id="{F90F47EB-BCAA-41D8-907A-E0BF910B0835}"/>
              </a:ext>
            </a:extLst>
          </p:cNvPr>
          <p:cNvSpPr txBox="1"/>
          <p:nvPr/>
        </p:nvSpPr>
        <p:spPr>
          <a:xfrm>
            <a:off x="1972385" y="4221144"/>
            <a:ext cx="9975272" cy="307777"/>
          </a:xfrm>
          <a:prstGeom prst="rect">
            <a:avLst/>
          </a:prstGeom>
          <a:noFill/>
        </p:spPr>
        <p:txBody>
          <a:bodyPr wrap="square" rtlCol="0">
            <a:spAutoFit/>
          </a:bodyPr>
          <a:lstStyle/>
          <a:p>
            <a:pPr algn="r"/>
            <a:r>
              <a:rPr lang="en-US" sz="1400" i="1" dirty="0">
                <a:solidFill>
                  <a:schemeClr val="bg1">
                    <a:lumMod val="50000"/>
                  </a:schemeClr>
                </a:solidFill>
              </a:rPr>
              <a:t>Source: Tax Foundation. Note: The income figures represent total taxable income, or income after all deductions are taken.</a:t>
            </a:r>
          </a:p>
        </p:txBody>
      </p:sp>
    </p:spTree>
    <p:extLst>
      <p:ext uri="{BB962C8B-B14F-4D97-AF65-F5344CB8AC3E}">
        <p14:creationId xmlns:p14="http://schemas.microsoft.com/office/powerpoint/2010/main" val="290874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2425E7-6512-4E83-A0C7-5F850F1E050C}"/>
              </a:ext>
            </a:extLst>
          </p:cNvPr>
          <p:cNvSpPr txBox="1">
            <a:spLocks/>
          </p:cNvSpPr>
          <p:nvPr/>
        </p:nvSpPr>
        <p:spPr>
          <a:xfrm>
            <a:off x="0" y="-22198"/>
            <a:ext cx="12192000" cy="917232"/>
          </a:xfrm>
          <a:prstGeom prst="rect">
            <a:avLst/>
          </a:prstGeom>
          <a:solidFill>
            <a:srgbClr val="1A4D98"/>
          </a:solidFill>
        </p:spPr>
        <p:txBody>
          <a:bodyPr>
            <a:normAutofit fontScale="92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Contribute to Your Retirement Plans</a:t>
            </a:r>
            <a:endParaRPr lang="en-US" sz="96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Table 3">
            <a:extLst>
              <a:ext uri="{FF2B5EF4-FFF2-40B4-BE49-F238E27FC236}">
                <a16:creationId xmlns:a16="http://schemas.microsoft.com/office/drawing/2014/main" id="{0153C59B-046E-4F30-9081-3E2D3A75C814}"/>
              </a:ext>
            </a:extLst>
          </p:cNvPr>
          <p:cNvGraphicFramePr>
            <a:graphicFrameLocks noGrp="1"/>
          </p:cNvGraphicFramePr>
          <p:nvPr>
            <p:extLst>
              <p:ext uri="{D42A27DB-BD31-4B8C-83A1-F6EECF244321}">
                <p14:modId xmlns:p14="http://schemas.microsoft.com/office/powerpoint/2010/main" val="2847793379"/>
              </p:ext>
            </p:extLst>
          </p:nvPr>
        </p:nvGraphicFramePr>
        <p:xfrm>
          <a:off x="311943" y="1573407"/>
          <a:ext cx="11568114" cy="4581734"/>
        </p:xfrm>
        <a:graphic>
          <a:graphicData uri="http://schemas.openxmlformats.org/drawingml/2006/table">
            <a:tbl>
              <a:tblPr firstRow="1" bandRow="1">
                <a:tableStyleId>{5C22544A-7EE6-4342-B048-85BDC9FD1C3A}</a:tableStyleId>
              </a:tblPr>
              <a:tblGrid>
                <a:gridCol w="9793905">
                  <a:extLst>
                    <a:ext uri="{9D8B030D-6E8A-4147-A177-3AD203B41FA5}">
                      <a16:colId xmlns:a16="http://schemas.microsoft.com/office/drawing/2014/main" val="1723895225"/>
                    </a:ext>
                  </a:extLst>
                </a:gridCol>
                <a:gridCol w="1774209">
                  <a:extLst>
                    <a:ext uri="{9D8B030D-6E8A-4147-A177-3AD203B41FA5}">
                      <a16:colId xmlns:a16="http://schemas.microsoft.com/office/drawing/2014/main" val="3971732385"/>
                    </a:ext>
                  </a:extLst>
                </a:gridCol>
              </a:tblGrid>
              <a:tr h="762197">
                <a:tc gridSpan="2">
                  <a:txBody>
                    <a:bodyPr/>
                    <a:lstStyle/>
                    <a:p>
                      <a:pPr algn="ctr"/>
                      <a:r>
                        <a:rPr lang="en-US" sz="3600" dirty="0">
                          <a:solidFill>
                            <a:srgbClr val="002060"/>
                          </a:solidFill>
                        </a:rPr>
                        <a:t>2021 Retirement Contribution Plan Limits</a:t>
                      </a:r>
                    </a:p>
                  </a:txBody>
                  <a:tcPr>
                    <a:solidFill>
                      <a:schemeClr val="bg1">
                        <a:lumMod val="95000"/>
                      </a:schemeClr>
                    </a:solidFill>
                  </a:tcPr>
                </a:tc>
                <a:tc hMerge="1">
                  <a:txBody>
                    <a:bodyPr/>
                    <a:lstStyle/>
                    <a:p>
                      <a:endParaRPr lang="en-US" dirty="0"/>
                    </a:p>
                  </a:txBody>
                  <a:tcPr>
                    <a:solidFill>
                      <a:schemeClr val="bg1">
                        <a:lumMod val="95000"/>
                      </a:schemeClr>
                    </a:solidFill>
                  </a:tcPr>
                </a:tc>
                <a:extLst>
                  <a:ext uri="{0D108BD9-81ED-4DB2-BD59-A6C34878D82A}">
                    <a16:rowId xmlns:a16="http://schemas.microsoft.com/office/drawing/2014/main" val="1118265524"/>
                  </a:ext>
                </a:extLst>
              </a:tr>
              <a:tr h="531734">
                <a:tc>
                  <a:txBody>
                    <a:bodyPr/>
                    <a:lstStyle/>
                    <a:p>
                      <a:pPr marL="0" marR="57150" algn="just">
                        <a:spcBef>
                          <a:spcPts val="0"/>
                        </a:spcBef>
                        <a:spcAft>
                          <a:spcPts val="0"/>
                        </a:spcAft>
                      </a:pPr>
                      <a:r>
                        <a:rPr lang="en-US" sz="2700" spc="5" dirty="0">
                          <a:effectLst/>
                        </a:rPr>
                        <a:t>Elective deferrals to 401(k), 403(b), 457(b)(2), 457(c)(1) plans</a:t>
                      </a:r>
                      <a:endParaRPr lang="en-US" sz="2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57150" algn="ctr">
                        <a:spcBef>
                          <a:spcPts val="0"/>
                        </a:spcBef>
                        <a:spcAft>
                          <a:spcPts val="0"/>
                        </a:spcAft>
                      </a:pPr>
                      <a:r>
                        <a:rPr lang="en-US" sz="3200" spc="5" dirty="0">
                          <a:effectLst/>
                        </a:rPr>
                        <a:t>$19,500</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331639890"/>
                  </a:ext>
                </a:extLst>
              </a:tr>
              <a:tr h="531734">
                <a:tc>
                  <a:txBody>
                    <a:bodyPr/>
                    <a:lstStyle/>
                    <a:p>
                      <a:pPr marL="0" marR="57150" algn="just">
                        <a:spcBef>
                          <a:spcPts val="0"/>
                        </a:spcBef>
                        <a:spcAft>
                          <a:spcPts val="0"/>
                        </a:spcAft>
                      </a:pPr>
                      <a:r>
                        <a:rPr lang="en-US" sz="2700" spc="5">
                          <a:effectLst/>
                        </a:rPr>
                        <a:t>Contributions to defined contribution plans</a:t>
                      </a:r>
                      <a:endParaRPr lang="en-US" sz="27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57150" algn="ctr">
                        <a:spcBef>
                          <a:spcPts val="0"/>
                        </a:spcBef>
                        <a:spcAft>
                          <a:spcPts val="0"/>
                        </a:spcAft>
                      </a:pPr>
                      <a:r>
                        <a:rPr lang="en-US" sz="3200" spc="5" dirty="0">
                          <a:effectLst/>
                        </a:rPr>
                        <a:t>$57,000</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3037085"/>
                  </a:ext>
                </a:extLst>
              </a:tr>
              <a:tr h="629133">
                <a:tc>
                  <a:txBody>
                    <a:bodyPr/>
                    <a:lstStyle/>
                    <a:p>
                      <a:pPr marL="0" marR="57150" algn="just">
                        <a:spcBef>
                          <a:spcPts val="0"/>
                        </a:spcBef>
                        <a:spcAft>
                          <a:spcPts val="0"/>
                        </a:spcAft>
                      </a:pPr>
                      <a:r>
                        <a:rPr lang="en-US" sz="2700" spc="5">
                          <a:effectLst/>
                        </a:rPr>
                        <a:t>Contributions to SIMPLEs</a:t>
                      </a:r>
                      <a:endParaRPr lang="en-US" sz="27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57150" algn="ctr">
                        <a:spcBef>
                          <a:spcPts val="0"/>
                        </a:spcBef>
                        <a:spcAft>
                          <a:spcPts val="0"/>
                        </a:spcAft>
                      </a:pPr>
                      <a:r>
                        <a:rPr lang="en-US" sz="3200" spc="5" dirty="0">
                          <a:effectLst/>
                        </a:rPr>
                        <a:t>$13,500</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301295040"/>
                  </a:ext>
                </a:extLst>
              </a:tr>
              <a:tr h="531734">
                <a:tc>
                  <a:txBody>
                    <a:bodyPr/>
                    <a:lstStyle/>
                    <a:p>
                      <a:pPr marL="0" marR="57150" algn="just">
                        <a:spcBef>
                          <a:spcPts val="0"/>
                        </a:spcBef>
                        <a:spcAft>
                          <a:spcPts val="0"/>
                        </a:spcAft>
                      </a:pPr>
                      <a:r>
                        <a:rPr lang="en-US" sz="2700" spc="5" dirty="0">
                          <a:effectLst/>
                        </a:rPr>
                        <a:t>Contributions to traditional IRAs</a:t>
                      </a:r>
                      <a:endParaRPr lang="en-US" sz="2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57150" algn="ctr">
                        <a:spcBef>
                          <a:spcPts val="0"/>
                        </a:spcBef>
                        <a:spcAft>
                          <a:spcPts val="0"/>
                        </a:spcAft>
                      </a:pPr>
                      <a:r>
                        <a:rPr lang="en-US" sz="3200" spc="5" dirty="0">
                          <a:effectLst/>
                        </a:rPr>
                        <a:t>$6,000</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43599560"/>
                  </a:ext>
                </a:extLst>
              </a:tr>
              <a:tr h="531734">
                <a:tc>
                  <a:txBody>
                    <a:bodyPr/>
                    <a:lstStyle/>
                    <a:p>
                      <a:pPr marL="0" marR="57150" algn="just">
                        <a:spcBef>
                          <a:spcPts val="0"/>
                        </a:spcBef>
                        <a:spcAft>
                          <a:spcPts val="0"/>
                        </a:spcAft>
                      </a:pPr>
                      <a:r>
                        <a:rPr lang="en-US" sz="2700" spc="5">
                          <a:effectLst/>
                        </a:rPr>
                        <a:t>Catch-up Contributions to 401(k), 403(b), 457(b)(2), 457(c)(1) plans</a:t>
                      </a:r>
                      <a:endParaRPr lang="en-US" sz="27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57150" algn="ctr">
                        <a:spcBef>
                          <a:spcPts val="0"/>
                        </a:spcBef>
                        <a:spcAft>
                          <a:spcPts val="0"/>
                        </a:spcAft>
                      </a:pPr>
                      <a:r>
                        <a:rPr lang="en-US" sz="3200" spc="5" dirty="0">
                          <a:effectLst/>
                        </a:rPr>
                        <a:t>$6,500</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795682144"/>
                  </a:ext>
                </a:extLst>
              </a:tr>
              <a:tr h="531734">
                <a:tc>
                  <a:txBody>
                    <a:bodyPr/>
                    <a:lstStyle/>
                    <a:p>
                      <a:pPr marL="0" marR="57150" algn="just">
                        <a:spcBef>
                          <a:spcPts val="0"/>
                        </a:spcBef>
                        <a:spcAft>
                          <a:spcPts val="0"/>
                        </a:spcAft>
                      </a:pPr>
                      <a:r>
                        <a:rPr lang="en-US" sz="2700" spc="5" dirty="0">
                          <a:effectLst/>
                        </a:rPr>
                        <a:t>Catch-up Contributions to SIMPLEs</a:t>
                      </a:r>
                      <a:endParaRPr lang="en-US" sz="2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57150" algn="ctr">
                        <a:spcBef>
                          <a:spcPts val="0"/>
                        </a:spcBef>
                        <a:spcAft>
                          <a:spcPts val="0"/>
                        </a:spcAft>
                      </a:pPr>
                      <a:r>
                        <a:rPr lang="en-US" sz="3200" spc="5" dirty="0">
                          <a:effectLst/>
                        </a:rPr>
                        <a:t>$3,000</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675504875"/>
                  </a:ext>
                </a:extLst>
              </a:tr>
              <a:tr h="531734">
                <a:tc>
                  <a:txBody>
                    <a:bodyPr/>
                    <a:lstStyle/>
                    <a:p>
                      <a:pPr marL="0" marR="57150" algn="just">
                        <a:spcBef>
                          <a:spcPts val="0"/>
                        </a:spcBef>
                        <a:spcAft>
                          <a:spcPts val="0"/>
                        </a:spcAft>
                      </a:pPr>
                      <a:r>
                        <a:rPr lang="en-US" sz="2700" spc="5" dirty="0">
                          <a:effectLst/>
                        </a:rPr>
                        <a:t>Catch-up Contributions to IRAs</a:t>
                      </a:r>
                      <a:endParaRPr lang="en-US" sz="2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57150" algn="ctr">
                        <a:spcBef>
                          <a:spcPts val="0"/>
                        </a:spcBef>
                        <a:spcAft>
                          <a:spcPts val="0"/>
                        </a:spcAft>
                      </a:pPr>
                      <a:r>
                        <a:rPr lang="en-US" sz="3200" spc="5" dirty="0">
                          <a:effectLst/>
                        </a:rPr>
                        <a:t>$1,000</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2617865836"/>
                  </a:ext>
                </a:extLst>
              </a:tr>
            </a:tbl>
          </a:graphicData>
        </a:graphic>
      </p:graphicFrame>
    </p:spTree>
    <p:extLst>
      <p:ext uri="{BB962C8B-B14F-4D97-AF65-F5344CB8AC3E}">
        <p14:creationId xmlns:p14="http://schemas.microsoft.com/office/powerpoint/2010/main" val="30417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962569-C3C0-4D4E-8320-2176C78C98F3}"/>
              </a:ext>
            </a:extLst>
          </p:cNvPr>
          <p:cNvSpPr txBox="1">
            <a:spLocks/>
          </p:cNvSpPr>
          <p:nvPr/>
        </p:nvSpPr>
        <p:spPr>
          <a:xfrm>
            <a:off x="0" y="-14641"/>
            <a:ext cx="12192000" cy="917232"/>
          </a:xfrm>
          <a:prstGeom prst="rect">
            <a:avLst/>
          </a:prstGeom>
          <a:solidFill>
            <a:srgbClr val="1A4D98"/>
          </a:solidFill>
        </p:spPr>
        <p:txBody>
          <a:bodyPr>
            <a:normAutofit fontScale="92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Annual Exclusion Gifts</a:t>
            </a:r>
            <a:endParaRPr lang="en-US" sz="96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837B260-A4AC-4737-9167-C27F6E65372B}"/>
              </a:ext>
            </a:extLst>
          </p:cNvPr>
          <p:cNvSpPr txBox="1"/>
          <p:nvPr/>
        </p:nvSpPr>
        <p:spPr>
          <a:xfrm>
            <a:off x="74113" y="1000950"/>
            <a:ext cx="6453696" cy="5283498"/>
          </a:xfrm>
          <a:prstGeom prst="rect">
            <a:avLst/>
          </a:prstGeom>
          <a:noFill/>
        </p:spPr>
        <p:txBody>
          <a:bodyPr wrap="square">
            <a:spAutoFit/>
          </a:bodyPr>
          <a:lstStyle/>
          <a:p>
            <a:pPr lvl="0">
              <a:spcAft>
                <a:spcPts val="750"/>
              </a:spcAft>
              <a:buClr>
                <a:srgbClr val="0076A3"/>
              </a:buClr>
              <a:buSzPts val="1200"/>
            </a:pPr>
            <a:endParaRPr lang="en-US" sz="1600" dirty="0">
              <a:solidFill>
                <a:schemeClr val="bg2">
                  <a:lumMod val="10000"/>
                </a:schemeClr>
              </a:solidFill>
              <a:latin typeface="Calibri" panose="020F0502020204030204" pitchFamily="34" charset="0"/>
              <a:cs typeface="Calibri" panose="020F0502020204030204" pitchFamily="34" charset="0"/>
            </a:endParaRPr>
          </a:p>
          <a:p>
            <a:pPr lvl="0" algn="ctr">
              <a:spcAft>
                <a:spcPts val="750"/>
              </a:spcAft>
              <a:buClr>
                <a:srgbClr val="0076A3"/>
              </a:buClr>
              <a:buSzPts val="1200"/>
            </a:pPr>
            <a:r>
              <a:rPr lang="en-US" sz="3600" b="1" dirty="0">
                <a:solidFill>
                  <a:srgbClr val="1A4D98"/>
                </a:solidFill>
                <a:latin typeface="Calibri" panose="020F0502020204030204" pitchFamily="34" charset="0"/>
                <a:cs typeface="Calibri" panose="020F0502020204030204" pitchFamily="34" charset="0"/>
              </a:rPr>
              <a:t>$15,000 </a:t>
            </a:r>
          </a:p>
          <a:p>
            <a:pPr algn="ctr">
              <a:buClr>
                <a:srgbClr val="0076A3"/>
              </a:buClr>
              <a:buSzPts val="1200"/>
              <a:tabLst>
                <a:tab pos="0" algn="l"/>
              </a:tabLst>
            </a:pPr>
            <a:r>
              <a:rPr lang="en-US" sz="2600" dirty="0">
                <a:solidFill>
                  <a:schemeClr val="bg2">
                    <a:lumMod val="10000"/>
                  </a:schemeClr>
                </a:solidFill>
                <a:latin typeface="Calibri" panose="020F0502020204030204" pitchFamily="34" charset="0"/>
                <a:cs typeface="Calibri" panose="020F0502020204030204" pitchFamily="34" charset="0"/>
              </a:rPr>
              <a:t>2021 maximum amount of </a:t>
            </a:r>
            <a:br>
              <a:rPr lang="en-US" sz="2600" dirty="0">
                <a:solidFill>
                  <a:schemeClr val="bg2">
                    <a:lumMod val="10000"/>
                  </a:schemeClr>
                </a:solidFill>
                <a:latin typeface="Calibri" panose="020F0502020204030204" pitchFamily="34" charset="0"/>
                <a:cs typeface="Calibri" panose="020F0502020204030204" pitchFamily="34" charset="0"/>
              </a:rPr>
            </a:br>
            <a:r>
              <a:rPr lang="en-US" sz="2600" dirty="0">
                <a:solidFill>
                  <a:schemeClr val="bg2">
                    <a:lumMod val="10000"/>
                  </a:schemeClr>
                </a:solidFill>
                <a:latin typeface="Calibri" panose="020F0502020204030204" pitchFamily="34" charset="0"/>
                <a:cs typeface="Calibri" panose="020F0502020204030204" pitchFamily="34" charset="0"/>
              </a:rPr>
              <a:t>gift tax exemption per person.</a:t>
            </a:r>
          </a:p>
          <a:p>
            <a:pPr algn="ctr">
              <a:buClr>
                <a:srgbClr val="0076A3"/>
              </a:buClr>
              <a:buSzPts val="1200"/>
              <a:tabLst>
                <a:tab pos="0" algn="l"/>
              </a:tabLst>
            </a:pPr>
            <a:r>
              <a:rPr lang="en-US" sz="2800" dirty="0">
                <a:solidFill>
                  <a:schemeClr val="bg2">
                    <a:lumMod val="10000"/>
                  </a:schemeClr>
                </a:solidFill>
                <a:latin typeface="Calibri" panose="020F0502020204030204" pitchFamily="34" charset="0"/>
                <a:cs typeface="Calibri" panose="020F0502020204030204" pitchFamily="34" charset="0"/>
              </a:rPr>
              <a:t> </a:t>
            </a:r>
          </a:p>
          <a:p>
            <a:pPr>
              <a:buClr>
                <a:srgbClr val="0076A3"/>
              </a:buClr>
              <a:buSzPts val="1200"/>
              <a:tabLst>
                <a:tab pos="0" algn="l"/>
              </a:tabLst>
            </a:pPr>
            <a:r>
              <a:rPr lang="en-US" sz="2800" b="1" dirty="0">
                <a:solidFill>
                  <a:schemeClr val="bg2">
                    <a:lumMod val="10000"/>
                  </a:schemeClr>
                </a:solidFill>
                <a:latin typeface="Calibri" panose="020F0502020204030204" pitchFamily="34" charset="0"/>
                <a:cs typeface="Calibri" panose="020F0502020204030204" pitchFamily="34" charset="0"/>
              </a:rPr>
              <a:t>Ideas for gifting can include:</a:t>
            </a:r>
            <a:br>
              <a:rPr lang="en-US" sz="2800" b="1" dirty="0">
                <a:solidFill>
                  <a:schemeClr val="bg2">
                    <a:lumMod val="10000"/>
                  </a:schemeClr>
                </a:solidFill>
                <a:latin typeface="Calibri" panose="020F0502020204030204" pitchFamily="34" charset="0"/>
                <a:cs typeface="Calibri" panose="020F0502020204030204" pitchFamily="34" charset="0"/>
              </a:rPr>
            </a:br>
            <a:endParaRPr lang="en-US" sz="2800" b="1" dirty="0">
              <a:solidFill>
                <a:schemeClr val="bg2">
                  <a:lumMod val="10000"/>
                </a:schemeClr>
              </a:solidFill>
              <a:latin typeface="Calibri" panose="020F0502020204030204" pitchFamily="34" charset="0"/>
              <a:cs typeface="Calibri" panose="020F0502020204030204" pitchFamily="34" charset="0"/>
            </a:endParaRPr>
          </a:p>
          <a:p>
            <a:pPr marL="628650" lvl="1" indent="-457200">
              <a:buClr>
                <a:srgbClr val="0076A3"/>
              </a:buClr>
              <a:buSzPct val="100000"/>
              <a:buFont typeface="Arial" panose="020B0604020202020204" pitchFamily="34" charset="0"/>
              <a:buChar char="•"/>
              <a:tabLst>
                <a:tab pos="0" algn="l"/>
              </a:tabLst>
            </a:pPr>
            <a:r>
              <a:rPr lang="en-US" sz="2800" dirty="0">
                <a:solidFill>
                  <a:schemeClr val="bg2">
                    <a:lumMod val="10000"/>
                  </a:schemeClr>
                </a:solidFill>
                <a:latin typeface="Calibri" panose="020F0502020204030204" pitchFamily="34" charset="0"/>
                <a:cs typeface="Calibri" panose="020F0502020204030204" pitchFamily="34" charset="0"/>
              </a:rPr>
              <a:t>contributing to a working child </a:t>
            </a:r>
            <a:br>
              <a:rPr lang="en-US" sz="2800" dirty="0">
                <a:solidFill>
                  <a:schemeClr val="bg2">
                    <a:lumMod val="10000"/>
                  </a:schemeClr>
                </a:solidFill>
                <a:latin typeface="Calibri" panose="020F0502020204030204" pitchFamily="34" charset="0"/>
                <a:cs typeface="Calibri" panose="020F0502020204030204" pitchFamily="34" charset="0"/>
              </a:rPr>
            </a:br>
            <a:r>
              <a:rPr lang="en-US" sz="2800" dirty="0">
                <a:solidFill>
                  <a:schemeClr val="bg2">
                    <a:lumMod val="10000"/>
                  </a:schemeClr>
                </a:solidFill>
                <a:latin typeface="Calibri" panose="020F0502020204030204" pitchFamily="34" charset="0"/>
                <a:cs typeface="Calibri" panose="020F0502020204030204" pitchFamily="34" charset="0"/>
              </a:rPr>
              <a:t>(or grandchild’s) IRA</a:t>
            </a:r>
          </a:p>
          <a:p>
            <a:pPr lvl="1">
              <a:buClr>
                <a:srgbClr val="0076A3"/>
              </a:buClr>
              <a:buSzPct val="100000"/>
              <a:tabLst>
                <a:tab pos="0" algn="l"/>
              </a:tabLst>
            </a:pPr>
            <a:endParaRPr lang="en-US" sz="2800" dirty="0">
              <a:solidFill>
                <a:schemeClr val="bg2">
                  <a:lumMod val="10000"/>
                </a:schemeClr>
              </a:solidFill>
              <a:latin typeface="Calibri" panose="020F0502020204030204" pitchFamily="34" charset="0"/>
              <a:cs typeface="Calibri" panose="020F0502020204030204" pitchFamily="34" charset="0"/>
            </a:endParaRPr>
          </a:p>
          <a:p>
            <a:pPr marL="628650" lvl="1" indent="-457200">
              <a:buClr>
                <a:srgbClr val="0076A3"/>
              </a:buClr>
              <a:buSzPct val="100000"/>
              <a:buFont typeface="Arial" panose="020B0604020202020204" pitchFamily="34" charset="0"/>
              <a:buChar char="•"/>
              <a:tabLst>
                <a:tab pos="0" algn="l"/>
              </a:tabLst>
            </a:pPr>
            <a:r>
              <a:rPr lang="en-US" sz="2800" dirty="0">
                <a:solidFill>
                  <a:schemeClr val="bg2">
                    <a:lumMod val="10000"/>
                  </a:schemeClr>
                </a:solidFill>
                <a:latin typeface="Calibri" panose="020F0502020204030204" pitchFamily="34" charset="0"/>
                <a:cs typeface="Calibri" panose="020F0502020204030204" pitchFamily="34" charset="0"/>
              </a:rPr>
              <a:t>gifting to a 529 plan</a:t>
            </a:r>
          </a:p>
          <a:p>
            <a:pPr marL="285750" lvl="0" indent="-285750">
              <a:spcAft>
                <a:spcPts val="750"/>
              </a:spcAft>
              <a:buClr>
                <a:srgbClr val="0076A3"/>
              </a:buClr>
              <a:buSzPts val="1200"/>
              <a:buFont typeface="Arial" panose="020B0604020202020204" pitchFamily="34" charset="0"/>
              <a:buChar char="•"/>
            </a:pPr>
            <a:endParaRPr lang="en-US" sz="2400" dirty="0">
              <a:solidFill>
                <a:schemeClr val="bg2">
                  <a:lumMod val="10000"/>
                </a:schemeClr>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C982815-EA28-4FF5-BED7-FC09EE463EF3}"/>
              </a:ext>
            </a:extLst>
          </p:cNvPr>
          <p:cNvPicPr>
            <a:picLocks noChangeAspect="1"/>
          </p:cNvPicPr>
          <p:nvPr/>
        </p:nvPicPr>
        <p:blipFill>
          <a:blip r:embed="rId3">
            <a:alphaModFix/>
            <a:duotone>
              <a:schemeClr val="accent5">
                <a:shade val="45000"/>
                <a:satMod val="135000"/>
              </a:schemeClr>
              <a:prstClr val="white"/>
            </a:duotone>
          </a:blip>
          <a:stretch>
            <a:fillRect/>
          </a:stretch>
        </p:blipFill>
        <p:spPr>
          <a:xfrm>
            <a:off x="6527809" y="2069183"/>
            <a:ext cx="5497932" cy="3403699"/>
          </a:xfrm>
          <a:prstGeom prst="rect">
            <a:avLst/>
          </a:prstGeom>
          <a:ln>
            <a:solidFill>
              <a:srgbClr val="1A4D98"/>
            </a:solidFill>
          </a:ln>
        </p:spPr>
      </p:pic>
    </p:spTree>
    <p:extLst>
      <p:ext uri="{BB962C8B-B14F-4D97-AF65-F5344CB8AC3E}">
        <p14:creationId xmlns:p14="http://schemas.microsoft.com/office/powerpoint/2010/main" val="415121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above the line charitable deduction">
            <a:extLst>
              <a:ext uri="{FF2B5EF4-FFF2-40B4-BE49-F238E27FC236}">
                <a16:creationId xmlns:a16="http://schemas.microsoft.com/office/drawing/2014/main" id="{8D79B56F-63C1-4FEF-BDFB-489019396998}"/>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0" y="1856240"/>
            <a:ext cx="5908126" cy="3728794"/>
          </a:xfrm>
          <a:prstGeom prst="rect">
            <a:avLst/>
          </a:prstGeom>
          <a:noFill/>
          <a:ln>
            <a:solidFill>
              <a:srgbClr val="1A4D98"/>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096AF4-C2EE-4C1E-A072-2CACEA892500}"/>
              </a:ext>
            </a:extLst>
          </p:cNvPr>
          <p:cNvSpPr txBox="1"/>
          <p:nvPr/>
        </p:nvSpPr>
        <p:spPr>
          <a:xfrm>
            <a:off x="83127" y="1810012"/>
            <a:ext cx="6094740" cy="3785652"/>
          </a:xfrm>
          <a:prstGeom prst="rect">
            <a:avLst/>
          </a:prstGeom>
          <a:noFill/>
        </p:spPr>
        <p:txBody>
          <a:bodyPr wrap="square">
            <a:spAutoFit/>
          </a:bodyPr>
          <a:lstStyle/>
          <a:p>
            <a:pPr lvl="0" algn="ctr">
              <a:spcAft>
                <a:spcPts val="750"/>
              </a:spcAft>
              <a:buClr>
                <a:srgbClr val="0076A3"/>
              </a:buClr>
              <a:buSzPts val="1200"/>
            </a:pPr>
            <a:r>
              <a:rPr lang="en-US" sz="5400" b="1" dirty="0">
                <a:solidFill>
                  <a:srgbClr val="1A4D98"/>
                </a:solidFill>
                <a:latin typeface="Calibri" panose="020F0502020204030204" pitchFamily="34" charset="0"/>
                <a:cs typeface="Calibri" panose="020F0502020204030204" pitchFamily="34" charset="0"/>
              </a:rPr>
              <a:t>$600</a:t>
            </a:r>
          </a:p>
          <a:p>
            <a:pPr lvl="0" algn="ctr">
              <a:spcAft>
                <a:spcPts val="750"/>
              </a:spcAft>
              <a:buClr>
                <a:srgbClr val="0076A3"/>
              </a:buClr>
              <a:buSzPts val="1200"/>
            </a:pPr>
            <a:r>
              <a:rPr lang="en-US" sz="3200" dirty="0">
                <a:solidFill>
                  <a:schemeClr val="bg2">
                    <a:lumMod val="10000"/>
                  </a:schemeClr>
                </a:solidFill>
                <a:latin typeface="Calibri" panose="020F0502020204030204" pitchFamily="34" charset="0"/>
                <a:cs typeface="Calibri" panose="020F0502020204030204" pitchFamily="34" charset="0"/>
              </a:rPr>
              <a:t>The new above the line </a:t>
            </a:r>
            <a:br>
              <a:rPr lang="en-US" sz="3200" dirty="0">
                <a:solidFill>
                  <a:schemeClr val="bg2">
                    <a:lumMod val="10000"/>
                  </a:schemeClr>
                </a:solidFill>
                <a:latin typeface="Calibri" panose="020F0502020204030204" pitchFamily="34" charset="0"/>
                <a:cs typeface="Calibri" panose="020F0502020204030204" pitchFamily="34" charset="0"/>
              </a:rPr>
            </a:br>
            <a:r>
              <a:rPr lang="en-US" sz="3200" dirty="0">
                <a:solidFill>
                  <a:schemeClr val="bg2">
                    <a:lumMod val="10000"/>
                  </a:schemeClr>
                </a:solidFill>
                <a:latin typeface="Calibri" panose="020F0502020204030204" pitchFamily="34" charset="0"/>
                <a:cs typeface="Calibri" panose="020F0502020204030204" pitchFamily="34" charset="0"/>
              </a:rPr>
              <a:t>charitable deduction increases from $300 to $600 in 2021 for taxpayers married filing jointly.</a:t>
            </a:r>
          </a:p>
          <a:p>
            <a:pPr lvl="0">
              <a:spcAft>
                <a:spcPts val="750"/>
              </a:spcAft>
              <a:buClr>
                <a:srgbClr val="0076A3"/>
              </a:buClr>
              <a:buSzPts val="1200"/>
            </a:pPr>
            <a:endParaRPr lang="en-US" sz="1600" dirty="0">
              <a:solidFill>
                <a:schemeClr val="bg2">
                  <a:lumMod val="10000"/>
                </a:schemeClr>
              </a:solidFill>
              <a:latin typeface="Calibri" panose="020F0502020204030204" pitchFamily="34" charset="0"/>
              <a:cs typeface="Calibri" panose="020F0502020204030204" pitchFamily="34" charset="0"/>
            </a:endParaRPr>
          </a:p>
          <a:p>
            <a:pPr lvl="0">
              <a:spcAft>
                <a:spcPts val="750"/>
              </a:spcAft>
              <a:buClr>
                <a:srgbClr val="0076A3"/>
              </a:buClr>
              <a:buSzPts val="1200"/>
            </a:pPr>
            <a:br>
              <a:rPr lang="en-US" sz="400" dirty="0">
                <a:solidFill>
                  <a:schemeClr val="bg2">
                    <a:lumMod val="10000"/>
                  </a:schemeClr>
                </a:solidFill>
                <a:latin typeface="Calibri" panose="020F0502020204030204" pitchFamily="34" charset="0"/>
                <a:cs typeface="Calibri" panose="020F0502020204030204" pitchFamily="34" charset="0"/>
              </a:rPr>
            </a:br>
            <a:endParaRPr lang="en-US" dirty="0"/>
          </a:p>
        </p:txBody>
      </p:sp>
      <p:sp>
        <p:nvSpPr>
          <p:cNvPr id="7" name="Title 1">
            <a:extLst>
              <a:ext uri="{FF2B5EF4-FFF2-40B4-BE49-F238E27FC236}">
                <a16:creationId xmlns:a16="http://schemas.microsoft.com/office/drawing/2014/main" id="{B4C6009D-F210-497A-B6D3-DB6DF05E2964}"/>
              </a:ext>
            </a:extLst>
          </p:cNvPr>
          <p:cNvSpPr txBox="1">
            <a:spLocks/>
          </p:cNvSpPr>
          <p:nvPr/>
        </p:nvSpPr>
        <p:spPr>
          <a:xfrm>
            <a:off x="0" y="0"/>
            <a:ext cx="12192000" cy="917232"/>
          </a:xfrm>
          <a:prstGeom prst="rect">
            <a:avLst/>
          </a:prstGeom>
          <a:solidFill>
            <a:srgbClr val="1A4D98"/>
          </a:solidFill>
        </p:spPr>
        <p:txBody>
          <a:bodyPr>
            <a:normAutofit fontScale="92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Above the Line Charitable Deduction Increase</a:t>
            </a:r>
            <a:endParaRPr lang="en-US" sz="96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85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tax projectin">
            <a:extLst>
              <a:ext uri="{FF2B5EF4-FFF2-40B4-BE49-F238E27FC236}">
                <a16:creationId xmlns:a16="http://schemas.microsoft.com/office/drawing/2014/main" id="{EC347CA7-27C8-4061-B92F-9AAA647D8C58}"/>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1518" y="1986370"/>
            <a:ext cx="6275757" cy="3535164"/>
          </a:xfrm>
          <a:prstGeom prst="rect">
            <a:avLst/>
          </a:prstGeom>
          <a:noFill/>
          <a:ln>
            <a:solidFill>
              <a:srgbClr val="1A4D98"/>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DE704A-2142-49B4-861D-8F5912883D00}"/>
              </a:ext>
            </a:extLst>
          </p:cNvPr>
          <p:cNvSpPr txBox="1"/>
          <p:nvPr/>
        </p:nvSpPr>
        <p:spPr>
          <a:xfrm>
            <a:off x="112447" y="2241455"/>
            <a:ext cx="5509071" cy="3499676"/>
          </a:xfrm>
          <a:prstGeom prst="rect">
            <a:avLst/>
          </a:prstGeom>
          <a:noFill/>
          <a:ln w="38100">
            <a:noFill/>
          </a:ln>
        </p:spPr>
        <p:txBody>
          <a:bodyPr wrap="square">
            <a:spAutoFit/>
          </a:bodyPr>
          <a:lstStyle/>
          <a:p>
            <a:pPr lvl="0">
              <a:lnSpc>
                <a:spcPct val="115000"/>
              </a:lnSpc>
              <a:spcAft>
                <a:spcPts val="0"/>
              </a:spcAft>
              <a:buClr>
                <a:srgbClr val="0076A3"/>
              </a:buClr>
              <a:buSzPts val="1200"/>
            </a:pPr>
            <a:endParaRPr lang="en-US" b="1" dirty="0">
              <a:solidFill>
                <a:schemeClr val="bg2">
                  <a:lumMod val="10000"/>
                </a:schemeClr>
              </a:solidFill>
              <a:latin typeface="Calibri" panose="020F0502020204030204" pitchFamily="34" charset="0"/>
              <a:cs typeface="Calibri" panose="020F0502020204030204" pitchFamily="34" charset="0"/>
            </a:endParaRPr>
          </a:p>
          <a:p>
            <a:pPr lvl="0">
              <a:spcAft>
                <a:spcPts val="0"/>
              </a:spcAft>
              <a:buClr>
                <a:srgbClr val="0076A3"/>
              </a:buClr>
              <a:buSzPts val="1200"/>
            </a:pPr>
            <a:r>
              <a:rPr lang="en-US" sz="3200" dirty="0">
                <a:solidFill>
                  <a:schemeClr val="bg2">
                    <a:lumMod val="10000"/>
                  </a:schemeClr>
                </a:solidFill>
                <a:latin typeface="Calibri" panose="020F0502020204030204" pitchFamily="34" charset="0"/>
                <a:cs typeface="Calibri" panose="020F0502020204030204" pitchFamily="34" charset="0"/>
              </a:rPr>
              <a:t>A qualified tax preparer should be able to help you with a tax projection for 2021.</a:t>
            </a:r>
          </a:p>
          <a:p>
            <a:pPr lvl="0">
              <a:lnSpc>
                <a:spcPct val="115000"/>
              </a:lnSpc>
              <a:spcAft>
                <a:spcPts val="0"/>
              </a:spcAft>
              <a:buClr>
                <a:srgbClr val="0076A3"/>
              </a:buClr>
              <a:buSzPts val="1200"/>
            </a:pPr>
            <a:endParaRPr lang="en-US" sz="1600" dirty="0">
              <a:solidFill>
                <a:schemeClr val="bg2">
                  <a:lumMod val="10000"/>
                </a:schemeClr>
              </a:solidFill>
              <a:latin typeface="Calibri" panose="020F0502020204030204" pitchFamily="34" charset="0"/>
              <a:cs typeface="Calibri" panose="020F0502020204030204" pitchFamily="34" charset="0"/>
            </a:endParaRPr>
          </a:p>
          <a:p>
            <a:pPr lvl="0">
              <a:lnSpc>
                <a:spcPct val="115000"/>
              </a:lnSpc>
              <a:spcAft>
                <a:spcPts val="0"/>
              </a:spcAft>
              <a:buClr>
                <a:srgbClr val="0076A3"/>
              </a:buClr>
              <a:buSzPts val="1200"/>
            </a:pPr>
            <a:endParaRPr lang="en-US" sz="1600" dirty="0">
              <a:solidFill>
                <a:schemeClr val="bg2">
                  <a:lumMod val="10000"/>
                </a:schemeClr>
              </a:solidFill>
              <a:latin typeface="Calibri" panose="020F0502020204030204" pitchFamily="34" charset="0"/>
              <a:cs typeface="Calibri" panose="020F0502020204030204" pitchFamily="34" charset="0"/>
            </a:endParaRPr>
          </a:p>
          <a:p>
            <a:pPr lvl="0">
              <a:lnSpc>
                <a:spcPct val="115000"/>
              </a:lnSpc>
              <a:spcAft>
                <a:spcPts val="0"/>
              </a:spcAft>
              <a:buClr>
                <a:srgbClr val="0076A3"/>
              </a:buClr>
              <a:buSzPts val="1200"/>
            </a:pPr>
            <a:endParaRPr lang="en-US" sz="1600" dirty="0">
              <a:solidFill>
                <a:schemeClr val="bg2">
                  <a:lumMod val="10000"/>
                </a:schemeClr>
              </a:solidFill>
              <a:latin typeface="Calibri" panose="020F0502020204030204" pitchFamily="34" charset="0"/>
              <a:cs typeface="Calibri" panose="020F0502020204030204" pitchFamily="34" charset="0"/>
            </a:endParaRPr>
          </a:p>
          <a:p>
            <a:pPr lvl="0">
              <a:lnSpc>
                <a:spcPct val="115000"/>
              </a:lnSpc>
              <a:spcAft>
                <a:spcPts val="0"/>
              </a:spcAft>
              <a:buClr>
                <a:srgbClr val="0076A3"/>
              </a:buClr>
              <a:buSzPts val="1200"/>
            </a:pPr>
            <a:endParaRPr lang="en-US" sz="1600" dirty="0">
              <a:solidFill>
                <a:schemeClr val="bg2">
                  <a:lumMod val="10000"/>
                </a:schemeClr>
              </a:solidFill>
              <a:latin typeface="Calibri" panose="020F0502020204030204" pitchFamily="34" charset="0"/>
              <a:cs typeface="Calibri" panose="020F0502020204030204" pitchFamily="34" charset="0"/>
            </a:endParaRPr>
          </a:p>
          <a:p>
            <a:pPr lvl="0">
              <a:lnSpc>
                <a:spcPct val="115000"/>
              </a:lnSpc>
              <a:spcAft>
                <a:spcPts val="0"/>
              </a:spcAft>
              <a:buClr>
                <a:srgbClr val="0076A3"/>
              </a:buClr>
              <a:buSzPts val="1200"/>
            </a:pPr>
            <a:br>
              <a:rPr lang="en-US" sz="200" dirty="0">
                <a:solidFill>
                  <a:schemeClr val="bg2">
                    <a:lumMod val="10000"/>
                  </a:schemeClr>
                </a:solidFill>
                <a:latin typeface="Calibri" panose="020F0502020204030204" pitchFamily="34" charset="0"/>
                <a:cs typeface="Calibri" panose="020F0502020204030204" pitchFamily="34" charset="0"/>
              </a:rPr>
            </a:br>
            <a:br>
              <a:rPr lang="en-US" sz="200" dirty="0">
                <a:solidFill>
                  <a:schemeClr val="bg2">
                    <a:lumMod val="10000"/>
                  </a:schemeClr>
                </a:solidFill>
                <a:latin typeface="Calibri" panose="020F0502020204030204" pitchFamily="34" charset="0"/>
                <a:cs typeface="Calibri" panose="020F0502020204030204" pitchFamily="34" charset="0"/>
              </a:rPr>
            </a:br>
            <a:br>
              <a:rPr lang="en-US" sz="200" dirty="0">
                <a:solidFill>
                  <a:schemeClr val="bg2">
                    <a:lumMod val="10000"/>
                  </a:schemeClr>
                </a:solidFill>
                <a:latin typeface="Calibri" panose="020F0502020204030204" pitchFamily="34" charset="0"/>
                <a:cs typeface="Calibri" panose="020F0502020204030204" pitchFamily="34" charset="0"/>
              </a:rPr>
            </a:br>
            <a:br>
              <a:rPr lang="en-US" sz="200" dirty="0">
                <a:solidFill>
                  <a:schemeClr val="bg2">
                    <a:lumMod val="10000"/>
                  </a:schemeClr>
                </a:solidFill>
                <a:latin typeface="Calibri" panose="020F0502020204030204" pitchFamily="34" charset="0"/>
                <a:cs typeface="Calibri" panose="020F0502020204030204" pitchFamily="34" charset="0"/>
              </a:rPr>
            </a:br>
            <a:br>
              <a:rPr lang="en-US" sz="200" dirty="0">
                <a:solidFill>
                  <a:schemeClr val="bg2">
                    <a:lumMod val="10000"/>
                  </a:schemeClr>
                </a:solidFill>
                <a:latin typeface="Calibri" panose="020F0502020204030204" pitchFamily="34" charset="0"/>
                <a:cs typeface="Calibri" panose="020F0502020204030204" pitchFamily="34" charset="0"/>
              </a:rPr>
            </a:br>
            <a:br>
              <a:rPr lang="en-US" sz="200" dirty="0">
                <a:solidFill>
                  <a:schemeClr val="bg2">
                    <a:lumMod val="10000"/>
                  </a:schemeClr>
                </a:solidFill>
                <a:latin typeface="Calibri" panose="020F0502020204030204" pitchFamily="34" charset="0"/>
                <a:cs typeface="Calibri" panose="020F0502020204030204" pitchFamily="34" charset="0"/>
              </a:rPr>
            </a:br>
            <a:endParaRPr lang="en-US" sz="1600" dirty="0">
              <a:solidFill>
                <a:schemeClr val="bg2">
                  <a:lumMod val="10000"/>
                </a:schemeClr>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0FA297C0-66F2-4527-B974-B9F2D84FE9DE}"/>
              </a:ext>
            </a:extLst>
          </p:cNvPr>
          <p:cNvSpPr txBox="1">
            <a:spLocks/>
          </p:cNvSpPr>
          <p:nvPr/>
        </p:nvSpPr>
        <p:spPr>
          <a:xfrm>
            <a:off x="0" y="0"/>
            <a:ext cx="12192000" cy="917232"/>
          </a:xfrm>
          <a:prstGeom prst="rect">
            <a:avLst/>
          </a:prstGeom>
          <a:solidFill>
            <a:srgbClr val="1A4D98"/>
          </a:solidFill>
        </p:spPr>
        <p:txBody>
          <a:bodyPr>
            <a:normAutofit fontScale="92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 Tax Projection</a:t>
            </a:r>
            <a:endParaRPr lang="en-US" sz="96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540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roactive tax">
            <a:extLst>
              <a:ext uri="{FF2B5EF4-FFF2-40B4-BE49-F238E27FC236}">
                <a16:creationId xmlns:a16="http://schemas.microsoft.com/office/drawing/2014/main" id="{DDB2B37B-2EFF-40AD-995B-332D26F97ACD}"/>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F2D3F6E-3110-49F5-9230-729A97080327}"/>
              </a:ext>
            </a:extLst>
          </p:cNvPr>
          <p:cNvSpPr txBox="1">
            <a:spLocks/>
          </p:cNvSpPr>
          <p:nvPr/>
        </p:nvSpPr>
        <p:spPr>
          <a:xfrm>
            <a:off x="-262597" y="1096996"/>
            <a:ext cx="12717194" cy="4079635"/>
          </a:xfrm>
          <a:prstGeom prst="rect">
            <a:avLst/>
          </a:prstGeom>
          <a:solidFill>
            <a:srgbClr val="FFFFFF">
              <a:alpha val="69804"/>
            </a:srgbClr>
          </a:solidFill>
          <a:ln w="76200">
            <a:solidFill>
              <a:schemeClr val="bg1"/>
            </a:solidFill>
          </a:ln>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algn="ctr">
              <a:lnSpc>
                <a:spcPct val="115000"/>
              </a:lnSpc>
              <a:spcBef>
                <a:spcPts val="0"/>
              </a:spcBef>
              <a:spcAft>
                <a:spcPts val="0"/>
              </a:spcAft>
            </a:pPr>
            <a:r>
              <a:rPr lang="en-US" sz="6000" b="1" dirty="0">
                <a:solidFill>
                  <a:srgbClr val="1A4D98"/>
                </a:solidFill>
                <a:latin typeface="Roboto Slab" pitchFamily="2" charset="0"/>
                <a:cs typeface="Arial" panose="020B0604020202020204" pitchFamily="34" charset="0"/>
              </a:rPr>
              <a:t>OTHER PROACTIVE TAX PLANNING STRATEGIES  </a:t>
            </a:r>
          </a:p>
          <a:p>
            <a:pPr marL="0" marR="0" algn="ctr">
              <a:lnSpc>
                <a:spcPct val="115000"/>
              </a:lnSpc>
              <a:spcBef>
                <a:spcPts val="0"/>
              </a:spcBef>
              <a:spcAft>
                <a:spcPts val="0"/>
              </a:spcAft>
            </a:pPr>
            <a:br>
              <a:rPr lang="en-US" sz="3600" dirty="0">
                <a:solidFill>
                  <a:srgbClr val="1A4D98"/>
                </a:solidFill>
                <a:latin typeface="Roboto Slab" pitchFamily="2" charset="0"/>
                <a:cs typeface="Arial" panose="020B0604020202020204" pitchFamily="34" charset="0"/>
              </a:rPr>
            </a:br>
            <a:r>
              <a:rPr lang="en-US" sz="3600" b="1" dirty="0">
                <a:solidFill>
                  <a:srgbClr val="1A4D98"/>
                </a:solidFill>
                <a:latin typeface="Roboto Slab" pitchFamily="2" charset="0"/>
                <a:cs typeface="Arial" panose="020B0604020202020204" pitchFamily="34" charset="0"/>
              </a:rPr>
              <a:t>A </a:t>
            </a:r>
            <a:r>
              <a:rPr lang="en-US" sz="3600" b="1" dirty="0">
                <a:solidFill>
                  <a:srgbClr val="3333CC"/>
                </a:solidFill>
                <a:latin typeface="Roboto Slab" pitchFamily="2" charset="0"/>
                <a:cs typeface="Arial" panose="020B0604020202020204" pitchFamily="34" charset="0"/>
              </a:rPr>
              <a:t>“Proactive” </a:t>
            </a:r>
            <a:r>
              <a:rPr lang="en-US" sz="3600" b="1" dirty="0">
                <a:solidFill>
                  <a:srgbClr val="1A4D98"/>
                </a:solidFill>
                <a:latin typeface="Roboto Slab" pitchFamily="2" charset="0"/>
                <a:cs typeface="Arial" panose="020B0604020202020204" pitchFamily="34" charset="0"/>
              </a:rPr>
              <a:t>approach to your tax planning instead </a:t>
            </a:r>
            <a:br>
              <a:rPr lang="en-US" sz="3600" b="1" dirty="0">
                <a:solidFill>
                  <a:srgbClr val="1A4D98"/>
                </a:solidFill>
                <a:latin typeface="Roboto Slab" pitchFamily="2" charset="0"/>
                <a:cs typeface="Arial" panose="020B0604020202020204" pitchFamily="34" charset="0"/>
              </a:rPr>
            </a:br>
            <a:r>
              <a:rPr lang="en-US" sz="3600" b="1" dirty="0">
                <a:solidFill>
                  <a:srgbClr val="1A4D98"/>
                </a:solidFill>
                <a:latin typeface="Roboto Slab" pitchFamily="2" charset="0"/>
                <a:cs typeface="Arial" panose="020B0604020202020204" pitchFamily="34" charset="0"/>
              </a:rPr>
              <a:t>of a </a:t>
            </a:r>
            <a:r>
              <a:rPr lang="en-US" sz="3600" b="1" dirty="0">
                <a:solidFill>
                  <a:srgbClr val="3333CC"/>
                </a:solidFill>
                <a:latin typeface="Roboto Slab" pitchFamily="2" charset="0"/>
                <a:cs typeface="Arial" panose="020B0604020202020204" pitchFamily="34" charset="0"/>
              </a:rPr>
              <a:t>“Reactive” </a:t>
            </a:r>
            <a:r>
              <a:rPr lang="en-US" sz="3600" b="1" dirty="0">
                <a:solidFill>
                  <a:srgbClr val="1A4D98"/>
                </a:solidFill>
                <a:latin typeface="Roboto Slab" pitchFamily="2" charset="0"/>
                <a:cs typeface="Arial" panose="020B0604020202020204" pitchFamily="34" charset="0"/>
              </a:rPr>
              <a:t>approach could produce better results!</a:t>
            </a:r>
          </a:p>
        </p:txBody>
      </p:sp>
    </p:spTree>
    <p:extLst>
      <p:ext uri="{BB962C8B-B14F-4D97-AF65-F5344CB8AC3E}">
        <p14:creationId xmlns:p14="http://schemas.microsoft.com/office/powerpoint/2010/main" val="2144085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rgbClr val="81ADD4"/>
            </a:gs>
            <a:gs pos="20354">
              <a:schemeClr val="accent1">
                <a:lumMod val="75000"/>
              </a:schemeClr>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BF5B-C366-485E-92A7-0715FC7252D1}"/>
              </a:ext>
            </a:extLst>
          </p:cNvPr>
          <p:cNvSpPr txBox="1">
            <a:spLocks/>
          </p:cNvSpPr>
          <p:nvPr/>
        </p:nvSpPr>
        <p:spPr>
          <a:xfrm>
            <a:off x="0" y="186680"/>
            <a:ext cx="12192000" cy="812799"/>
          </a:xfrm>
          <a:prstGeom prst="rect">
            <a:avLst/>
          </a:prstGeom>
          <a:noFill/>
        </p:spPr>
        <p:txBody>
          <a:bodyPr>
            <a:no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sz="4400" b="1" dirty="0">
                <a:solidFill>
                  <a:schemeClr val="bg1"/>
                </a:solidFill>
                <a:effectLst>
                  <a:outerShdw blurRad="38100" dist="38100" dir="2700000" algn="tl">
                    <a:srgbClr val="000000">
                      <a:alpha val="43137"/>
                    </a:srgbClr>
                  </a:outerShdw>
                </a:effectLst>
                <a:latin typeface="Roboto Slab" pitchFamily="2" charset="0"/>
                <a:ea typeface="Roboto Slab" pitchFamily="2" charset="0"/>
              </a:rPr>
              <a:t>Five Key Areas of Financial Planning </a:t>
            </a:r>
          </a:p>
        </p:txBody>
      </p:sp>
      <p:pic>
        <p:nvPicPr>
          <p:cNvPr id="3" name="Picture 2" descr="http://img1.wikia.nocookie.net/__cb20150106221941/epicrapbattlesofhistory/images/b/b7/Key_hint.jpg">
            <a:extLst>
              <a:ext uri="{FF2B5EF4-FFF2-40B4-BE49-F238E27FC236}">
                <a16:creationId xmlns:a16="http://schemas.microsoft.com/office/drawing/2014/main" id="{F6490904-D20B-4B82-BE6E-2CC11FC05E8C}"/>
              </a:ext>
            </a:extLst>
          </p:cNvPr>
          <p:cNvPicPr/>
          <p:nvPr/>
        </p:nvPicPr>
        <p:blipFill>
          <a:blip r:embed="rId3">
            <a:extLst>
              <a:ext uri="{BEBA8EAE-BF5A-486C-A8C5-ECC9F3942E4B}">
                <a14:imgProps xmlns:a14="http://schemas.microsoft.com/office/drawing/2010/main">
                  <a14:imgLayer r:embed="rId4">
                    <a14:imgEffect>
                      <a14:backgroundRemoval t="5600" b="96000" l="3593" r="97228"/>
                    </a14:imgEffect>
                  </a14:imgLayer>
                </a14:imgProps>
              </a:ext>
              <a:ext uri="{28A0092B-C50C-407E-A947-70E740481C1C}">
                <a14:useLocalDpi xmlns:a14="http://schemas.microsoft.com/office/drawing/2010/main" val="0"/>
              </a:ext>
            </a:extLst>
          </a:blip>
          <a:srcRect/>
          <a:stretch>
            <a:fillRect/>
          </a:stretch>
        </p:blipFill>
        <p:spPr bwMode="auto">
          <a:xfrm rot="5400000">
            <a:off x="6964529" y="2698575"/>
            <a:ext cx="4764903" cy="2037623"/>
          </a:xfrm>
          <a:prstGeom prst="rect">
            <a:avLst/>
          </a:prstGeom>
          <a:noFill/>
          <a:ln>
            <a:noFill/>
          </a:ln>
        </p:spPr>
      </p:pic>
      <p:sp>
        <p:nvSpPr>
          <p:cNvPr id="4" name="Content Placeholder 2">
            <a:extLst>
              <a:ext uri="{FF2B5EF4-FFF2-40B4-BE49-F238E27FC236}">
                <a16:creationId xmlns:a16="http://schemas.microsoft.com/office/drawing/2014/main" id="{04217010-0B98-4264-A625-EE9570DDCEA0}"/>
              </a:ext>
            </a:extLst>
          </p:cNvPr>
          <p:cNvSpPr txBox="1">
            <a:spLocks/>
          </p:cNvSpPr>
          <p:nvPr/>
        </p:nvSpPr>
        <p:spPr>
          <a:xfrm>
            <a:off x="634372" y="999479"/>
            <a:ext cx="7391342" cy="4385725"/>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9pPr>
          </a:lstStyle>
          <a:p>
            <a:pPr marL="914400" indent="-914400">
              <a:lnSpc>
                <a:spcPct val="170000"/>
              </a:lnSpc>
              <a:buClr>
                <a:srgbClr val="FFC000"/>
              </a:buClr>
              <a:buFont typeface="+mj-lt"/>
              <a:buAutoNum type="arabicPeriod"/>
            </a:pPr>
            <a:r>
              <a:rPr lang="en-US" sz="3600" b="1" dirty="0">
                <a:solidFill>
                  <a:schemeClr val="bg1"/>
                </a:solidFill>
                <a:effectLst>
                  <a:outerShdw blurRad="38100" dist="38100" dir="2700000" algn="tl">
                    <a:srgbClr val="000000">
                      <a:alpha val="43137"/>
                    </a:srgbClr>
                  </a:outerShdw>
                </a:effectLst>
                <a:latin typeface="Roboto Slab" pitchFamily="2" charset="0"/>
                <a:ea typeface="Roboto Slab" pitchFamily="2" charset="0"/>
                <a:cs typeface="Calibri" panose="020F0502020204030204" pitchFamily="34" charset="0"/>
              </a:rPr>
              <a:t>Preservation Planning</a:t>
            </a:r>
          </a:p>
          <a:p>
            <a:pPr marL="914400" indent="-914400">
              <a:lnSpc>
                <a:spcPct val="170000"/>
              </a:lnSpc>
              <a:buClr>
                <a:srgbClr val="FFC000"/>
              </a:buClr>
              <a:buFont typeface="+mj-lt"/>
              <a:buAutoNum type="arabicPeriod"/>
            </a:pPr>
            <a:r>
              <a:rPr lang="en-US" sz="3600" b="1" dirty="0">
                <a:solidFill>
                  <a:schemeClr val="bg1"/>
                </a:solidFill>
                <a:effectLst>
                  <a:outerShdw blurRad="38100" dist="38100" dir="2700000" algn="tl">
                    <a:srgbClr val="000000">
                      <a:alpha val="43137"/>
                    </a:srgbClr>
                  </a:outerShdw>
                </a:effectLst>
                <a:latin typeface="Roboto Slab" pitchFamily="2" charset="0"/>
                <a:ea typeface="Roboto Slab" pitchFamily="2" charset="0"/>
                <a:cs typeface="Calibri" panose="020F0502020204030204" pitchFamily="34" charset="0"/>
              </a:rPr>
              <a:t>Retirement Planning</a:t>
            </a:r>
          </a:p>
          <a:p>
            <a:pPr marL="914400" indent="-914400">
              <a:lnSpc>
                <a:spcPct val="170000"/>
              </a:lnSpc>
              <a:buClr>
                <a:srgbClr val="FFC000"/>
              </a:buClr>
              <a:buFont typeface="+mj-lt"/>
              <a:buAutoNum type="arabicPeriod"/>
            </a:pPr>
            <a:r>
              <a:rPr lang="en-US" sz="3600" b="1" dirty="0">
                <a:solidFill>
                  <a:srgbClr val="FFC000"/>
                </a:solidFill>
                <a:effectLst>
                  <a:outerShdw blurRad="38100" dist="38100" dir="2700000" algn="tl">
                    <a:srgbClr val="000000">
                      <a:alpha val="43137"/>
                    </a:srgbClr>
                  </a:outerShdw>
                </a:effectLst>
                <a:latin typeface="Roboto Slab" pitchFamily="2" charset="0"/>
                <a:ea typeface="Roboto Slab" pitchFamily="2" charset="0"/>
                <a:cs typeface="Calibri" panose="020F0502020204030204" pitchFamily="34" charset="0"/>
              </a:rPr>
              <a:t>Tax Planning</a:t>
            </a:r>
          </a:p>
          <a:p>
            <a:pPr marL="914400" indent="-914400">
              <a:lnSpc>
                <a:spcPct val="170000"/>
              </a:lnSpc>
              <a:buClr>
                <a:srgbClr val="FFC000"/>
              </a:buClr>
              <a:buFont typeface="+mj-lt"/>
              <a:buAutoNum type="arabicPeriod"/>
            </a:pPr>
            <a:r>
              <a:rPr lang="en-US" sz="3600" b="1" dirty="0">
                <a:solidFill>
                  <a:schemeClr val="bg1"/>
                </a:solidFill>
                <a:effectLst>
                  <a:outerShdw blurRad="38100" dist="38100" dir="2700000" algn="tl">
                    <a:srgbClr val="000000">
                      <a:alpha val="43137"/>
                    </a:srgbClr>
                  </a:outerShdw>
                </a:effectLst>
                <a:latin typeface="Roboto Slab" pitchFamily="2" charset="0"/>
                <a:ea typeface="Roboto Slab" pitchFamily="2" charset="0"/>
                <a:cs typeface="Calibri" panose="020F0502020204030204" pitchFamily="34" charset="0"/>
              </a:rPr>
              <a:t>Estate Planning</a:t>
            </a:r>
          </a:p>
          <a:p>
            <a:pPr marL="914400" indent="-914400">
              <a:lnSpc>
                <a:spcPct val="170000"/>
              </a:lnSpc>
              <a:buClr>
                <a:srgbClr val="FFC000"/>
              </a:buClr>
              <a:buFont typeface="+mj-lt"/>
              <a:buAutoNum type="arabicPeriod"/>
            </a:pPr>
            <a:r>
              <a:rPr lang="en-US" sz="3600" b="1" dirty="0">
                <a:solidFill>
                  <a:schemeClr val="bg1"/>
                </a:solidFill>
                <a:effectLst>
                  <a:outerShdw blurRad="38100" dist="38100" dir="2700000" algn="tl">
                    <a:srgbClr val="000000">
                      <a:alpha val="43137"/>
                    </a:srgbClr>
                  </a:outerShdw>
                </a:effectLst>
                <a:latin typeface="Roboto Slab" pitchFamily="2" charset="0"/>
                <a:ea typeface="Roboto Slab" pitchFamily="2" charset="0"/>
                <a:cs typeface="Calibri" panose="020F0502020204030204" pitchFamily="34" charset="0"/>
              </a:rPr>
              <a:t>Investment Planning</a:t>
            </a:r>
          </a:p>
          <a:p>
            <a:pPr marL="685800" indent="-685800">
              <a:lnSpc>
                <a:spcPct val="170000"/>
              </a:lnSpc>
              <a:buClr>
                <a:srgbClr val="FFCC00"/>
              </a:buClr>
              <a:buFont typeface="Wingdings" panose="05000000000000000000" pitchFamily="2" charset="2"/>
              <a:buChar char="ü"/>
            </a:pPr>
            <a:endPar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lnSpc>
                <a:spcPct val="170000"/>
              </a:lnSpc>
              <a:buClr>
                <a:srgbClr val="FFCC00"/>
              </a:buClr>
              <a:buFont typeface="Wingdings" panose="05000000000000000000" pitchFamily="2" charset="2"/>
              <a:buChar char="ü"/>
            </a:pPr>
            <a:endParaRPr lang="en-US" sz="2400" dirty="0">
              <a:solidFill>
                <a:schemeClr val="bg1"/>
              </a:solidFill>
              <a:latin typeface="Calibri" panose="020F0502020204030204" pitchFamily="34" charset="0"/>
              <a:cs typeface="Calibri" panose="020F0502020204030204" pitchFamily="34" charset="0"/>
            </a:endParaRPr>
          </a:p>
          <a:p>
            <a:pPr marL="342900" indent="-342900">
              <a:lnSpc>
                <a:spcPct val="170000"/>
              </a:lnSpc>
              <a:buClr>
                <a:srgbClr val="FFCC00"/>
              </a:buClr>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5386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F62F59-FEDC-4B3B-BF30-F53EB35D557B}"/>
              </a:ext>
            </a:extLst>
          </p:cNvPr>
          <p:cNvSpPr txBox="1">
            <a:spLocks/>
          </p:cNvSpPr>
          <p:nvPr/>
        </p:nvSpPr>
        <p:spPr>
          <a:xfrm>
            <a:off x="0" y="0"/>
            <a:ext cx="12192000" cy="1669629"/>
          </a:xfrm>
          <a:prstGeom prst="rect">
            <a:avLst/>
          </a:prstGeom>
          <a:solidFill>
            <a:srgbClr val="1A4D98"/>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 Bunching Charitable Contributions </a:t>
            </a:r>
            <a:b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Using a Donor Advised Fund (DAF)</a:t>
            </a:r>
            <a:endParaRPr lang="en-US" sz="96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F7199B6-F402-4472-A9B3-04E88D3DFDB9}"/>
              </a:ext>
            </a:extLst>
          </p:cNvPr>
          <p:cNvSpPr txBox="1"/>
          <p:nvPr/>
        </p:nvSpPr>
        <p:spPr>
          <a:xfrm>
            <a:off x="-201761" y="5048150"/>
            <a:ext cx="1740579" cy="338554"/>
          </a:xfrm>
          <a:prstGeom prst="rect">
            <a:avLst/>
          </a:prstGeom>
          <a:noFill/>
          <a:effectLst/>
        </p:spPr>
        <p:txBody>
          <a:bodyPr wrap="square" rtlCol="0">
            <a:spAutoFit/>
          </a:bodyPr>
          <a:lstStyle/>
          <a:p>
            <a:pPr algn="ctr"/>
            <a:r>
              <a:rPr lang="en-US" sz="1600" b="1" dirty="0">
                <a:solidFill>
                  <a:schemeClr val="bg1"/>
                </a:solidFill>
              </a:rPr>
              <a:t>Donor</a:t>
            </a:r>
          </a:p>
        </p:txBody>
      </p:sp>
      <p:sp>
        <p:nvSpPr>
          <p:cNvPr id="7" name="TextBox 6">
            <a:extLst>
              <a:ext uri="{FF2B5EF4-FFF2-40B4-BE49-F238E27FC236}">
                <a16:creationId xmlns:a16="http://schemas.microsoft.com/office/drawing/2014/main" id="{C705144E-3855-46BE-9B55-CA33D82AB332}"/>
              </a:ext>
            </a:extLst>
          </p:cNvPr>
          <p:cNvSpPr txBox="1"/>
          <p:nvPr/>
        </p:nvSpPr>
        <p:spPr>
          <a:xfrm>
            <a:off x="5762596" y="4768541"/>
            <a:ext cx="1740579" cy="338554"/>
          </a:xfrm>
          <a:prstGeom prst="rect">
            <a:avLst/>
          </a:prstGeom>
          <a:noFill/>
          <a:effectLst/>
        </p:spPr>
        <p:txBody>
          <a:bodyPr wrap="square" rtlCol="0">
            <a:spAutoFit/>
          </a:bodyPr>
          <a:lstStyle/>
          <a:p>
            <a:pPr algn="ctr"/>
            <a:r>
              <a:rPr lang="en-US" sz="1600" b="1" dirty="0">
                <a:solidFill>
                  <a:schemeClr val="bg1"/>
                </a:solidFill>
              </a:rPr>
              <a:t>Donor</a:t>
            </a:r>
          </a:p>
        </p:txBody>
      </p:sp>
      <p:pic>
        <p:nvPicPr>
          <p:cNvPr id="10" name="Picture 9">
            <a:extLst>
              <a:ext uri="{FF2B5EF4-FFF2-40B4-BE49-F238E27FC236}">
                <a16:creationId xmlns:a16="http://schemas.microsoft.com/office/drawing/2014/main" id="{70AAA305-2555-4BB1-8E93-7F644427D010}"/>
              </a:ext>
            </a:extLst>
          </p:cNvPr>
          <p:cNvPicPr>
            <a:picLocks noChangeAspect="1"/>
          </p:cNvPicPr>
          <p:nvPr/>
        </p:nvPicPr>
        <p:blipFill>
          <a:blip r:embed="rId3"/>
          <a:stretch>
            <a:fillRect/>
          </a:stretch>
        </p:blipFill>
        <p:spPr>
          <a:xfrm>
            <a:off x="6374166" y="2643439"/>
            <a:ext cx="5610329" cy="2975873"/>
          </a:xfrm>
          <a:prstGeom prst="rect">
            <a:avLst/>
          </a:prstGeom>
        </p:spPr>
      </p:pic>
      <p:cxnSp>
        <p:nvCxnSpPr>
          <p:cNvPr id="11" name="Straight Connector 10">
            <a:extLst>
              <a:ext uri="{FF2B5EF4-FFF2-40B4-BE49-F238E27FC236}">
                <a16:creationId xmlns:a16="http://schemas.microsoft.com/office/drawing/2014/main" id="{5A327672-DB6E-4489-833A-8A21397A786F}"/>
              </a:ext>
            </a:extLst>
          </p:cNvPr>
          <p:cNvCxnSpPr>
            <a:cxnSpLocks/>
          </p:cNvCxnSpPr>
          <p:nvPr/>
        </p:nvCxnSpPr>
        <p:spPr>
          <a:xfrm>
            <a:off x="6096000" y="2041680"/>
            <a:ext cx="0" cy="42149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93B6D03-E7EA-4926-9755-CB6CAB6709BE}"/>
              </a:ext>
            </a:extLst>
          </p:cNvPr>
          <p:cNvSpPr txBox="1"/>
          <p:nvPr/>
        </p:nvSpPr>
        <p:spPr>
          <a:xfrm>
            <a:off x="180975" y="6379761"/>
            <a:ext cx="11803518" cy="307777"/>
          </a:xfrm>
          <a:prstGeom prst="rect">
            <a:avLst/>
          </a:prstGeom>
          <a:noFill/>
        </p:spPr>
        <p:txBody>
          <a:bodyPr wrap="square" rtlCol="0">
            <a:spAutoFit/>
          </a:bodyPr>
          <a:lstStyle/>
          <a:p>
            <a:pPr algn="r"/>
            <a:r>
              <a:rPr lang="en-US" sz="1400" i="1" dirty="0"/>
              <a:t>Example is for informational purposes only. </a:t>
            </a:r>
          </a:p>
        </p:txBody>
      </p:sp>
      <p:pic>
        <p:nvPicPr>
          <p:cNvPr id="5" name="Picture 4">
            <a:extLst>
              <a:ext uri="{FF2B5EF4-FFF2-40B4-BE49-F238E27FC236}">
                <a16:creationId xmlns:a16="http://schemas.microsoft.com/office/drawing/2014/main" id="{8EED5CF7-B3D0-4EE5-970E-3657F8FB1036}"/>
              </a:ext>
            </a:extLst>
          </p:cNvPr>
          <p:cNvPicPr>
            <a:picLocks noChangeAspect="1"/>
          </p:cNvPicPr>
          <p:nvPr/>
        </p:nvPicPr>
        <p:blipFill>
          <a:blip r:embed="rId4"/>
          <a:stretch>
            <a:fillRect/>
          </a:stretch>
        </p:blipFill>
        <p:spPr>
          <a:xfrm>
            <a:off x="66680" y="2716885"/>
            <a:ext cx="5890237" cy="3166347"/>
          </a:xfrm>
          <a:prstGeom prst="rect">
            <a:avLst/>
          </a:prstGeom>
        </p:spPr>
      </p:pic>
    </p:spTree>
    <p:extLst>
      <p:ext uri="{BB962C8B-B14F-4D97-AF65-F5344CB8AC3E}">
        <p14:creationId xmlns:p14="http://schemas.microsoft.com/office/powerpoint/2010/main" val="13049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2C1779-ADFF-4F29-92C4-B4C04B8B24C8}"/>
              </a:ext>
            </a:extLst>
          </p:cNvPr>
          <p:cNvSpPr txBox="1">
            <a:spLocks/>
          </p:cNvSpPr>
          <p:nvPr/>
        </p:nvSpPr>
        <p:spPr>
          <a:xfrm>
            <a:off x="0" y="0"/>
            <a:ext cx="12192000" cy="917232"/>
          </a:xfrm>
          <a:prstGeom prst="rect">
            <a:avLst/>
          </a:prstGeom>
          <a:solidFill>
            <a:srgbClr val="1A4D98"/>
          </a:solidFill>
        </p:spPr>
        <p:txBody>
          <a:bodyPr>
            <a:normAutofit fontScale="77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F8C12F-FA89-40A1-A77E-A974F8D3FEEB}"/>
              </a:ext>
            </a:extLst>
          </p:cNvPr>
          <p:cNvSpPr txBox="1"/>
          <p:nvPr/>
        </p:nvSpPr>
        <p:spPr>
          <a:xfrm>
            <a:off x="145019" y="-290624"/>
            <a:ext cx="11795079" cy="1184940"/>
          </a:xfrm>
          <a:prstGeom prst="rect">
            <a:avLst/>
          </a:prstGeom>
          <a:noFill/>
          <a:ln w="38100">
            <a:noFill/>
          </a:ln>
        </p:spPr>
        <p:txBody>
          <a:bodyPr wrap="square">
            <a:spAutoFit/>
          </a:bodyPr>
          <a:lstStyle/>
          <a:p>
            <a:pPr lvl="0" algn="ctr">
              <a:spcAft>
                <a:spcPts val="0"/>
              </a:spcAft>
              <a:buClr>
                <a:srgbClr val="0076A3"/>
              </a:buClr>
              <a:buSzPts val="1200"/>
              <a:tabLst>
                <a:tab pos="0" algn="l"/>
              </a:tabLst>
            </a:pPr>
            <a:endParaRPr lang="en-US" sz="2400" b="1" dirty="0">
              <a:solidFill>
                <a:srgbClr val="1A4D98"/>
              </a:solidFill>
              <a:latin typeface="Calibri" panose="020F0502020204030204" pitchFamily="34" charset="0"/>
              <a:cs typeface="Calibri" panose="020F0502020204030204" pitchFamily="34" charset="0"/>
            </a:endParaRPr>
          </a:p>
          <a:p>
            <a:pPr lvl="0" algn="ctr">
              <a:spcAft>
                <a:spcPts val="0"/>
              </a:spcAft>
              <a:buClr>
                <a:srgbClr val="0076A3"/>
              </a:buClr>
              <a:buSzPts val="1200"/>
              <a:tabLst>
                <a:tab pos="0" algn="l"/>
              </a:tabLst>
            </a:pPr>
            <a:r>
              <a:rPr lang="en-US" sz="4100" b="1" spc="-60" dirty="0">
                <a:solidFill>
                  <a:srgbClr val="FFFFFF"/>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Family Tax Bracket Management</a:t>
            </a:r>
            <a:br>
              <a:rPr lang="en-US" sz="4100" b="1" spc="-60" dirty="0">
                <a:solidFill>
                  <a:srgbClr val="FFFFFF"/>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br>
            <a:endParaRPr lang="en-US" sz="200" dirty="0">
              <a:solidFill>
                <a:schemeClr val="bg2">
                  <a:lumMod val="10000"/>
                </a:schemeClr>
              </a:solidFill>
              <a:latin typeface="Calibri" panose="020F0502020204030204" pitchFamily="34" charset="0"/>
              <a:cs typeface="Calibri" panose="020F0502020204030204" pitchFamily="34" charset="0"/>
            </a:endParaRPr>
          </a:p>
          <a:p>
            <a:pPr lvl="0">
              <a:spcAft>
                <a:spcPts val="0"/>
              </a:spcAft>
              <a:buClr>
                <a:srgbClr val="0076A3"/>
              </a:buClr>
              <a:buSzPts val="1200"/>
              <a:tabLst>
                <a:tab pos="0" algn="l"/>
              </a:tabLst>
            </a:pPr>
            <a:endParaRPr lang="en-US" sz="200" dirty="0">
              <a:solidFill>
                <a:schemeClr val="bg2">
                  <a:lumMod val="10000"/>
                </a:schemeClr>
              </a:solidFill>
              <a:latin typeface="Calibri" panose="020F0502020204030204" pitchFamily="34" charset="0"/>
              <a:cs typeface="Calibri" panose="020F0502020204030204" pitchFamily="34" charset="0"/>
            </a:endParaRPr>
          </a:p>
          <a:p>
            <a:pPr lvl="0">
              <a:spcAft>
                <a:spcPts val="0"/>
              </a:spcAft>
              <a:buClr>
                <a:srgbClr val="0076A3"/>
              </a:buClr>
              <a:buSzPts val="1200"/>
              <a:tabLst>
                <a:tab pos="0" algn="l"/>
              </a:tabLst>
            </a:pPr>
            <a:endParaRPr lang="en-US" sz="200" dirty="0">
              <a:solidFill>
                <a:schemeClr val="bg2">
                  <a:lumMod val="10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3FAEF8A-52D7-4780-9701-85344BA6B384}"/>
              </a:ext>
            </a:extLst>
          </p:cNvPr>
          <p:cNvPicPr>
            <a:picLocks noChangeAspect="1"/>
          </p:cNvPicPr>
          <p:nvPr/>
        </p:nvPicPr>
        <p:blipFill>
          <a:blip r:embed="rId3"/>
          <a:stretch>
            <a:fillRect/>
          </a:stretch>
        </p:blipFill>
        <p:spPr>
          <a:xfrm>
            <a:off x="2817642" y="1395152"/>
            <a:ext cx="6556715" cy="4575963"/>
          </a:xfrm>
          <a:prstGeom prst="rect">
            <a:avLst/>
          </a:prstGeom>
        </p:spPr>
      </p:pic>
      <p:sp>
        <p:nvSpPr>
          <p:cNvPr id="2" name="TextBox 1">
            <a:extLst>
              <a:ext uri="{FF2B5EF4-FFF2-40B4-BE49-F238E27FC236}">
                <a16:creationId xmlns:a16="http://schemas.microsoft.com/office/drawing/2014/main" id="{EAAD83F2-EC1F-48D8-8785-CEC363DD7A41}"/>
              </a:ext>
            </a:extLst>
          </p:cNvPr>
          <p:cNvSpPr txBox="1"/>
          <p:nvPr/>
        </p:nvSpPr>
        <p:spPr>
          <a:xfrm>
            <a:off x="287167" y="2622288"/>
            <a:ext cx="2085739" cy="1754326"/>
          </a:xfrm>
          <a:prstGeom prst="rect">
            <a:avLst/>
          </a:prstGeom>
          <a:noFill/>
          <a:ln w="38100">
            <a:solidFill>
              <a:srgbClr val="1A4D98"/>
            </a:solidFill>
          </a:ln>
        </p:spPr>
        <p:txBody>
          <a:bodyPr wrap="square" rtlCol="0">
            <a:spAutoFit/>
          </a:bodyPr>
          <a:lstStyle/>
          <a:p>
            <a:pPr algn="ctr"/>
            <a:r>
              <a:rPr lang="en-US" b="1" dirty="0">
                <a:solidFill>
                  <a:srgbClr val="1A4D98"/>
                </a:solidFill>
              </a:rPr>
              <a:t>Your Marginal Tax Rate is:</a:t>
            </a:r>
          </a:p>
          <a:p>
            <a:pPr algn="ctr"/>
            <a:endParaRPr lang="en-US" b="1" dirty="0">
              <a:solidFill>
                <a:srgbClr val="1A4D98"/>
              </a:solidFill>
            </a:endParaRPr>
          </a:p>
          <a:p>
            <a:pPr algn="ctr"/>
            <a:r>
              <a:rPr lang="en-US" b="1" dirty="0">
                <a:solidFill>
                  <a:srgbClr val="1A4D98"/>
                </a:solidFill>
              </a:rPr>
              <a:t>_____________</a:t>
            </a:r>
          </a:p>
          <a:p>
            <a:pPr algn="ctr"/>
            <a:endParaRPr lang="en-US" b="1" dirty="0">
              <a:solidFill>
                <a:srgbClr val="1A4D98"/>
              </a:solidFill>
            </a:endParaRPr>
          </a:p>
          <a:p>
            <a:pPr algn="ctr"/>
            <a:endParaRPr lang="en-US" b="1" dirty="0">
              <a:solidFill>
                <a:srgbClr val="1A4D98"/>
              </a:solidFill>
            </a:endParaRPr>
          </a:p>
        </p:txBody>
      </p:sp>
      <p:sp>
        <p:nvSpPr>
          <p:cNvPr id="10" name="TextBox 9">
            <a:extLst>
              <a:ext uri="{FF2B5EF4-FFF2-40B4-BE49-F238E27FC236}">
                <a16:creationId xmlns:a16="http://schemas.microsoft.com/office/drawing/2014/main" id="{F1F1C730-147C-4865-8EEF-EB7C10A815C9}"/>
              </a:ext>
            </a:extLst>
          </p:cNvPr>
          <p:cNvSpPr txBox="1"/>
          <p:nvPr/>
        </p:nvSpPr>
        <p:spPr>
          <a:xfrm>
            <a:off x="9659137" y="2631105"/>
            <a:ext cx="2085739" cy="2031325"/>
          </a:xfrm>
          <a:prstGeom prst="rect">
            <a:avLst/>
          </a:prstGeom>
          <a:noFill/>
          <a:ln w="38100">
            <a:solidFill>
              <a:srgbClr val="1A4D98"/>
            </a:solidFill>
          </a:ln>
        </p:spPr>
        <p:txBody>
          <a:bodyPr wrap="square" rtlCol="0">
            <a:spAutoFit/>
          </a:bodyPr>
          <a:lstStyle/>
          <a:p>
            <a:pPr algn="ctr"/>
            <a:r>
              <a:rPr lang="en-US" b="1" dirty="0">
                <a:solidFill>
                  <a:srgbClr val="1A4D98"/>
                </a:solidFill>
              </a:rPr>
              <a:t>Your Beneficiaries Marginal Tax Rate(s) is/are:</a:t>
            </a:r>
          </a:p>
          <a:p>
            <a:pPr algn="ctr"/>
            <a:endParaRPr lang="en-US" b="1" dirty="0">
              <a:solidFill>
                <a:srgbClr val="1A4D98"/>
              </a:solidFill>
            </a:endParaRPr>
          </a:p>
          <a:p>
            <a:pPr algn="ctr"/>
            <a:r>
              <a:rPr lang="en-US" b="1" dirty="0">
                <a:solidFill>
                  <a:srgbClr val="1A4D98"/>
                </a:solidFill>
              </a:rPr>
              <a:t>_____________</a:t>
            </a:r>
          </a:p>
          <a:p>
            <a:pPr algn="ctr"/>
            <a:endParaRPr lang="en-US" b="1" dirty="0">
              <a:solidFill>
                <a:srgbClr val="1A4D98"/>
              </a:solidFill>
            </a:endParaRPr>
          </a:p>
          <a:p>
            <a:pPr algn="ctr"/>
            <a:endParaRPr lang="en-US" b="1" dirty="0">
              <a:solidFill>
                <a:srgbClr val="1A4D98"/>
              </a:solidFill>
            </a:endParaRPr>
          </a:p>
        </p:txBody>
      </p:sp>
    </p:spTree>
    <p:extLst>
      <p:ext uri="{BB962C8B-B14F-4D97-AF65-F5344CB8AC3E}">
        <p14:creationId xmlns:p14="http://schemas.microsoft.com/office/powerpoint/2010/main" val="212017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648CFD-77D4-4367-B94E-FF77238EE835}"/>
              </a:ext>
            </a:extLst>
          </p:cNvPr>
          <p:cNvSpPr txBox="1">
            <a:spLocks/>
          </p:cNvSpPr>
          <p:nvPr/>
        </p:nvSpPr>
        <p:spPr>
          <a:xfrm>
            <a:off x="0" y="0"/>
            <a:ext cx="12192000" cy="917232"/>
          </a:xfrm>
          <a:prstGeom prst="rect">
            <a:avLst/>
          </a:prstGeom>
          <a:solidFill>
            <a:srgbClr val="1A4D98"/>
          </a:solidFill>
        </p:spPr>
        <p:txBody>
          <a:bodyPr>
            <a:normAutofit fontScale="925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Roth IRA Conversion Benefits</a:t>
            </a:r>
            <a:endParaRPr lang="en-US" sz="96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Box 3">
            <a:extLst>
              <a:ext uri="{FF2B5EF4-FFF2-40B4-BE49-F238E27FC236}">
                <a16:creationId xmlns:a16="http://schemas.microsoft.com/office/drawing/2014/main" id="{1F7D71F6-24A9-410B-A474-DAC9659DB1D5}"/>
              </a:ext>
            </a:extLst>
          </p:cNvPr>
          <p:cNvSpPr txBox="1">
            <a:spLocks noChangeArrowheads="1"/>
          </p:cNvSpPr>
          <p:nvPr/>
        </p:nvSpPr>
        <p:spPr bwMode="auto">
          <a:xfrm>
            <a:off x="238352" y="2252323"/>
            <a:ext cx="7750616"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285750" algn="l"/>
              </a:tabLst>
              <a:defRPr sz="2400">
                <a:solidFill>
                  <a:schemeClr val="tx1"/>
                </a:solidFill>
                <a:latin typeface="Times New Roman" pitchFamily="18" charset="0"/>
              </a:defRPr>
            </a:lvl1pPr>
            <a:lvl2pPr algn="l">
              <a:tabLst>
                <a:tab pos="285750" algn="l"/>
              </a:tabLst>
              <a:defRPr sz="2400">
                <a:solidFill>
                  <a:schemeClr val="tx1"/>
                </a:solidFill>
                <a:latin typeface="Times New Roman" pitchFamily="18" charset="0"/>
              </a:defRPr>
            </a:lvl2pPr>
            <a:lvl3pPr algn="l">
              <a:tabLst>
                <a:tab pos="285750" algn="l"/>
              </a:tabLst>
              <a:defRPr sz="2400">
                <a:solidFill>
                  <a:schemeClr val="tx1"/>
                </a:solidFill>
                <a:latin typeface="Times New Roman" pitchFamily="18" charset="0"/>
              </a:defRPr>
            </a:lvl3pPr>
            <a:lvl4pPr algn="l">
              <a:tabLst>
                <a:tab pos="285750" algn="l"/>
              </a:tabLst>
              <a:defRPr sz="2400">
                <a:solidFill>
                  <a:schemeClr val="tx1"/>
                </a:solidFill>
                <a:latin typeface="Times New Roman" pitchFamily="18" charset="0"/>
              </a:defRPr>
            </a:lvl4pPr>
            <a:lvl5pPr algn="l">
              <a:tabLst>
                <a:tab pos="285750" algn="l"/>
              </a:tabLst>
              <a:defRPr sz="2400">
                <a:solidFill>
                  <a:schemeClr val="tx1"/>
                </a:solidFill>
                <a:latin typeface="Times New Roman" pitchFamily="18" charset="0"/>
              </a:defRPr>
            </a:lvl5pPr>
            <a:lvl6pPr eaLnBrk="0" fontAlgn="base" hangingPunct="0">
              <a:spcBef>
                <a:spcPct val="0"/>
              </a:spcBef>
              <a:spcAft>
                <a:spcPct val="0"/>
              </a:spcAft>
              <a:tabLst>
                <a:tab pos="285750" algn="l"/>
              </a:tabLst>
              <a:defRPr sz="2400">
                <a:solidFill>
                  <a:schemeClr val="tx1"/>
                </a:solidFill>
                <a:latin typeface="Times New Roman" pitchFamily="18" charset="0"/>
              </a:defRPr>
            </a:lvl6pPr>
            <a:lvl7pPr eaLnBrk="0" fontAlgn="base" hangingPunct="0">
              <a:spcBef>
                <a:spcPct val="0"/>
              </a:spcBef>
              <a:spcAft>
                <a:spcPct val="0"/>
              </a:spcAft>
              <a:tabLst>
                <a:tab pos="285750" algn="l"/>
              </a:tabLst>
              <a:defRPr sz="2400">
                <a:solidFill>
                  <a:schemeClr val="tx1"/>
                </a:solidFill>
                <a:latin typeface="Times New Roman" pitchFamily="18" charset="0"/>
              </a:defRPr>
            </a:lvl7pPr>
            <a:lvl8pPr eaLnBrk="0" fontAlgn="base" hangingPunct="0">
              <a:spcBef>
                <a:spcPct val="0"/>
              </a:spcBef>
              <a:spcAft>
                <a:spcPct val="0"/>
              </a:spcAft>
              <a:tabLst>
                <a:tab pos="285750" algn="l"/>
              </a:tabLst>
              <a:defRPr sz="2400">
                <a:solidFill>
                  <a:schemeClr val="tx1"/>
                </a:solidFill>
                <a:latin typeface="Times New Roman" pitchFamily="18" charset="0"/>
              </a:defRPr>
            </a:lvl8pPr>
            <a:lvl9pPr eaLnBrk="0" fontAlgn="base" hangingPunct="0">
              <a:spcBef>
                <a:spcPct val="0"/>
              </a:spcBef>
              <a:spcAft>
                <a:spcPct val="0"/>
              </a:spcAft>
              <a:tabLst>
                <a:tab pos="285750" algn="l"/>
              </a:tabLst>
              <a:defRPr sz="2400">
                <a:solidFill>
                  <a:schemeClr val="tx1"/>
                </a:solidFill>
                <a:latin typeface="Times New Roman" pitchFamily="18" charset="0"/>
              </a:defRPr>
            </a:lvl9pPr>
          </a:lstStyle>
          <a:p>
            <a:pPr marL="287338" indent="-287338" fontAlgn="auto">
              <a:lnSpc>
                <a:spcPct val="150000"/>
              </a:lnSpc>
              <a:spcBef>
                <a:spcPts val="0"/>
              </a:spcBef>
              <a:spcAft>
                <a:spcPts val="0"/>
              </a:spcAft>
              <a:buFontTx/>
              <a:buChar char="•"/>
              <a:defRPr/>
            </a:pPr>
            <a:r>
              <a:rPr lang="en-US" sz="3200" b="1" dirty="0">
                <a:solidFill>
                  <a:schemeClr val="tx2">
                    <a:lumMod val="50000"/>
                  </a:schemeClr>
                </a:solidFill>
                <a:latin typeface="+mn-lt"/>
                <a:cs typeface="Times New Roman" panose="02020603050405020304" pitchFamily="18" charset="0"/>
              </a:rPr>
              <a:t>Lowers overall taxable income long-term</a:t>
            </a:r>
          </a:p>
          <a:p>
            <a:pPr marL="287338" indent="-287338" fontAlgn="auto">
              <a:lnSpc>
                <a:spcPct val="150000"/>
              </a:lnSpc>
              <a:spcBef>
                <a:spcPts val="0"/>
              </a:spcBef>
              <a:spcAft>
                <a:spcPts val="0"/>
              </a:spcAft>
              <a:buFontTx/>
              <a:buChar char="•"/>
              <a:defRPr/>
            </a:pPr>
            <a:r>
              <a:rPr lang="en-US" sz="3200" b="1" dirty="0">
                <a:solidFill>
                  <a:schemeClr val="tx2">
                    <a:lumMod val="50000"/>
                  </a:schemeClr>
                </a:solidFill>
                <a:latin typeface="+mn-lt"/>
                <a:cs typeface="Times New Roman" panose="02020603050405020304" pitchFamily="18" charset="0"/>
              </a:rPr>
              <a:t>Tax-free compounding</a:t>
            </a:r>
          </a:p>
          <a:p>
            <a:pPr marL="287338" indent="-287338" fontAlgn="auto">
              <a:lnSpc>
                <a:spcPct val="150000"/>
              </a:lnSpc>
              <a:spcBef>
                <a:spcPts val="0"/>
              </a:spcBef>
              <a:spcAft>
                <a:spcPts val="0"/>
              </a:spcAft>
              <a:buFontTx/>
              <a:buChar char="•"/>
              <a:defRPr/>
            </a:pPr>
            <a:r>
              <a:rPr lang="en-US" sz="3200" b="1" dirty="0">
                <a:solidFill>
                  <a:schemeClr val="tx2">
                    <a:lumMod val="50000"/>
                  </a:schemeClr>
                </a:solidFill>
                <a:latin typeface="+mn-lt"/>
                <a:cs typeface="Times New Roman" panose="02020603050405020304" pitchFamily="18" charset="0"/>
              </a:rPr>
              <a:t>No RMDs (at age 72) </a:t>
            </a:r>
          </a:p>
          <a:p>
            <a:pPr marL="287338" indent="-287338" fontAlgn="auto">
              <a:lnSpc>
                <a:spcPct val="150000"/>
              </a:lnSpc>
              <a:spcBef>
                <a:spcPts val="0"/>
              </a:spcBef>
              <a:spcAft>
                <a:spcPts val="0"/>
              </a:spcAft>
              <a:buFontTx/>
              <a:buChar char="•"/>
              <a:defRPr/>
            </a:pPr>
            <a:r>
              <a:rPr lang="en-US" sz="3200" b="1" dirty="0">
                <a:solidFill>
                  <a:schemeClr val="tx2">
                    <a:lumMod val="50000"/>
                  </a:schemeClr>
                </a:solidFill>
                <a:latin typeface="+mn-lt"/>
                <a:cs typeface="Times New Roman" panose="02020603050405020304" pitchFamily="18" charset="0"/>
              </a:rPr>
              <a:t>Tax-free withdrawals for beneficiaries</a:t>
            </a:r>
          </a:p>
          <a:p>
            <a:pPr fontAlgn="auto">
              <a:spcBef>
                <a:spcPts val="0"/>
              </a:spcBef>
              <a:spcAft>
                <a:spcPts val="0"/>
              </a:spcAft>
              <a:defRPr/>
            </a:pPr>
            <a:endParaRPr lang="en-US" sz="1600" i="1" dirty="0">
              <a:solidFill>
                <a:schemeClr val="tx2">
                  <a:lumMod val="50000"/>
                </a:schemeClr>
              </a:solidFill>
              <a:latin typeface="+mn-lt"/>
              <a:cs typeface="Times New Roman" panose="02020603050405020304" pitchFamily="18" charset="0"/>
            </a:endParaRPr>
          </a:p>
        </p:txBody>
      </p:sp>
      <p:pic>
        <p:nvPicPr>
          <p:cNvPr id="5" name="Picture 4">
            <a:extLst>
              <a:ext uri="{FF2B5EF4-FFF2-40B4-BE49-F238E27FC236}">
                <a16:creationId xmlns:a16="http://schemas.microsoft.com/office/drawing/2014/main" id="{8C5F8451-5CEB-4929-A045-DF5D064362B3}"/>
              </a:ext>
            </a:extLst>
          </p:cNvPr>
          <p:cNvPicPr>
            <a:picLocks noChangeAspect="1"/>
          </p:cNvPicPr>
          <p:nvPr/>
        </p:nvPicPr>
        <p:blipFill>
          <a:blip r:embed="rId3"/>
          <a:stretch>
            <a:fillRect/>
          </a:stretch>
        </p:blipFill>
        <p:spPr>
          <a:xfrm>
            <a:off x="8229600" y="2322625"/>
            <a:ext cx="3889629" cy="2751347"/>
          </a:xfrm>
          <a:prstGeom prst="rect">
            <a:avLst/>
          </a:prstGeom>
        </p:spPr>
      </p:pic>
      <p:sp>
        <p:nvSpPr>
          <p:cNvPr id="6" name="Rectangle 5">
            <a:extLst>
              <a:ext uri="{FF2B5EF4-FFF2-40B4-BE49-F238E27FC236}">
                <a16:creationId xmlns:a16="http://schemas.microsoft.com/office/drawing/2014/main" id="{4BF400AD-E80F-4D9A-B735-26CAFD022C0F}"/>
              </a:ext>
            </a:extLst>
          </p:cNvPr>
          <p:cNvSpPr/>
          <p:nvPr/>
        </p:nvSpPr>
        <p:spPr>
          <a:xfrm>
            <a:off x="238352" y="1172424"/>
            <a:ext cx="11953647" cy="830997"/>
          </a:xfrm>
          <a:prstGeom prst="rect">
            <a:avLst/>
          </a:prstGeom>
        </p:spPr>
        <p:txBody>
          <a:bodyPr wrap="square">
            <a:spAutoFit/>
          </a:bodyPr>
          <a:lstStyle/>
          <a:p>
            <a:pPr algn="ctr" fontAlgn="auto">
              <a:spcBef>
                <a:spcPts val="0"/>
              </a:spcBef>
              <a:spcAft>
                <a:spcPts val="0"/>
              </a:spcAft>
              <a:defRPr/>
            </a:pPr>
            <a:r>
              <a:rPr lang="en-US" sz="4800" b="1" dirty="0">
                <a:solidFill>
                  <a:schemeClr val="tx2">
                    <a:lumMod val="50000"/>
                  </a:schemeClr>
                </a:solidFill>
                <a:cs typeface="Times New Roman" panose="02020603050405020304" pitchFamily="18" charset="0"/>
              </a:rPr>
              <a:t>Explore Roth IRA Conversion Benefits</a:t>
            </a:r>
          </a:p>
        </p:txBody>
      </p:sp>
      <p:sp>
        <p:nvSpPr>
          <p:cNvPr id="7" name="Rectangle 6">
            <a:extLst>
              <a:ext uri="{FF2B5EF4-FFF2-40B4-BE49-F238E27FC236}">
                <a16:creationId xmlns:a16="http://schemas.microsoft.com/office/drawing/2014/main" id="{8A85491B-2D8C-4684-8D74-C44BAEDD38C8}"/>
              </a:ext>
            </a:extLst>
          </p:cNvPr>
          <p:cNvSpPr/>
          <p:nvPr/>
        </p:nvSpPr>
        <p:spPr>
          <a:xfrm>
            <a:off x="119175" y="5545532"/>
            <a:ext cx="12192000" cy="1200329"/>
          </a:xfrm>
          <a:prstGeom prst="rect">
            <a:avLst/>
          </a:prstGeom>
        </p:spPr>
        <p:txBody>
          <a:bodyPr wrap="square">
            <a:spAutoFit/>
          </a:bodyPr>
          <a:lstStyle/>
          <a:p>
            <a:pPr fontAlgn="auto">
              <a:spcBef>
                <a:spcPts val="0"/>
              </a:spcBef>
              <a:spcAft>
                <a:spcPts val="0"/>
              </a:spcAft>
              <a:defRPr/>
            </a:pPr>
            <a:r>
              <a:rPr lang="en-US" sz="1600" i="1" dirty="0">
                <a:solidFill>
                  <a:schemeClr val="tx2">
                    <a:lumMod val="50000"/>
                  </a:schemeClr>
                </a:solidFill>
                <a:latin typeface="Calibri" panose="020F0502020204030204" pitchFamily="34" charset="0"/>
                <a:cs typeface="Calibri" panose="020F0502020204030204" pitchFamily="34" charset="0"/>
              </a:rPr>
              <a:t>*</a:t>
            </a:r>
            <a:r>
              <a:rPr lang="en-US" sz="1400" i="1" dirty="0">
                <a:solidFill>
                  <a:schemeClr val="tx2">
                    <a:lumMod val="50000"/>
                  </a:schemeClr>
                </a:solidFill>
                <a:latin typeface="Calibri" panose="020F0502020204030204" pitchFamily="34" charset="0"/>
                <a:cs typeface="Calibri" panose="020F0502020204030204" pitchFamily="34" charset="0"/>
              </a:rPr>
              <a:t>Withdrawals from Roth IRA may be tax free if they are considered qualified. Limitations and restrictions may apply. Withdrawals prior to age 59 ½ or prior to the account being opened for 5 years, whichever is later, may result in a 10% IRS penalty tax. Future tax laws can change at any time and may impact the benefits of Roth IRAs. Their tax treatment may change. </a:t>
            </a:r>
            <a:r>
              <a:rPr lang="en-US" sz="1400" i="1" dirty="0"/>
              <a:t>Traditional IRA account owners have considerations to make before performing a Roth IRA conversion. These primarily include income tax consequences on the converted amount in the year of conversion, withdrawal limitations from a Roth IRA, and income limitations for future contributions to a Roth IRA. In addition, if you are required to take a required minimum distribution (RMD) in the year you convert, you must do so before converting to a Roth IRA.</a:t>
            </a:r>
            <a:endParaRPr lang="en-US" sz="1600" i="1" dirty="0">
              <a:solidFill>
                <a:schemeClr val="tx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968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5622925" y="488951"/>
            <a:ext cx="184150" cy="366713"/>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AutoShape 2" descr="Image result for market record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8C4298A4-8E0F-4AB5-A8D8-4EDBE5CBB629}"/>
              </a:ext>
            </a:extLst>
          </p:cNvPr>
          <p:cNvSpPr/>
          <p:nvPr/>
        </p:nvSpPr>
        <p:spPr>
          <a:xfrm>
            <a:off x="160420" y="3249319"/>
            <a:ext cx="6785811" cy="2990562"/>
          </a:xfrm>
          <a:prstGeom prst="rect">
            <a:avLst/>
          </a:prstGeom>
        </p:spPr>
        <p:txBody>
          <a:bodyPr wrap="square">
            <a:spAutoFit/>
          </a:bodyPr>
          <a:lstStyle/>
          <a:p>
            <a:pPr marL="571500" indent="-571500">
              <a:lnSpc>
                <a:spcPct val="90000"/>
              </a:lnSpc>
              <a:spcBef>
                <a:spcPts val="1000"/>
              </a:spcBef>
              <a:buFont typeface="Wingdings" panose="05000000000000000000" pitchFamily="2" charset="2"/>
              <a:buChar char="ü"/>
            </a:pPr>
            <a:r>
              <a:rPr lang="en-US" sz="4000" b="1" dirty="0">
                <a:solidFill>
                  <a:srgbClr val="002060"/>
                </a:solidFill>
                <a:latin typeface="Calibri" panose="020F0502020204030204"/>
              </a:rPr>
              <a:t>Allowed at 70½. </a:t>
            </a:r>
            <a:br>
              <a:rPr lang="en-US" sz="4000" b="1" dirty="0">
                <a:solidFill>
                  <a:srgbClr val="002060"/>
                </a:solidFill>
                <a:latin typeface="Calibri" panose="020F0502020204030204"/>
              </a:rPr>
            </a:br>
            <a:endParaRPr lang="en-US" sz="4000" b="1" dirty="0">
              <a:solidFill>
                <a:srgbClr val="002060"/>
              </a:solidFill>
              <a:latin typeface="Calibri" panose="020F0502020204030204"/>
            </a:endParaRPr>
          </a:p>
          <a:p>
            <a:pPr marL="571500" indent="-571500">
              <a:lnSpc>
                <a:spcPct val="90000"/>
              </a:lnSpc>
              <a:spcBef>
                <a:spcPts val="1000"/>
              </a:spcBef>
              <a:buFont typeface="Wingdings" panose="05000000000000000000" pitchFamily="2" charset="2"/>
              <a:buChar char="ü"/>
            </a:pPr>
            <a:r>
              <a:rPr lang="en-US" sz="4000" b="1" dirty="0">
                <a:solidFill>
                  <a:srgbClr val="002060"/>
                </a:solidFill>
                <a:latin typeface="Calibri" panose="020F0502020204030204"/>
              </a:rPr>
              <a:t>Many retirement savers like to use their RMDs or part of them for QCDs.</a:t>
            </a:r>
          </a:p>
        </p:txBody>
      </p:sp>
      <p:sp>
        <p:nvSpPr>
          <p:cNvPr id="8" name="Rectangle 7">
            <a:extLst>
              <a:ext uri="{FF2B5EF4-FFF2-40B4-BE49-F238E27FC236}">
                <a16:creationId xmlns:a16="http://schemas.microsoft.com/office/drawing/2014/main" id="{8A870629-2BD5-4867-96B2-F15D8226E937}"/>
              </a:ext>
            </a:extLst>
          </p:cNvPr>
          <p:cNvSpPr/>
          <p:nvPr/>
        </p:nvSpPr>
        <p:spPr>
          <a:xfrm>
            <a:off x="0" y="1199369"/>
            <a:ext cx="12192000" cy="1323439"/>
          </a:xfrm>
          <a:prstGeom prst="rect">
            <a:avLst/>
          </a:prstGeom>
        </p:spPr>
        <p:txBody>
          <a:bodyPr wrap="square">
            <a:spAutoFit/>
          </a:bodyPr>
          <a:lstStyle/>
          <a:p>
            <a:pPr algn="ctr"/>
            <a:r>
              <a:rPr lang="en-US" sz="4000" b="1" dirty="0">
                <a:solidFill>
                  <a:srgbClr val="002060"/>
                </a:solidFill>
                <a:latin typeface="Calibri" panose="020F0502020204030204"/>
              </a:rPr>
              <a:t>Qualified Charitable Distributions (QCD) are a </a:t>
            </a:r>
            <a:br>
              <a:rPr lang="en-US" sz="4000" b="1" dirty="0">
                <a:solidFill>
                  <a:srgbClr val="002060"/>
                </a:solidFill>
                <a:latin typeface="Calibri" panose="020F0502020204030204"/>
              </a:rPr>
            </a:br>
            <a:r>
              <a:rPr lang="en-US" sz="4000" b="1" dirty="0">
                <a:solidFill>
                  <a:srgbClr val="002060"/>
                </a:solidFill>
                <a:latin typeface="Calibri" panose="020F0502020204030204"/>
              </a:rPr>
              <a:t>strategy for retirement savers. </a:t>
            </a:r>
            <a:endParaRPr lang="en-US" sz="4000" b="1" dirty="0">
              <a:solidFill>
                <a:srgbClr val="FF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410D770-44D7-43D4-979E-914A13AEE83E}"/>
              </a:ext>
            </a:extLst>
          </p:cNvPr>
          <p:cNvPicPr>
            <a:picLocks noChangeAspect="1"/>
          </p:cNvPicPr>
          <p:nvPr/>
        </p:nvPicPr>
        <p:blipFill>
          <a:blip r:embed="rId3"/>
          <a:stretch>
            <a:fillRect/>
          </a:stretch>
        </p:blipFill>
        <p:spPr>
          <a:xfrm>
            <a:off x="7138427" y="3249319"/>
            <a:ext cx="4796852" cy="2853686"/>
          </a:xfrm>
          <a:prstGeom prst="rect">
            <a:avLst/>
          </a:prstGeom>
        </p:spPr>
      </p:pic>
      <p:sp>
        <p:nvSpPr>
          <p:cNvPr id="9" name="Title 1">
            <a:extLst>
              <a:ext uri="{FF2B5EF4-FFF2-40B4-BE49-F238E27FC236}">
                <a16:creationId xmlns:a16="http://schemas.microsoft.com/office/drawing/2014/main" id="{3566E98D-0FFA-4520-95EC-92D8BE41CCA8}"/>
              </a:ext>
            </a:extLst>
          </p:cNvPr>
          <p:cNvSpPr txBox="1">
            <a:spLocks/>
          </p:cNvSpPr>
          <p:nvPr/>
        </p:nvSpPr>
        <p:spPr>
          <a:xfrm>
            <a:off x="0" y="0"/>
            <a:ext cx="12192000" cy="917232"/>
          </a:xfrm>
          <a:prstGeom prst="rect">
            <a:avLst/>
          </a:prstGeom>
          <a:solidFill>
            <a:srgbClr val="1A4D98"/>
          </a:solidFill>
        </p:spPr>
        <p:txBody>
          <a:bodyPr>
            <a:normAutofit fontScale="925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lvl="0" algn="ctr">
              <a:spcAft>
                <a:spcPts val="0"/>
              </a:spcAft>
              <a:buClr>
                <a:srgbClr val="0076A3"/>
              </a:buClr>
              <a:buSzPts val="1200"/>
              <a:tabLst>
                <a:tab pos="0" algn="l"/>
              </a:tabLst>
            </a:pPr>
            <a:r>
              <a:rPr lang="en-US" sz="6000" b="1" dirty="0">
                <a:solidFill>
                  <a:schemeClr val="bg1"/>
                </a:solidFill>
                <a:latin typeface="Calibri" panose="020F0502020204030204" pitchFamily="34" charset="0"/>
                <a:cs typeface="Calibri" panose="020F0502020204030204" pitchFamily="34" charset="0"/>
              </a:rPr>
              <a:t>Qualified Charitable Distributions (QCD)</a:t>
            </a:r>
            <a:endParaRPr lang="en-US" sz="9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772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9F1AFDB5-8658-49F9-A745-4967FCD15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140" y="925692"/>
            <a:ext cx="4114990" cy="3687250"/>
          </a:xfrm>
          <a:prstGeom prst="rect">
            <a:avLst/>
          </a:prstGeom>
          <a:noFill/>
          <a:extLst>
            <a:ext uri="{909E8E84-426E-40DD-AFC4-6F175D3DCCD1}">
              <a14:hiddenFill xmlns:a14="http://schemas.microsoft.com/office/drawing/2010/main">
                <a:solidFill>
                  <a:srgbClr val="FFFFFF"/>
                </a:solidFill>
              </a14:hiddenFill>
            </a:ext>
          </a:extLst>
        </p:spPr>
      </p:pic>
      <p:sp>
        <p:nvSpPr>
          <p:cNvPr id="20573" name="Text Box 93"/>
          <p:cNvSpPr txBox="1">
            <a:spLocks noChangeArrowheads="1"/>
          </p:cNvSpPr>
          <p:nvPr/>
        </p:nvSpPr>
        <p:spPr bwMode="auto">
          <a:xfrm>
            <a:off x="172870" y="1851386"/>
            <a:ext cx="11141123" cy="3405484"/>
          </a:xfrm>
          <a:prstGeom prst="rect">
            <a:avLst/>
          </a:prstGeom>
          <a:noFill/>
          <a:ln w="12700">
            <a:noFill/>
            <a:miter lim="800000"/>
            <a:headEnd/>
            <a:tailEnd/>
          </a:ln>
        </p:spPr>
        <p:txBody>
          <a:bodyPr wrap="square">
            <a:spAutoFit/>
          </a:bodyPr>
          <a:lstStyle/>
          <a:p>
            <a:pPr marL="182880" indent="-182880" defTabSz="914400">
              <a:lnSpc>
                <a:spcPct val="114000"/>
              </a:lnSpc>
              <a:spcBef>
                <a:spcPts val="1200"/>
              </a:spcBef>
              <a:spcAft>
                <a:spcPts val="1800"/>
              </a:spcAft>
              <a:buClr>
                <a:srgbClr val="008080"/>
              </a:buClr>
              <a:buSzPct val="100000"/>
              <a:buFont typeface="Wingdings" panose="05000000000000000000" pitchFamily="2" charset="2"/>
              <a:buChar char="§"/>
              <a:defRPr/>
            </a:pPr>
            <a:r>
              <a:rPr lang="en-US" sz="4000" b="1" dirty="0">
                <a:solidFill>
                  <a:schemeClr val="tx1">
                    <a:lumMod val="90000"/>
                    <a:lumOff val="10000"/>
                  </a:schemeClr>
                </a:solidFill>
                <a:latin typeface="Arial" panose="020B0604020202020204" pitchFamily="34" charset="0"/>
                <a:cs typeface="Arial" panose="020B0604020202020204" pitchFamily="34" charset="0"/>
              </a:rPr>
              <a:t> </a:t>
            </a:r>
            <a:r>
              <a:rPr lang="en-US" sz="3600" b="1" dirty="0">
                <a:solidFill>
                  <a:srgbClr val="2F5597"/>
                </a:solidFill>
                <a:latin typeface="Arial" panose="020B0604020202020204" pitchFamily="34" charset="0"/>
                <a:ea typeface="Roboto Slab" pitchFamily="2" charset="0"/>
                <a:cs typeface="Arial" panose="020B0604020202020204" pitchFamily="34" charset="0"/>
              </a:rPr>
              <a:t>Regular communication</a:t>
            </a:r>
          </a:p>
          <a:p>
            <a:pPr marL="182880" indent="-182880" defTabSz="914400">
              <a:lnSpc>
                <a:spcPct val="114000"/>
              </a:lnSpc>
              <a:spcBef>
                <a:spcPts val="1200"/>
              </a:spcBef>
              <a:spcAft>
                <a:spcPts val="1800"/>
              </a:spcAft>
              <a:buClr>
                <a:srgbClr val="008080"/>
              </a:buClr>
              <a:buSzPct val="100000"/>
              <a:buFont typeface="Wingdings" panose="05000000000000000000" pitchFamily="2" charset="2"/>
              <a:buChar char="§"/>
              <a:defRPr/>
            </a:pPr>
            <a:r>
              <a:rPr lang="en-US" sz="3600" b="1" dirty="0">
                <a:solidFill>
                  <a:srgbClr val="2F5597"/>
                </a:solidFill>
                <a:latin typeface="Arial" panose="020B0604020202020204" pitchFamily="34" charset="0"/>
                <a:ea typeface="Roboto Slab" pitchFamily="2" charset="0"/>
                <a:cs typeface="Arial" panose="020B0604020202020204" pitchFamily="34" charset="0"/>
              </a:rPr>
              <a:t> More frequent discussions</a:t>
            </a:r>
          </a:p>
          <a:p>
            <a:pPr marL="182880" indent="-182880" defTabSz="914400">
              <a:lnSpc>
                <a:spcPct val="114000"/>
              </a:lnSpc>
              <a:spcBef>
                <a:spcPts val="1200"/>
              </a:spcBef>
              <a:spcAft>
                <a:spcPts val="1800"/>
              </a:spcAft>
              <a:buClr>
                <a:srgbClr val="008080"/>
              </a:buClr>
              <a:buSzPct val="100000"/>
              <a:buFont typeface="Wingdings" panose="05000000000000000000" pitchFamily="2" charset="2"/>
              <a:buChar char="§"/>
              <a:defRPr/>
            </a:pPr>
            <a:r>
              <a:rPr lang="en-US" sz="3600" b="1" dirty="0">
                <a:solidFill>
                  <a:srgbClr val="2F5597"/>
                </a:solidFill>
                <a:latin typeface="Arial" panose="020B0604020202020204" pitchFamily="34" charset="0"/>
                <a:ea typeface="Roboto Slab" pitchFamily="2" charset="0"/>
                <a:cs typeface="Arial" panose="020B0604020202020204" pitchFamily="34" charset="0"/>
              </a:rPr>
              <a:t> Review of economic, tax, estate and investment issues for our clients</a:t>
            </a:r>
          </a:p>
        </p:txBody>
      </p:sp>
      <p:sp>
        <p:nvSpPr>
          <p:cNvPr id="5" name="Title 1">
            <a:extLst>
              <a:ext uri="{FF2B5EF4-FFF2-40B4-BE49-F238E27FC236}">
                <a16:creationId xmlns:a16="http://schemas.microsoft.com/office/drawing/2014/main" id="{D2AA1E53-3350-4CDB-A424-063120CE853F}"/>
              </a:ext>
            </a:extLst>
          </p:cNvPr>
          <p:cNvSpPr txBox="1">
            <a:spLocks/>
          </p:cNvSpPr>
          <p:nvPr/>
        </p:nvSpPr>
        <p:spPr>
          <a:xfrm>
            <a:off x="0" y="-2"/>
            <a:ext cx="12191999" cy="925694"/>
          </a:xfrm>
          <a:prstGeom prst="rect">
            <a:avLst/>
          </a:prstGeom>
          <a:solidFill>
            <a:srgbClr val="1A4D98"/>
          </a:solidFill>
        </p:spPr>
        <p:txBody>
          <a:bodyPr>
            <a:normAutofit fontScale="85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lvl="0" algn="ctr"/>
            <a:br>
              <a:rPr lang="en-US" sz="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YY</a:t>
            </a:r>
            <a:br>
              <a:rPr lang="en-US" sz="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6400" b="1" dirty="0">
                <a:latin typeface="Roboto Slab" pitchFamily="2" charset="0"/>
                <a:ea typeface="Roboto Slab" pitchFamily="2" charset="0"/>
                <a:cs typeface="Arial" panose="020B0604020202020204" pitchFamily="34" charset="0"/>
              </a:rPr>
              <a:t>What Can You Expect From Us?</a:t>
            </a:r>
          </a:p>
        </p:txBody>
      </p:sp>
    </p:spTree>
    <p:extLst>
      <p:ext uri="{BB962C8B-B14F-4D97-AF65-F5344CB8AC3E}">
        <p14:creationId xmlns:p14="http://schemas.microsoft.com/office/powerpoint/2010/main" val="686361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73">
                                            <p:txEl>
                                              <p:pRg st="0" end="0"/>
                                            </p:txEl>
                                          </p:spTgt>
                                        </p:tgtEl>
                                        <p:attrNameLst>
                                          <p:attrName>style.visibility</p:attrName>
                                        </p:attrNameLst>
                                      </p:cBhvr>
                                      <p:to>
                                        <p:strVal val="visible"/>
                                      </p:to>
                                    </p:set>
                                    <p:animEffect transition="in" filter="fade">
                                      <p:cBhvr>
                                        <p:cTn id="7" dur="500"/>
                                        <p:tgtEl>
                                          <p:spTgt spid="2057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73">
                                            <p:txEl>
                                              <p:pRg st="1" end="1"/>
                                            </p:txEl>
                                          </p:spTgt>
                                        </p:tgtEl>
                                        <p:attrNameLst>
                                          <p:attrName>style.visibility</p:attrName>
                                        </p:attrNameLst>
                                      </p:cBhvr>
                                      <p:to>
                                        <p:strVal val="visible"/>
                                      </p:to>
                                    </p:set>
                                    <p:animEffect transition="in" filter="fade">
                                      <p:cBhvr>
                                        <p:cTn id="11" dur="500"/>
                                        <p:tgtEl>
                                          <p:spTgt spid="2057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73">
                                            <p:txEl>
                                              <p:pRg st="2" end="2"/>
                                            </p:txEl>
                                          </p:spTgt>
                                        </p:tgtEl>
                                        <p:attrNameLst>
                                          <p:attrName>style.visibility</p:attrName>
                                        </p:attrNameLst>
                                      </p:cBhvr>
                                      <p:to>
                                        <p:strVal val="visible"/>
                                      </p:to>
                                    </p:set>
                                    <p:animEffect transition="in" filter="fade">
                                      <p:cBhvr>
                                        <p:cTn id="15" dur="500"/>
                                        <p:tgtEl>
                                          <p:spTgt spid="205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D5ABB1-E2C1-4214-84BF-89D8360983CF}"/>
              </a:ext>
            </a:extLst>
          </p:cNvPr>
          <p:cNvPicPr>
            <a:picLocks noChangeAspect="1"/>
          </p:cNvPicPr>
          <p:nvPr/>
        </p:nvPicPr>
        <p:blipFill>
          <a:blip r:embed="rId3">
            <a:alphaModFix amt="20000"/>
            <a:duotone>
              <a:schemeClr val="accent5">
                <a:shade val="45000"/>
                <a:satMod val="135000"/>
              </a:schemeClr>
              <a:prstClr val="white"/>
            </a:duotone>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A1931E8-28B6-4918-A013-7FAB5AE18AAD}"/>
              </a:ext>
            </a:extLst>
          </p:cNvPr>
          <p:cNvSpPr txBox="1">
            <a:spLocks noChangeArrowheads="1"/>
          </p:cNvSpPr>
          <p:nvPr/>
        </p:nvSpPr>
        <p:spPr>
          <a:xfrm>
            <a:off x="636895" y="4269595"/>
            <a:ext cx="10513325" cy="2308626"/>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pitchFamily="2" charset="2"/>
              <a:buNone/>
            </a:pPr>
            <a:r>
              <a:rPr lang="en-US" sz="3600" b="1" dirty="0">
                <a:solidFill>
                  <a:srgbClr val="008080"/>
                </a:solidFill>
              </a:rPr>
              <a:t>    </a:t>
            </a:r>
            <a:r>
              <a:rPr lang="en-US" sz="4000" b="1" dirty="0">
                <a:solidFill>
                  <a:srgbClr val="3333CC"/>
                </a:solidFill>
                <a:latin typeface="Roboto Slab" pitchFamily="2" charset="0"/>
                <a:ea typeface="Roboto Slab" pitchFamily="2" charset="0"/>
                <a:cs typeface="Arial" panose="020B0604020202020204" pitchFamily="34" charset="0"/>
              </a:rPr>
              <a:t>We appreciate the opportunity to assist with YOUR financial needs!</a:t>
            </a:r>
          </a:p>
          <a:p>
            <a:pPr>
              <a:buFont typeface="Wingdings" pitchFamily="2" charset="2"/>
              <a:buNone/>
            </a:pPr>
            <a:endParaRPr lang="en-US" sz="4000" b="1" dirty="0">
              <a:solidFill>
                <a:srgbClr val="33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Wingdings" pitchFamily="2" charset="2"/>
              <a:buNone/>
            </a:pPr>
            <a:endParaRPr lang="en-US" sz="4000" b="1" dirty="0"/>
          </a:p>
        </p:txBody>
      </p:sp>
      <p:sp>
        <p:nvSpPr>
          <p:cNvPr id="5" name="Rectangle 4">
            <a:extLst>
              <a:ext uri="{FF2B5EF4-FFF2-40B4-BE49-F238E27FC236}">
                <a16:creationId xmlns:a16="http://schemas.microsoft.com/office/drawing/2014/main" id="{231450A1-DB6B-476F-BBA6-073251C43221}"/>
              </a:ext>
            </a:extLst>
          </p:cNvPr>
          <p:cNvSpPr>
            <a:spLocks noChangeArrowheads="1"/>
          </p:cNvSpPr>
          <p:nvPr/>
        </p:nvSpPr>
        <p:spPr bwMode="auto">
          <a:xfrm>
            <a:off x="1524000" y="9035"/>
            <a:ext cx="9144000"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3333CC"/>
                </a:solidFill>
                <a:latin typeface="Roboto Slab" pitchFamily="2" charset="0"/>
                <a:ea typeface="Roboto Slab" pitchFamily="2" charset="0"/>
                <a:cs typeface="Arial" panose="020B0604020202020204" pitchFamily="34" charset="0"/>
              </a:rPr>
              <a:t>Thank You!</a:t>
            </a:r>
          </a:p>
        </p:txBody>
      </p:sp>
      <p:sp>
        <p:nvSpPr>
          <p:cNvPr id="6" name="TextBox 5">
            <a:extLst>
              <a:ext uri="{FF2B5EF4-FFF2-40B4-BE49-F238E27FC236}">
                <a16:creationId xmlns:a16="http://schemas.microsoft.com/office/drawing/2014/main" id="{536B1237-4A99-4C85-B30B-AD6801D936EA}"/>
              </a:ext>
            </a:extLst>
          </p:cNvPr>
          <p:cNvSpPr txBox="1"/>
          <p:nvPr/>
        </p:nvSpPr>
        <p:spPr>
          <a:xfrm>
            <a:off x="0" y="2202134"/>
            <a:ext cx="12192000" cy="1569660"/>
          </a:xfrm>
          <a:prstGeom prst="rect">
            <a:avLst/>
          </a:prstGeom>
          <a:solidFill>
            <a:srgbClr val="0076A3"/>
          </a:solidFill>
        </p:spPr>
        <p:txBody>
          <a:bodyPr wrap="square" rtlCol="0">
            <a:spAutoFit/>
          </a:bodyPr>
          <a:lstStyle/>
          <a:p>
            <a:pPr algn="ctr"/>
            <a:r>
              <a:rPr lang="en-US" sz="4800" b="1" dirty="0">
                <a:solidFill>
                  <a:schemeClr val="bg1"/>
                </a:solidFill>
                <a:latin typeface="Bahnschrift SemiBold SemiConden" panose="020B0502040204020203" pitchFamily="34" charset="0"/>
                <a:cs typeface="Arial" panose="020B0604020202020204" pitchFamily="34" charset="0"/>
              </a:rPr>
              <a:t>Your health and well-being is </a:t>
            </a:r>
            <a:br>
              <a:rPr lang="en-US" sz="4800" b="1" dirty="0">
                <a:solidFill>
                  <a:schemeClr val="bg1"/>
                </a:solidFill>
                <a:latin typeface="Bahnschrift SemiBold SemiConden" panose="020B0502040204020203" pitchFamily="34" charset="0"/>
                <a:cs typeface="Arial" panose="020B0604020202020204" pitchFamily="34" charset="0"/>
              </a:rPr>
            </a:br>
            <a:r>
              <a:rPr lang="en-US" sz="4800" b="1" dirty="0">
                <a:solidFill>
                  <a:schemeClr val="bg1"/>
                </a:solidFill>
                <a:latin typeface="Bahnschrift SemiBold SemiConden" panose="020B0502040204020203" pitchFamily="34" charset="0"/>
                <a:cs typeface="Arial" panose="020B0604020202020204" pitchFamily="34" charset="0"/>
              </a:rPr>
              <a:t>our highest priority!</a:t>
            </a:r>
          </a:p>
        </p:txBody>
      </p:sp>
    </p:spTree>
    <p:extLst>
      <p:ext uri="{BB962C8B-B14F-4D97-AF65-F5344CB8AC3E}">
        <p14:creationId xmlns:p14="http://schemas.microsoft.com/office/powerpoint/2010/main" val="2152263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48B0-689D-443D-A05D-B69D37146DF8}"/>
              </a:ext>
            </a:extLst>
          </p:cNvPr>
          <p:cNvSpPr/>
          <p:nvPr/>
        </p:nvSpPr>
        <p:spPr>
          <a:xfrm>
            <a:off x="87630" y="700584"/>
            <a:ext cx="12016740" cy="4566891"/>
          </a:xfrm>
          <a:prstGeom prst="rect">
            <a:avLst/>
          </a:prstGeom>
        </p:spPr>
        <p:txBody>
          <a:bodyPr wrap="square">
            <a:spAutoFit/>
          </a:bodyPr>
          <a:lstStyle/>
          <a:p>
            <a:pPr marL="0" marR="57150" algn="ctr">
              <a:lnSpc>
                <a:spcPct val="115000"/>
              </a:lnSpc>
              <a:spcBef>
                <a:spcPts val="0"/>
              </a:spcBef>
              <a:spcAft>
                <a:spcPts val="1000"/>
              </a:spcAft>
            </a:pP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information is not intended to be a substitute for specific individualized tax, legal or investment planning advice.  ­</a:t>
            </a:r>
            <a:b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suggest that you discuss your specific tax issues with a qualified tax advisor</a:t>
            </a:r>
            <a:r>
              <a:rPr lang="en-US" sz="1200" b="1" i="1"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7150" algn="ctr">
              <a:lnSpc>
                <a:spcPct val="115000"/>
              </a:lnSpc>
              <a:spcBef>
                <a:spcPts val="0"/>
              </a:spcBef>
              <a:spcAft>
                <a:spcPts val="1000"/>
              </a:spcAft>
            </a:pPr>
            <a:r>
              <a:rPr lang="en-US" sz="1100" b="1" i="1"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7150" algn="just">
              <a:lnSpc>
                <a:spcPct val="115000"/>
              </a:lnSpc>
              <a:spcBef>
                <a:spcPts val="0"/>
              </a:spcBef>
              <a:spcAft>
                <a:spcPts val="0"/>
              </a:spcAft>
            </a:pPr>
            <a:r>
              <a:rPr lang="en-US" sz="11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7150" algn="just">
              <a:lnSpc>
                <a:spcPct val="115000"/>
              </a:lnSpc>
              <a:spcBef>
                <a:spcPts val="0"/>
              </a:spcBef>
              <a:spcAft>
                <a:spcPts val="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Note:  The views stated in this letter are not necessarily the opinion of </a:t>
            </a:r>
            <a:r>
              <a:rPr lang="en-US" sz="1200"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broker/dealer</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and should not be construed, directly or indirectly, as an offer to buy or sell any securities mentioned herein.  Information is based on sources believed to be reliable; however, their accuracy or completeness cannot be guaranteed.  Please note that statements made may be subject to change depending on any revisions to the tax code or any additional changes in government policy. Investing involves risk including the potential loss of principal. No investment strategy can guarantee a profit or protect against loss in periods of declining values. Past performance is no guarantee of future results. Please note that individual situations can vary.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7150" algn="just">
              <a:lnSpc>
                <a:spcPct val="115000"/>
              </a:lnSpc>
              <a:spcBef>
                <a:spcPts val="0"/>
              </a:spcBef>
              <a:spcAft>
                <a:spcPts val="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7150" algn="just">
              <a:lnSpc>
                <a:spcPct val="115000"/>
              </a:lnSpc>
              <a:spcBef>
                <a:spcPts val="0"/>
              </a:spcBef>
              <a:spcAft>
                <a:spcPts val="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Contributions to a traditional IRA may be tax deductible in the contribution year, with current income tax due at withdrawal. Withdrawals prior to age 59 ½ may result in a 10% IRS penalty tax in addition to current income tax.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7150" algn="just">
              <a:lnSpc>
                <a:spcPct val="115000"/>
              </a:lnSpc>
              <a:spcBef>
                <a:spcPts val="0"/>
              </a:spcBef>
              <a:spcAft>
                <a:spcPts val="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7150" algn="just">
              <a:lnSpc>
                <a:spcPct val="115000"/>
              </a:lnSpc>
              <a:spcBef>
                <a:spcPts val="0"/>
              </a:spcBef>
              <a:spcAft>
                <a:spcPts val="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The Roth IRA offers tax deferral on any earnings in the account. Withdrawals from the account may be tax free, as long as they are considered qualified. Limitations and restrictions may apply. Withdrawals prior to age 59 ½ or prior to the account being opened for 5 years, whichever is later, may result in a 10% IRS penalty tax. Future tax laws can change at any time and may impact the benefits of Roth IRAs. Their tax treatment may change. Additionally, each converted amount is subject to its own five-year holding period. Investors should consult a tax advisor before deciding to do a conversion.</a:t>
            </a:r>
          </a:p>
          <a:p>
            <a:pPr marL="0" marR="57150" algn="just">
              <a:lnSpc>
                <a:spcPct val="115000"/>
              </a:lnSpc>
              <a:spcBef>
                <a:spcPts val="0"/>
              </a:spcBef>
              <a:spcAft>
                <a:spcPts val="0"/>
              </a:spcAft>
            </a:pPr>
            <a:endParaRPr lang="en-US" sz="1200" i="1" dirty="0">
              <a:latin typeface="Times New Roman" panose="02020603050405020304" pitchFamily="18" charset="0"/>
              <a:ea typeface="Times New Roman" panose="02020603050405020304" pitchFamily="18" charset="0"/>
              <a:cs typeface="Times New Roman" panose="02020603050405020304" pitchFamily="18" charset="0"/>
            </a:endParaRPr>
          </a:p>
          <a:p>
            <a:pPr marL="0" marR="57150" algn="just">
              <a:lnSpc>
                <a:spcPct val="115000"/>
              </a:lnSpc>
              <a:spcBef>
                <a:spcPts val="0"/>
              </a:spcBef>
              <a:spcAft>
                <a:spcPts val="0"/>
              </a:spcAft>
            </a:pPr>
            <a:r>
              <a:rPr lang="en-US" sz="1200" b="1" i="1" dirty="0">
                <a:effectLst/>
                <a:latin typeface="Times New Roman" panose="02020603050405020304" pitchFamily="18" charset="0"/>
                <a:ea typeface="Times New Roman" panose="02020603050405020304" pitchFamily="18" charset="0"/>
              </a:rPr>
              <a:t>Sources</a:t>
            </a:r>
            <a:r>
              <a:rPr lang="en-US" sz="1200" i="1" dirty="0">
                <a:effectLst/>
                <a:latin typeface="Times New Roman" panose="02020603050405020304" pitchFamily="18" charset="0"/>
                <a:ea typeface="Times New Roman" panose="02020603050405020304" pitchFamily="18" charset="0"/>
              </a:rPr>
              <a:t>: www.IRS.gov, turbotax.com. Contents Provided by The Academy of Preferred Financial Advisors, Inc 2021© All rights reserved. Reviewed by Keebler &amp; Associates.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br>
              <a:rPr lang="en-US" b="1" i="1" dirty="0">
                <a:effectLst/>
                <a:latin typeface="Times New Roman" panose="02020603050405020304" pitchFamily="18" charset="0"/>
                <a:ea typeface="Times New Roman" panose="02020603050405020304" pitchFamily="18" charset="0"/>
              </a:rPr>
            </a:br>
            <a:endParaRPr lang="en-US" sz="1000" dirty="0"/>
          </a:p>
        </p:txBody>
      </p:sp>
      <p:sp>
        <p:nvSpPr>
          <p:cNvPr id="3" name="Rectangle 2">
            <a:extLst>
              <a:ext uri="{FF2B5EF4-FFF2-40B4-BE49-F238E27FC236}">
                <a16:creationId xmlns:a16="http://schemas.microsoft.com/office/drawing/2014/main" id="{FCC5A76E-4CD5-4220-BD09-FC45C0770430}"/>
              </a:ext>
            </a:extLst>
          </p:cNvPr>
          <p:cNvSpPr/>
          <p:nvPr/>
        </p:nvSpPr>
        <p:spPr>
          <a:xfrm>
            <a:off x="0" y="5765001"/>
            <a:ext cx="12192000" cy="784830"/>
          </a:xfrm>
          <a:prstGeom prst="rect">
            <a:avLst/>
          </a:prstGeom>
          <a:solidFill>
            <a:srgbClr val="FFFF00"/>
          </a:solidFill>
        </p:spPr>
        <p:txBody>
          <a:bodyPr wrap="square">
            <a:spAutoFit/>
          </a:bodyPr>
          <a:lstStyle/>
          <a:p>
            <a:pPr algn="ctr">
              <a:spcBef>
                <a:spcPct val="50000"/>
              </a:spcBef>
            </a:pPr>
            <a:r>
              <a:rPr lang="en-US" dirty="0">
                <a:solidFill>
                  <a:srgbClr val="FF0000"/>
                </a:solidFill>
              </a:rPr>
              <a:t>Insert Approved BD Disclaimer here</a:t>
            </a:r>
          </a:p>
          <a:p>
            <a:pPr algn="ctr">
              <a:spcBef>
                <a:spcPct val="50000"/>
              </a:spcBef>
            </a:pPr>
            <a:r>
              <a:rPr lang="en-US" dirty="0">
                <a:solidFill>
                  <a:srgbClr val="FF0000"/>
                </a:solidFill>
              </a:rPr>
              <a:t>Insert registered branch address, contact information </a:t>
            </a:r>
            <a:endParaRPr lang="en-US" dirty="0">
              <a:solidFill>
                <a:srgbClr val="FF0000"/>
              </a:solidFill>
              <a:effectLst>
                <a:outerShdw blurRad="38100" dist="38100" dir="2700000" algn="tl">
                  <a:srgbClr val="000000">
                    <a:alpha val="43137"/>
                  </a:srgbClr>
                </a:outerShdw>
              </a:effectLst>
            </a:endParaRPr>
          </a:p>
        </p:txBody>
      </p:sp>
      <p:pic>
        <p:nvPicPr>
          <p:cNvPr id="2094" name="Picture 20" descr="http://www.ilovelittletree.com/ILLT_image/ILLT_home/ILLT_images_Home_tree.jpg">
            <a:extLst>
              <a:ext uri="{FF2B5EF4-FFF2-40B4-BE49-F238E27FC236}">
                <a16:creationId xmlns:a16="http://schemas.microsoft.com/office/drawing/2014/main" id="{8FB70811-2110-4740-9EE3-84F68CAD1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9588500"/>
            <a:ext cx="554038" cy="124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823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result for retired couple computer">
            <a:extLst>
              <a:ext uri="{FF2B5EF4-FFF2-40B4-BE49-F238E27FC236}">
                <a16:creationId xmlns:a16="http://schemas.microsoft.com/office/drawing/2014/main" id="{78CA2D72-17B1-4211-A78E-C71709C96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144" y="26049"/>
            <a:ext cx="9281856" cy="68319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A8EC88E2-E003-4194-B0ED-EDAB2BBEA90A}"/>
              </a:ext>
            </a:extLst>
          </p:cNvPr>
          <p:cNvSpPr txBox="1">
            <a:spLocks/>
          </p:cNvSpPr>
          <p:nvPr/>
        </p:nvSpPr>
        <p:spPr>
          <a:xfrm>
            <a:off x="-83015" y="0"/>
            <a:ext cx="5325575" cy="3230795"/>
          </a:xfrm>
          <a:prstGeom prst="rect">
            <a:avLst/>
          </a:prstGeom>
          <a:solidFill>
            <a:srgbClr val="0076A3"/>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defTabSz="457200">
              <a:lnSpc>
                <a:spcPct val="100000"/>
              </a:lnSpc>
              <a:spcBef>
                <a:spcPts val="0"/>
              </a:spcBef>
            </a:pPr>
            <a:br>
              <a:rPr lang="en-US" sz="7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7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7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7200" b="1" dirty="0">
                <a:solidFill>
                  <a:schemeClr val="bg1"/>
                </a:solidFill>
                <a:latin typeface="Cambria Math" panose="02040503050406030204" pitchFamily="18" charset="0"/>
                <a:ea typeface="Cambria Math" panose="02040503050406030204" pitchFamily="18" charset="0"/>
                <a:cs typeface="Arial" panose="020B0604020202020204" pitchFamily="34" charset="0"/>
              </a:rPr>
              <a:t>Help Us</a:t>
            </a:r>
          </a:p>
          <a:p>
            <a:pPr algn="ctr" defTabSz="457200">
              <a:lnSpc>
                <a:spcPct val="100000"/>
              </a:lnSpc>
              <a:spcBef>
                <a:spcPts val="0"/>
              </a:spcBef>
            </a:pPr>
            <a:r>
              <a:rPr lang="en-US" sz="7200" b="1" dirty="0">
                <a:solidFill>
                  <a:schemeClr val="bg1"/>
                </a:solidFill>
                <a:latin typeface="Cambria Math" panose="02040503050406030204" pitchFamily="18" charset="0"/>
                <a:ea typeface="Cambria Math" panose="02040503050406030204" pitchFamily="18" charset="0"/>
                <a:cs typeface="Arial" panose="020B0604020202020204" pitchFamily="34" charset="0"/>
              </a:rPr>
              <a:t>Help Others!</a:t>
            </a:r>
          </a:p>
          <a:p>
            <a:pPr algn="ctr">
              <a:defRPr/>
            </a:pPr>
            <a:endParaRPr lang="en-US" sz="40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277722B-3392-49B8-A3B4-172DDCC4E61E}"/>
              </a:ext>
            </a:extLst>
          </p:cNvPr>
          <p:cNvSpPr txBox="1">
            <a:spLocks/>
          </p:cNvSpPr>
          <p:nvPr/>
        </p:nvSpPr>
        <p:spPr>
          <a:xfrm rot="20842410">
            <a:off x="342690" y="4384858"/>
            <a:ext cx="5615501" cy="1882142"/>
          </a:xfrm>
          <a:prstGeom prst="rect">
            <a:avLst/>
          </a:prstGeom>
          <a:noFill/>
        </p:spPr>
        <p:txBody>
          <a:bodyPr>
            <a:normAutofit fontScale="925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defTabSz="457200">
              <a:lnSpc>
                <a:spcPct val="100000"/>
              </a:lnSpc>
              <a:spcBef>
                <a:spcPts val="0"/>
              </a:spcBef>
            </a:pPr>
            <a:br>
              <a:rPr lang="en-US" sz="500" b="1" dirty="0">
                <a:solidFill>
                  <a:srgbClr val="2F55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500" b="1" dirty="0">
                <a:solidFill>
                  <a:srgbClr val="2F55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500" b="1" dirty="0">
                <a:solidFill>
                  <a:srgbClr val="2F55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500" b="1" dirty="0">
                <a:solidFill>
                  <a:srgbClr val="2F55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6400" b="1" dirty="0">
                <a:solidFill>
                  <a:srgbClr val="2F5597"/>
                </a:solidFill>
                <a:latin typeface="Segoe Script" panose="030B0504020000000003" pitchFamily="66" charset="0"/>
                <a:ea typeface="Roboto Slab" pitchFamily="2" charset="0"/>
                <a:cs typeface="Arial" panose="020B0604020202020204" pitchFamily="34" charset="0"/>
              </a:rPr>
              <a:t>Please share!</a:t>
            </a:r>
          </a:p>
          <a:p>
            <a:pPr algn="ctr">
              <a:defRPr/>
            </a:pPr>
            <a:endParaRPr lang="en-US" sz="6000" b="1" dirty="0">
              <a:solidFill>
                <a:srgbClr val="2F55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684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066BEA-CB43-417C-9653-32F67B16A4FC}"/>
              </a:ext>
            </a:extLst>
          </p:cNvPr>
          <p:cNvSpPr txBox="1">
            <a:spLocks/>
          </p:cNvSpPr>
          <p:nvPr/>
        </p:nvSpPr>
        <p:spPr>
          <a:xfrm>
            <a:off x="1" y="58783"/>
            <a:ext cx="11932541" cy="2276338"/>
          </a:xfrm>
          <a:prstGeom prst="rect">
            <a:avLst/>
          </a:prstGeom>
          <a:no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lvl="0" algn="ctr">
              <a:defRPr/>
            </a:pPr>
            <a:r>
              <a:rPr lang="en-US" sz="800" b="1" dirty="0">
                <a:solidFill>
                  <a:srgbClr val="1A4D98"/>
                </a:solidFill>
                <a:latin typeface="Roboto Slab" pitchFamily="2" charset="0"/>
                <a:ea typeface="Roboto Slab" pitchFamily="2" charset="0"/>
                <a:cs typeface="Arial" panose="020B0604020202020204" pitchFamily="34" charset="0"/>
              </a:rPr>
              <a:t> </a:t>
            </a:r>
            <a:br>
              <a:rPr lang="en-US" sz="800" b="1" dirty="0">
                <a:solidFill>
                  <a:srgbClr val="1A4D98"/>
                </a:solidFill>
                <a:latin typeface="Roboto Slab" pitchFamily="2" charset="0"/>
                <a:ea typeface="Roboto Slab" pitchFamily="2" charset="0"/>
                <a:cs typeface="Arial" panose="020B0604020202020204" pitchFamily="34" charset="0"/>
              </a:rPr>
            </a:br>
            <a:br>
              <a:rPr lang="en-US" sz="800" b="1" dirty="0">
                <a:solidFill>
                  <a:srgbClr val="1A4D98"/>
                </a:solidFill>
                <a:latin typeface="Roboto Slab" pitchFamily="2" charset="0"/>
                <a:ea typeface="Roboto Slab" pitchFamily="2" charset="0"/>
                <a:cs typeface="Arial" panose="020B0604020202020204" pitchFamily="34" charset="0"/>
              </a:rPr>
            </a:br>
            <a:r>
              <a:rPr lang="en-US" sz="5400" b="1" i="1" spc="5" dirty="0">
                <a:solidFill>
                  <a:schemeClr val="accent5">
                    <a:lumMod val="75000"/>
                  </a:schemeClr>
                </a:solidFill>
                <a:latin typeface="Arial" panose="020B0604020202020204" pitchFamily="34" charset="0"/>
                <a:cs typeface="Arial" panose="020B0604020202020204" pitchFamily="34" charset="0"/>
              </a:rPr>
              <a:t>Proactive tax planning </a:t>
            </a:r>
            <a:br>
              <a:rPr lang="en-US" sz="4400" b="1" i="1" spc="5" dirty="0">
                <a:solidFill>
                  <a:schemeClr val="accent5">
                    <a:lumMod val="75000"/>
                  </a:schemeClr>
                </a:solidFill>
                <a:latin typeface="Arial" panose="020B0604020202020204" pitchFamily="34" charset="0"/>
                <a:cs typeface="Arial" panose="020B0604020202020204" pitchFamily="34" charset="0"/>
              </a:rPr>
            </a:br>
            <a:br>
              <a:rPr lang="en-US" sz="200" b="1" i="1" spc="5" dirty="0">
                <a:solidFill>
                  <a:schemeClr val="accent5">
                    <a:lumMod val="75000"/>
                  </a:schemeClr>
                </a:solidFill>
                <a:latin typeface="Arial" panose="020B0604020202020204" pitchFamily="34" charset="0"/>
                <a:cs typeface="Arial" panose="020B0604020202020204" pitchFamily="34" charset="0"/>
              </a:rPr>
            </a:br>
            <a:br>
              <a:rPr lang="en-US" sz="200" b="1" i="1" spc="5" dirty="0">
                <a:solidFill>
                  <a:schemeClr val="accent5">
                    <a:lumMod val="75000"/>
                  </a:schemeClr>
                </a:solidFill>
                <a:latin typeface="Arial" panose="020B0604020202020204" pitchFamily="34" charset="0"/>
                <a:cs typeface="Arial" panose="020B0604020202020204" pitchFamily="34" charset="0"/>
              </a:rPr>
            </a:br>
            <a:br>
              <a:rPr lang="en-US" sz="200" b="1" i="1" spc="5" dirty="0">
                <a:solidFill>
                  <a:schemeClr val="accent5">
                    <a:lumMod val="75000"/>
                  </a:schemeClr>
                </a:solidFill>
                <a:latin typeface="Arial" panose="020B0604020202020204" pitchFamily="34" charset="0"/>
                <a:cs typeface="Arial" panose="020B0604020202020204" pitchFamily="34" charset="0"/>
              </a:rPr>
            </a:br>
            <a:br>
              <a:rPr lang="en-US" sz="200" b="1" i="1" spc="5" dirty="0">
                <a:solidFill>
                  <a:schemeClr val="accent5">
                    <a:lumMod val="75000"/>
                  </a:schemeClr>
                </a:solidFill>
                <a:latin typeface="Arial" panose="020B0604020202020204" pitchFamily="34" charset="0"/>
                <a:cs typeface="Arial" panose="020B0604020202020204" pitchFamily="34" charset="0"/>
              </a:rPr>
            </a:br>
            <a:br>
              <a:rPr lang="en-US" sz="200" b="1" i="1" spc="5" dirty="0">
                <a:solidFill>
                  <a:schemeClr val="accent5">
                    <a:lumMod val="75000"/>
                  </a:schemeClr>
                </a:solidFill>
                <a:latin typeface="Arial" panose="020B0604020202020204" pitchFamily="34" charset="0"/>
                <a:cs typeface="Arial" panose="020B0604020202020204" pitchFamily="34" charset="0"/>
              </a:rPr>
            </a:br>
            <a:br>
              <a:rPr lang="en-US" sz="200" b="1" i="1" spc="5" dirty="0">
                <a:solidFill>
                  <a:schemeClr val="accent5">
                    <a:lumMod val="75000"/>
                  </a:schemeClr>
                </a:solidFill>
                <a:latin typeface="Arial" panose="020B0604020202020204" pitchFamily="34" charset="0"/>
                <a:cs typeface="Arial" panose="020B0604020202020204" pitchFamily="34" charset="0"/>
              </a:rPr>
            </a:br>
            <a:br>
              <a:rPr lang="en-US" sz="200" b="1" i="1" spc="5" dirty="0">
                <a:solidFill>
                  <a:schemeClr val="accent5">
                    <a:lumMod val="75000"/>
                  </a:schemeClr>
                </a:solidFill>
                <a:latin typeface="Arial" panose="020B0604020202020204" pitchFamily="34" charset="0"/>
                <a:cs typeface="Arial" panose="020B0604020202020204" pitchFamily="34" charset="0"/>
              </a:rPr>
            </a:br>
            <a:endParaRPr lang="en-US" sz="200" b="1" i="1" spc="5" dirty="0">
              <a:solidFill>
                <a:schemeClr val="accent5">
                  <a:lumMod val="75000"/>
                </a:schemeClr>
              </a:solidFill>
              <a:latin typeface="Arial" panose="020B0604020202020204" pitchFamily="34" charset="0"/>
              <a:cs typeface="Arial" panose="020B0604020202020204" pitchFamily="34" charset="0"/>
            </a:endParaRPr>
          </a:p>
          <a:p>
            <a:pPr lvl="0" algn="ctr">
              <a:defRPr/>
            </a:pPr>
            <a:r>
              <a:rPr lang="en-US" sz="3600" dirty="0">
                <a:solidFill>
                  <a:schemeClr val="tx1"/>
                </a:solidFill>
                <a:latin typeface="Arial" panose="020B0604020202020204" pitchFamily="34" charset="0"/>
                <a:ea typeface="Roboto Slab" pitchFamily="2" charset="0"/>
                <a:cs typeface="Arial" panose="020B0604020202020204" pitchFamily="34" charset="0"/>
              </a:rPr>
              <a:t>should always be a key focus when reviewing </a:t>
            </a:r>
          </a:p>
          <a:p>
            <a:pPr lvl="0" algn="ctr">
              <a:defRPr/>
            </a:pPr>
            <a:r>
              <a:rPr lang="en-US" sz="3600" dirty="0">
                <a:solidFill>
                  <a:schemeClr val="tx1"/>
                </a:solidFill>
                <a:latin typeface="Arial" panose="020B0604020202020204" pitchFamily="34" charset="0"/>
                <a:ea typeface="Roboto Slab" pitchFamily="2" charset="0"/>
                <a:cs typeface="Arial" panose="020B0604020202020204" pitchFamily="34" charset="0"/>
              </a:rPr>
              <a:t>your personal financial situation.</a:t>
            </a:r>
          </a:p>
        </p:txBody>
      </p:sp>
      <p:pic>
        <p:nvPicPr>
          <p:cNvPr id="6" name="Picture 5" descr="See the source image">
            <a:extLst>
              <a:ext uri="{FF2B5EF4-FFF2-40B4-BE49-F238E27FC236}">
                <a16:creationId xmlns:a16="http://schemas.microsoft.com/office/drawing/2014/main" id="{11069708-B972-4976-BEB1-001C8607F544}"/>
              </a:ext>
            </a:extLst>
          </p:cNvPr>
          <p:cNvPicPr/>
          <p:nvPr/>
        </p:nvPicPr>
        <p:blipFill rotWithShape="1">
          <a:blip r:embed="rId3">
            <a:extLst>
              <a:ext uri="{28A0092B-C50C-407E-A947-70E740481C1C}">
                <a14:useLocalDpi xmlns:a14="http://schemas.microsoft.com/office/drawing/2010/main" val="0"/>
              </a:ext>
            </a:extLst>
          </a:blip>
          <a:srcRect l="2399"/>
          <a:stretch/>
        </p:blipFill>
        <p:spPr bwMode="auto">
          <a:xfrm>
            <a:off x="2784551" y="2569226"/>
            <a:ext cx="6363439" cy="3793788"/>
          </a:xfrm>
          <a:prstGeom prst="rect">
            <a:avLst/>
          </a:prstGeom>
          <a:noFill/>
          <a:ln>
            <a:solidFill>
              <a:srgbClr val="1A4D98"/>
            </a:solidFill>
          </a:ln>
        </p:spPr>
      </p:pic>
    </p:spTree>
    <p:extLst>
      <p:ext uri="{BB962C8B-B14F-4D97-AF65-F5344CB8AC3E}">
        <p14:creationId xmlns:p14="http://schemas.microsoft.com/office/powerpoint/2010/main" val="1974516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2021 tax">
            <a:extLst>
              <a:ext uri="{FF2B5EF4-FFF2-40B4-BE49-F238E27FC236}">
                <a16:creationId xmlns:a16="http://schemas.microsoft.com/office/drawing/2014/main" id="{5C955E6B-9246-4E8B-9C48-8D908878C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99" b="436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C648CFD-77D4-4367-B94E-FF77238EE835}"/>
              </a:ext>
            </a:extLst>
          </p:cNvPr>
          <p:cNvSpPr txBox="1">
            <a:spLocks/>
          </p:cNvSpPr>
          <p:nvPr/>
        </p:nvSpPr>
        <p:spPr>
          <a:xfrm>
            <a:off x="0" y="2278596"/>
            <a:ext cx="12192000" cy="2590584"/>
          </a:xfrm>
          <a:prstGeom prst="rect">
            <a:avLst/>
          </a:prstGeom>
          <a:solidFill>
            <a:srgbClr val="1A4D98">
              <a:alpha val="89804"/>
            </a:srgb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8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Helpful Information for Filing Your 2020 Taxes</a:t>
            </a:r>
            <a:endParaRPr lang="en-US" sz="310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658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A7690CF-B9B1-4358-ACFA-C0EA1B122129}"/>
              </a:ext>
            </a:extLst>
          </p:cNvPr>
          <p:cNvGraphicFramePr>
            <a:graphicFrameLocks noGrp="1"/>
          </p:cNvGraphicFramePr>
          <p:nvPr>
            <p:extLst>
              <p:ext uri="{D42A27DB-BD31-4B8C-83A1-F6EECF244321}">
                <p14:modId xmlns:p14="http://schemas.microsoft.com/office/powerpoint/2010/main" val="734239462"/>
              </p:ext>
            </p:extLst>
          </p:nvPr>
        </p:nvGraphicFramePr>
        <p:xfrm>
          <a:off x="309248" y="1299109"/>
          <a:ext cx="11573501" cy="4419600"/>
        </p:xfrm>
        <a:graphic>
          <a:graphicData uri="http://schemas.openxmlformats.org/drawingml/2006/table">
            <a:tbl>
              <a:tblPr firstRow="1" bandRow="1">
                <a:tableStyleId>{5C22544A-7EE6-4342-B048-85BDC9FD1C3A}</a:tableStyleId>
              </a:tblPr>
              <a:tblGrid>
                <a:gridCol w="1143143">
                  <a:extLst>
                    <a:ext uri="{9D8B030D-6E8A-4147-A177-3AD203B41FA5}">
                      <a16:colId xmlns:a16="http://schemas.microsoft.com/office/drawing/2014/main" val="3555293008"/>
                    </a:ext>
                  </a:extLst>
                </a:gridCol>
                <a:gridCol w="3553449">
                  <a:extLst>
                    <a:ext uri="{9D8B030D-6E8A-4147-A177-3AD203B41FA5}">
                      <a16:colId xmlns:a16="http://schemas.microsoft.com/office/drawing/2014/main" val="3609993739"/>
                    </a:ext>
                  </a:extLst>
                </a:gridCol>
                <a:gridCol w="3884531">
                  <a:extLst>
                    <a:ext uri="{9D8B030D-6E8A-4147-A177-3AD203B41FA5}">
                      <a16:colId xmlns:a16="http://schemas.microsoft.com/office/drawing/2014/main" val="324625397"/>
                    </a:ext>
                  </a:extLst>
                </a:gridCol>
                <a:gridCol w="2992378">
                  <a:extLst>
                    <a:ext uri="{9D8B030D-6E8A-4147-A177-3AD203B41FA5}">
                      <a16:colId xmlns:a16="http://schemas.microsoft.com/office/drawing/2014/main" val="1302673989"/>
                    </a:ext>
                  </a:extLst>
                </a:gridCol>
              </a:tblGrid>
              <a:tr h="370840">
                <a:tc>
                  <a:txBody>
                    <a:bodyPr/>
                    <a:lstStyle/>
                    <a:p>
                      <a:pPr algn="ctr"/>
                      <a:r>
                        <a:rPr lang="en-US" sz="2800" dirty="0"/>
                        <a:t>RATE</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SINGLE FILERS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HEAD OF HOUSEHOULD</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MARRIED FILERS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774798170"/>
                  </a:ext>
                </a:extLst>
              </a:tr>
              <a:tr h="370840">
                <a:tc>
                  <a:txBody>
                    <a:bodyPr/>
                    <a:lstStyle/>
                    <a:p>
                      <a:pPr algn="ctr"/>
                      <a:r>
                        <a:rPr lang="en-US" sz="2400" b="1" dirty="0"/>
                        <a:t>10%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$0-$9,875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$0-$14,100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$0-$19,750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626003"/>
                  </a:ext>
                </a:extLst>
              </a:tr>
              <a:tr h="370840">
                <a:tc>
                  <a:txBody>
                    <a:bodyPr/>
                    <a:lstStyle/>
                    <a:p>
                      <a:pPr algn="ctr"/>
                      <a:r>
                        <a:rPr lang="en-US" sz="2400" b="1" dirty="0"/>
                        <a:t>12%</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$9,876-$40,125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$14,101-$53,700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$19,751-$80,250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4580519"/>
                  </a:ext>
                </a:extLst>
              </a:tr>
              <a:tr h="370840">
                <a:tc>
                  <a:txBody>
                    <a:bodyPr/>
                    <a:lstStyle/>
                    <a:p>
                      <a:pPr algn="ctr"/>
                      <a:r>
                        <a:rPr lang="en-US" sz="2400" b="1" dirty="0"/>
                        <a:t>22%</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$40,126-$85,525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$53,701-$85,500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$80,251-$171,050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6168135"/>
                  </a:ext>
                </a:extLst>
              </a:tr>
              <a:tr h="370840">
                <a:tc>
                  <a:txBody>
                    <a:bodyPr/>
                    <a:lstStyle/>
                    <a:p>
                      <a:pPr algn="ctr"/>
                      <a:r>
                        <a:rPr lang="en-US" sz="2400" b="1" dirty="0"/>
                        <a:t>24%</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$85,526-$163,300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$85,501-$163,300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$171,051-$326,600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4091788"/>
                  </a:ext>
                </a:extLst>
              </a:tr>
              <a:tr h="370840">
                <a:tc>
                  <a:txBody>
                    <a:bodyPr/>
                    <a:lstStyle/>
                    <a:p>
                      <a:pPr algn="ctr"/>
                      <a:r>
                        <a:rPr lang="en-US" sz="2400" b="1" dirty="0"/>
                        <a:t>32%</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$163,301-$207,350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$163,301-$207,350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$326,601-$414,700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1255991"/>
                  </a:ext>
                </a:extLst>
              </a:tr>
              <a:tr h="370840">
                <a:tc>
                  <a:txBody>
                    <a:bodyPr/>
                    <a:lstStyle/>
                    <a:p>
                      <a:pPr algn="ctr"/>
                      <a:r>
                        <a:rPr lang="en-US" sz="2400" b="1" dirty="0"/>
                        <a:t>35%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$207,351-$518,400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$207,351-$518,400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$414,701-$622,050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4083914"/>
                  </a:ext>
                </a:extLst>
              </a:tr>
              <a:tr h="370840">
                <a:tc>
                  <a:txBody>
                    <a:bodyPr/>
                    <a:lstStyle/>
                    <a:p>
                      <a:pPr algn="ctr"/>
                      <a:r>
                        <a:rPr lang="en-US" sz="2400" b="1" dirty="0"/>
                        <a:t>37%</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$518,401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$518,401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$622,051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3469833"/>
                  </a:ext>
                </a:extLst>
              </a:tr>
              <a:tr h="370840">
                <a:tc>
                  <a:txBody>
                    <a:bodyPr/>
                    <a:lstStyle/>
                    <a:p>
                      <a:pPr algn="ctr"/>
                      <a:endParaRPr lang="en-US" dirty="0"/>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000" b="1" dirty="0"/>
                        <a:t>Standard Deduction</a:t>
                      </a:r>
                    </a:p>
                    <a:p>
                      <a:pPr algn="ctr"/>
                      <a:r>
                        <a:rPr lang="en-US" sz="2000" dirty="0"/>
                        <a:t>$12,400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Standard Deduction</a:t>
                      </a:r>
                    </a:p>
                    <a:p>
                      <a:pPr algn="ctr"/>
                      <a:r>
                        <a:rPr lang="en-US" sz="2000" dirty="0"/>
                        <a:t>$18,650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Standard Deduction</a:t>
                      </a:r>
                    </a:p>
                    <a:p>
                      <a:pPr algn="ctr"/>
                      <a:r>
                        <a:rPr lang="en-US" sz="2000" dirty="0"/>
                        <a:t>$24,800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7003327"/>
                  </a:ext>
                </a:extLst>
              </a:tr>
            </a:tbl>
          </a:graphicData>
        </a:graphic>
      </p:graphicFrame>
      <p:sp>
        <p:nvSpPr>
          <p:cNvPr id="7" name="Title 1">
            <a:extLst>
              <a:ext uri="{FF2B5EF4-FFF2-40B4-BE49-F238E27FC236}">
                <a16:creationId xmlns:a16="http://schemas.microsoft.com/office/drawing/2014/main" id="{C2502536-4391-4ED0-8847-D070D4BF2B2E}"/>
              </a:ext>
            </a:extLst>
          </p:cNvPr>
          <p:cNvSpPr txBox="1">
            <a:spLocks/>
          </p:cNvSpPr>
          <p:nvPr/>
        </p:nvSpPr>
        <p:spPr>
          <a:xfrm>
            <a:off x="0" y="1"/>
            <a:ext cx="12191999" cy="754911"/>
          </a:xfrm>
          <a:prstGeom prst="rect">
            <a:avLst/>
          </a:prstGeom>
          <a:solidFill>
            <a:srgbClr val="1A4D98"/>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 Tax Brackets</a:t>
            </a:r>
            <a:endParaRPr lang="en-US" sz="1028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B862426-868F-4FB8-85AC-A7FD91F3036E}"/>
              </a:ext>
            </a:extLst>
          </p:cNvPr>
          <p:cNvSpPr txBox="1"/>
          <p:nvPr/>
        </p:nvSpPr>
        <p:spPr>
          <a:xfrm>
            <a:off x="10642025" y="5718709"/>
            <a:ext cx="1240724" cy="307777"/>
          </a:xfrm>
          <a:prstGeom prst="rect">
            <a:avLst/>
          </a:prstGeom>
          <a:noFill/>
        </p:spPr>
        <p:txBody>
          <a:bodyPr wrap="none" rtlCol="0">
            <a:spAutoFit/>
          </a:bodyPr>
          <a:lstStyle/>
          <a:p>
            <a:pPr algn="r"/>
            <a:r>
              <a:rPr lang="en-US" sz="1400" i="1" dirty="0">
                <a:solidFill>
                  <a:schemeClr val="bg1">
                    <a:lumMod val="50000"/>
                  </a:schemeClr>
                </a:solidFill>
              </a:rPr>
              <a:t>Source: irs.gov</a:t>
            </a:r>
          </a:p>
        </p:txBody>
      </p:sp>
    </p:spTree>
    <p:extLst>
      <p:ext uri="{BB962C8B-B14F-4D97-AF65-F5344CB8AC3E}">
        <p14:creationId xmlns:p14="http://schemas.microsoft.com/office/powerpoint/2010/main" val="168834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A552E3-936C-4662-A0BC-0153C416F3A6}"/>
              </a:ext>
            </a:extLst>
          </p:cNvPr>
          <p:cNvPicPr>
            <a:picLocks noChangeAspect="1"/>
          </p:cNvPicPr>
          <p:nvPr/>
        </p:nvPicPr>
        <p:blipFill>
          <a:blip r:embed="rId3"/>
          <a:stretch>
            <a:fillRect/>
          </a:stretch>
        </p:blipFill>
        <p:spPr>
          <a:xfrm>
            <a:off x="1700037" y="971695"/>
            <a:ext cx="4454642" cy="5693719"/>
          </a:xfrm>
          <a:prstGeom prst="rect">
            <a:avLst/>
          </a:prstGeom>
          <a:ln w="12700">
            <a:solidFill>
              <a:schemeClr val="accent1"/>
            </a:solidFill>
          </a:ln>
        </p:spPr>
      </p:pic>
      <p:sp>
        <p:nvSpPr>
          <p:cNvPr id="7" name="Rectangle: Rounded Corners 6">
            <a:extLst>
              <a:ext uri="{FF2B5EF4-FFF2-40B4-BE49-F238E27FC236}">
                <a16:creationId xmlns:a16="http://schemas.microsoft.com/office/drawing/2014/main" id="{F4C2BE96-C7BA-4C95-B465-20797691B9E2}"/>
              </a:ext>
            </a:extLst>
          </p:cNvPr>
          <p:cNvSpPr/>
          <p:nvPr/>
        </p:nvSpPr>
        <p:spPr>
          <a:xfrm>
            <a:off x="1582668" y="2030292"/>
            <a:ext cx="4689379" cy="12865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F08091-4694-4CA6-AB38-DCDD4D5A4E15}"/>
              </a:ext>
            </a:extLst>
          </p:cNvPr>
          <p:cNvSpPr txBox="1">
            <a:spLocks/>
          </p:cNvSpPr>
          <p:nvPr/>
        </p:nvSpPr>
        <p:spPr>
          <a:xfrm>
            <a:off x="0" y="1"/>
            <a:ext cx="12192000" cy="816158"/>
          </a:xfrm>
          <a:prstGeom prst="rect">
            <a:avLst/>
          </a:prstGeom>
          <a:solidFill>
            <a:srgbClr val="1A4D98"/>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7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and Local Taxes (SALT)</a:t>
            </a: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62B2C9-1AD6-41DC-882B-C4706957535D}"/>
              </a:ext>
            </a:extLst>
          </p:cNvPr>
          <p:cNvSpPr txBox="1"/>
          <p:nvPr/>
        </p:nvSpPr>
        <p:spPr>
          <a:xfrm>
            <a:off x="6914679" y="2441435"/>
            <a:ext cx="4914526" cy="1569660"/>
          </a:xfrm>
          <a:prstGeom prst="rect">
            <a:avLst/>
          </a:prstGeom>
          <a:noFill/>
        </p:spPr>
        <p:txBody>
          <a:bodyPr wrap="square" rtlCol="0">
            <a:spAutoFit/>
          </a:bodyPr>
          <a:lstStyle/>
          <a:p>
            <a:pPr algn="ctr"/>
            <a:r>
              <a:rPr lang="en-US" sz="3200" b="1" dirty="0">
                <a:solidFill>
                  <a:schemeClr val="accent5">
                    <a:lumMod val="75000"/>
                  </a:schemeClr>
                </a:solidFill>
              </a:rPr>
              <a:t>State and Local Taxes still capped at $10,000 for taxpayers that itemize.</a:t>
            </a:r>
          </a:p>
        </p:txBody>
      </p:sp>
    </p:spTree>
    <p:extLst>
      <p:ext uri="{BB962C8B-B14F-4D97-AF65-F5344CB8AC3E}">
        <p14:creationId xmlns:p14="http://schemas.microsoft.com/office/powerpoint/2010/main" val="323317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F08091-4694-4CA6-AB38-DCDD4D5A4E15}"/>
              </a:ext>
            </a:extLst>
          </p:cNvPr>
          <p:cNvSpPr txBox="1">
            <a:spLocks/>
          </p:cNvSpPr>
          <p:nvPr/>
        </p:nvSpPr>
        <p:spPr>
          <a:xfrm>
            <a:off x="0" y="1"/>
            <a:ext cx="12191999" cy="754911"/>
          </a:xfrm>
          <a:prstGeom prst="rect">
            <a:avLst/>
          </a:prstGeom>
          <a:solidFill>
            <a:srgbClr val="1A4D98"/>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 Long-term Capital Gains Tax Rates </a:t>
            </a:r>
            <a:endParaRPr lang="en-US" sz="1028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Table 5">
            <a:extLst>
              <a:ext uri="{FF2B5EF4-FFF2-40B4-BE49-F238E27FC236}">
                <a16:creationId xmlns:a16="http://schemas.microsoft.com/office/drawing/2014/main" id="{47D0C2D4-BB56-4243-8C3D-399EFD14DA0D}"/>
              </a:ext>
            </a:extLst>
          </p:cNvPr>
          <p:cNvGraphicFramePr>
            <a:graphicFrameLocks noGrp="1"/>
          </p:cNvGraphicFramePr>
          <p:nvPr>
            <p:extLst>
              <p:ext uri="{D42A27DB-BD31-4B8C-83A1-F6EECF244321}">
                <p14:modId xmlns:p14="http://schemas.microsoft.com/office/powerpoint/2010/main" val="3601964293"/>
              </p:ext>
            </p:extLst>
          </p:nvPr>
        </p:nvGraphicFramePr>
        <p:xfrm>
          <a:off x="309248" y="1823798"/>
          <a:ext cx="11573501" cy="2397346"/>
        </p:xfrm>
        <a:graphic>
          <a:graphicData uri="http://schemas.openxmlformats.org/drawingml/2006/table">
            <a:tbl>
              <a:tblPr firstRow="1" bandRow="1">
                <a:tableStyleId>{5C22544A-7EE6-4342-B048-85BDC9FD1C3A}</a:tableStyleId>
              </a:tblPr>
              <a:tblGrid>
                <a:gridCol w="1425497">
                  <a:extLst>
                    <a:ext uri="{9D8B030D-6E8A-4147-A177-3AD203B41FA5}">
                      <a16:colId xmlns:a16="http://schemas.microsoft.com/office/drawing/2014/main" val="3555293008"/>
                    </a:ext>
                  </a:extLst>
                </a:gridCol>
                <a:gridCol w="3271095">
                  <a:extLst>
                    <a:ext uri="{9D8B030D-6E8A-4147-A177-3AD203B41FA5}">
                      <a16:colId xmlns:a16="http://schemas.microsoft.com/office/drawing/2014/main" val="3609993739"/>
                    </a:ext>
                  </a:extLst>
                </a:gridCol>
                <a:gridCol w="3884531">
                  <a:extLst>
                    <a:ext uri="{9D8B030D-6E8A-4147-A177-3AD203B41FA5}">
                      <a16:colId xmlns:a16="http://schemas.microsoft.com/office/drawing/2014/main" val="324625397"/>
                    </a:ext>
                  </a:extLst>
                </a:gridCol>
                <a:gridCol w="2992378">
                  <a:extLst>
                    <a:ext uri="{9D8B030D-6E8A-4147-A177-3AD203B41FA5}">
                      <a16:colId xmlns:a16="http://schemas.microsoft.com/office/drawing/2014/main" val="1302673989"/>
                    </a:ext>
                  </a:extLst>
                </a:gridCol>
              </a:tblGrid>
              <a:tr h="370840">
                <a:tc>
                  <a:txBody>
                    <a:bodyPr/>
                    <a:lstStyle/>
                    <a:p>
                      <a:pPr algn="ctr"/>
                      <a:r>
                        <a:rPr lang="en-US" sz="2800" dirty="0"/>
                        <a:t>TAX RATE</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SINGLE FILERS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HEAD OF HOUSEHOULD</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800" dirty="0"/>
                        <a:t>MARRIED FILERS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774798170"/>
                  </a:ext>
                </a:extLst>
              </a:tr>
              <a:tr h="370840">
                <a:tc>
                  <a:txBody>
                    <a:bodyPr/>
                    <a:lstStyle/>
                    <a:p>
                      <a:pPr algn="ctr"/>
                      <a:r>
                        <a:rPr lang="en-US" sz="2400" b="1" dirty="0"/>
                        <a:t>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$40,000 or less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$53,600 or less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$80,000 or less</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626003"/>
                  </a:ext>
                </a:extLst>
              </a:tr>
              <a:tr h="370840">
                <a:tc>
                  <a:txBody>
                    <a:bodyPr/>
                    <a:lstStyle/>
                    <a:p>
                      <a:pPr algn="ctr"/>
                      <a:r>
                        <a:rPr lang="en-US" sz="2400" b="1" dirty="0"/>
                        <a:t>15%</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$40,001 - $441,450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$53,601 - $469,050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000" dirty="0"/>
                        <a:t>$80,001 - $496,600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4580519"/>
                  </a:ext>
                </a:extLst>
              </a:tr>
              <a:tr h="538066">
                <a:tc>
                  <a:txBody>
                    <a:bodyPr/>
                    <a:lstStyle/>
                    <a:p>
                      <a:pPr algn="ctr"/>
                      <a:r>
                        <a:rPr lang="en-US" sz="2400" b="1" dirty="0"/>
                        <a:t>20%</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$441,451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$469,051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dirty="0"/>
                        <a:t>$469,601 +</a:t>
                      </a:r>
                    </a:p>
                  </a:txBody>
                  <a:tcPr>
                    <a:lnL w="12700" cap="flat" cmpd="sng" algn="ctr">
                      <a:solidFill>
                        <a:srgbClr val="0076A3"/>
                      </a:solidFill>
                      <a:prstDash val="solid"/>
                      <a:round/>
                      <a:headEnd type="none" w="med" len="med"/>
                      <a:tailEnd type="none" w="med" len="med"/>
                    </a:lnL>
                    <a:lnR w="12700" cap="flat" cmpd="sng" algn="ctr">
                      <a:solidFill>
                        <a:srgbClr val="0076A3"/>
                      </a:solidFill>
                      <a:prstDash val="solid"/>
                      <a:round/>
                      <a:headEnd type="none" w="med" len="med"/>
                      <a:tailEnd type="none" w="med" len="med"/>
                    </a:lnR>
                    <a:lnT w="12700" cap="flat" cmpd="sng" algn="ctr">
                      <a:solidFill>
                        <a:srgbClr val="0076A3"/>
                      </a:solidFill>
                      <a:prstDash val="solid"/>
                      <a:round/>
                      <a:headEnd type="none" w="med" len="med"/>
                      <a:tailEnd type="none" w="med" len="med"/>
                    </a:lnT>
                    <a:lnB w="12700" cap="flat" cmpd="sng" algn="ctr">
                      <a:solidFill>
                        <a:srgbClr val="0076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6168135"/>
                  </a:ext>
                </a:extLst>
              </a:tr>
            </a:tbl>
          </a:graphicData>
        </a:graphic>
      </p:graphicFrame>
      <p:sp>
        <p:nvSpPr>
          <p:cNvPr id="8" name="TextBox 7">
            <a:extLst>
              <a:ext uri="{FF2B5EF4-FFF2-40B4-BE49-F238E27FC236}">
                <a16:creationId xmlns:a16="http://schemas.microsoft.com/office/drawing/2014/main" id="{F90F47EB-BCAA-41D8-907A-E0BF910B0835}"/>
              </a:ext>
            </a:extLst>
          </p:cNvPr>
          <p:cNvSpPr txBox="1"/>
          <p:nvPr/>
        </p:nvSpPr>
        <p:spPr>
          <a:xfrm>
            <a:off x="1972385" y="4221144"/>
            <a:ext cx="9975272" cy="307777"/>
          </a:xfrm>
          <a:prstGeom prst="rect">
            <a:avLst/>
          </a:prstGeom>
          <a:noFill/>
        </p:spPr>
        <p:txBody>
          <a:bodyPr wrap="square" rtlCol="0">
            <a:spAutoFit/>
          </a:bodyPr>
          <a:lstStyle/>
          <a:p>
            <a:pPr algn="r"/>
            <a:r>
              <a:rPr lang="en-US" sz="1400" i="1" dirty="0">
                <a:solidFill>
                  <a:schemeClr val="bg1">
                    <a:lumMod val="50000"/>
                  </a:schemeClr>
                </a:solidFill>
              </a:rPr>
              <a:t>Source: Tax Foundation. Note: The income figures represent total taxable income, or income after all deductions are taken.</a:t>
            </a:r>
          </a:p>
        </p:txBody>
      </p:sp>
    </p:spTree>
    <p:extLst>
      <p:ext uri="{BB962C8B-B14F-4D97-AF65-F5344CB8AC3E}">
        <p14:creationId xmlns:p14="http://schemas.microsoft.com/office/powerpoint/2010/main" val="76890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F08091-4694-4CA6-AB38-DCDD4D5A4E15}"/>
              </a:ext>
            </a:extLst>
          </p:cNvPr>
          <p:cNvSpPr txBox="1">
            <a:spLocks/>
          </p:cNvSpPr>
          <p:nvPr/>
        </p:nvSpPr>
        <p:spPr>
          <a:xfrm>
            <a:off x="0" y="1"/>
            <a:ext cx="12192000" cy="839972"/>
          </a:xfrm>
          <a:prstGeom prst="rect">
            <a:avLst/>
          </a:prstGeom>
          <a:solidFill>
            <a:srgbClr val="1A4D98"/>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Charitable Deductions</a:t>
            </a:r>
          </a:p>
          <a:p>
            <a:pPr algn="ctr"/>
            <a:endParaRPr lang="en-US" sz="1028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BB569F8-0E5A-49CB-B63B-E85C8010B12D}"/>
              </a:ext>
            </a:extLst>
          </p:cNvPr>
          <p:cNvPicPr>
            <a:picLocks noChangeAspect="1"/>
          </p:cNvPicPr>
          <p:nvPr/>
        </p:nvPicPr>
        <p:blipFill>
          <a:blip r:embed="rId3">
            <a:duotone>
              <a:schemeClr val="accent5">
                <a:shade val="45000"/>
                <a:satMod val="135000"/>
              </a:schemeClr>
              <a:prstClr val="white"/>
            </a:duotone>
          </a:blip>
          <a:stretch>
            <a:fillRect/>
          </a:stretch>
        </p:blipFill>
        <p:spPr>
          <a:xfrm>
            <a:off x="0" y="839898"/>
            <a:ext cx="12192002" cy="6018102"/>
          </a:xfrm>
          <a:prstGeom prst="rect">
            <a:avLst/>
          </a:prstGeom>
        </p:spPr>
      </p:pic>
    </p:spTree>
    <p:extLst>
      <p:ext uri="{BB962C8B-B14F-4D97-AF65-F5344CB8AC3E}">
        <p14:creationId xmlns:p14="http://schemas.microsoft.com/office/powerpoint/2010/main" val="352204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F08091-4694-4CA6-AB38-DCDD4D5A4E15}"/>
              </a:ext>
            </a:extLst>
          </p:cNvPr>
          <p:cNvSpPr txBox="1">
            <a:spLocks/>
          </p:cNvSpPr>
          <p:nvPr/>
        </p:nvSpPr>
        <p:spPr>
          <a:xfrm>
            <a:off x="0" y="0"/>
            <a:ext cx="12192000" cy="744279"/>
          </a:xfrm>
          <a:prstGeom prst="rect">
            <a:avLst/>
          </a:prstGeom>
          <a:solidFill>
            <a:srgbClr val="1A4D98"/>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Charitable Deduction</a:t>
            </a:r>
          </a:p>
          <a:p>
            <a:pPr algn="ctr"/>
            <a:endParaRPr lang="en-US" sz="102800" b="1" dirty="0">
              <a:latin typeface="Roboto Slab" pitchFamily="2" charset="0"/>
              <a:ea typeface="Roboto Slab" pitchFamily="2" charset="0"/>
              <a:cs typeface="Arial" panose="020B0604020202020204" pitchFamily="34" charset="0"/>
            </a:endParaRPr>
          </a:p>
          <a:p>
            <a:pPr algn="ctr">
              <a:defRPr/>
            </a:pPr>
            <a:endPar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SFWA - Donations">
            <a:extLst>
              <a:ext uri="{FF2B5EF4-FFF2-40B4-BE49-F238E27FC236}">
                <a16:creationId xmlns:a16="http://schemas.microsoft.com/office/drawing/2014/main" id="{FBDA1B44-D04E-448A-B0C7-A9574A868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8030"/>
            <a:ext cx="7148945" cy="3928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8726D0A-A8DE-4BC4-8D4A-3AFC7365750F}"/>
              </a:ext>
            </a:extLst>
          </p:cNvPr>
          <p:cNvPicPr>
            <a:picLocks noChangeAspect="1"/>
          </p:cNvPicPr>
          <p:nvPr/>
        </p:nvPicPr>
        <p:blipFill>
          <a:blip r:embed="rId4"/>
          <a:stretch>
            <a:fillRect/>
          </a:stretch>
        </p:blipFill>
        <p:spPr>
          <a:xfrm>
            <a:off x="8010575" y="4388569"/>
            <a:ext cx="3101503" cy="2147502"/>
          </a:xfrm>
          <a:prstGeom prst="rect">
            <a:avLst/>
          </a:prstGeom>
          <a:ln w="28575">
            <a:solidFill>
              <a:schemeClr val="accent5">
                <a:lumMod val="50000"/>
              </a:schemeClr>
            </a:solidFill>
          </a:ln>
        </p:spPr>
      </p:pic>
      <p:sp>
        <p:nvSpPr>
          <p:cNvPr id="7" name="TextBox 6">
            <a:extLst>
              <a:ext uri="{FF2B5EF4-FFF2-40B4-BE49-F238E27FC236}">
                <a16:creationId xmlns:a16="http://schemas.microsoft.com/office/drawing/2014/main" id="{3405B777-6012-47CE-8968-EA38A54EE325}"/>
              </a:ext>
            </a:extLst>
          </p:cNvPr>
          <p:cNvSpPr txBox="1"/>
          <p:nvPr/>
        </p:nvSpPr>
        <p:spPr>
          <a:xfrm>
            <a:off x="528992" y="867784"/>
            <a:ext cx="11330441" cy="646331"/>
          </a:xfrm>
          <a:prstGeom prst="rect">
            <a:avLst/>
          </a:prstGeom>
          <a:noFill/>
        </p:spPr>
        <p:txBody>
          <a:bodyPr wrap="square" rtlCol="0">
            <a:spAutoFit/>
          </a:bodyPr>
          <a:lstStyle/>
          <a:p>
            <a:pPr algn="ctr"/>
            <a:r>
              <a:rPr lang="en-US" sz="3600" b="1" dirty="0">
                <a:solidFill>
                  <a:schemeClr val="accent5">
                    <a:lumMod val="75000"/>
                  </a:schemeClr>
                </a:solidFill>
              </a:rPr>
              <a:t>$300 Charitable Contribution Deduction</a:t>
            </a:r>
          </a:p>
        </p:txBody>
      </p:sp>
      <p:sp>
        <p:nvSpPr>
          <p:cNvPr id="8" name="TextBox 7">
            <a:extLst>
              <a:ext uri="{FF2B5EF4-FFF2-40B4-BE49-F238E27FC236}">
                <a16:creationId xmlns:a16="http://schemas.microsoft.com/office/drawing/2014/main" id="{905EAF48-565E-465A-9BFF-AC817DEBF6D7}"/>
              </a:ext>
            </a:extLst>
          </p:cNvPr>
          <p:cNvSpPr txBox="1"/>
          <p:nvPr/>
        </p:nvSpPr>
        <p:spPr>
          <a:xfrm>
            <a:off x="7263221" y="1865742"/>
            <a:ext cx="4596212" cy="2246769"/>
          </a:xfrm>
          <a:prstGeom prst="rect">
            <a:avLst/>
          </a:prstGeom>
          <a:noFill/>
        </p:spPr>
        <p:txBody>
          <a:bodyPr wrap="square" rtlCol="0">
            <a:spAutoFit/>
          </a:bodyPr>
          <a:lstStyle/>
          <a:p>
            <a:pPr algn="ctr"/>
            <a:r>
              <a:rPr lang="en-US" sz="2800" b="1" dirty="0"/>
              <a:t>The CARES Act allows a </a:t>
            </a:r>
            <a:br>
              <a:rPr lang="en-US" sz="2800" b="1" dirty="0"/>
            </a:br>
            <a:r>
              <a:rPr lang="en-US" sz="2800" b="1" dirty="0"/>
              <a:t>$300 deduction for charitable contributions even if you don’t itemize your </a:t>
            </a:r>
            <a:br>
              <a:rPr lang="en-US" sz="2800" b="1" dirty="0"/>
            </a:br>
            <a:r>
              <a:rPr lang="en-US" sz="2800" b="1" dirty="0"/>
              <a:t>deductions for 2020.</a:t>
            </a:r>
          </a:p>
        </p:txBody>
      </p:sp>
    </p:spTree>
    <p:extLst>
      <p:ext uri="{BB962C8B-B14F-4D97-AF65-F5344CB8AC3E}">
        <p14:creationId xmlns:p14="http://schemas.microsoft.com/office/powerpoint/2010/main" val="1767383267"/>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sociation_PPT.potx(1)" id="{7550C79D-C014-2E4A-8236-54F6E92D30B1}" vid="{CB14E4C0-6C67-1D49-BFD3-B4D8E5B284D6}"/>
    </a:ext>
  </a:extLst>
</a:theme>
</file>

<file path=ppt/theme/theme2.xml><?xml version="1.0" encoding="utf-8"?>
<a:theme xmlns:a="http://schemas.openxmlformats.org/drawingml/2006/main" name="1_Office Theme">
  <a:themeElements>
    <a:clrScheme name="Association">
      <a:dk1>
        <a:sysClr val="windowText" lastClr="000000"/>
      </a:dk1>
      <a:lt1>
        <a:sysClr val="window" lastClr="FFFFFF"/>
      </a:lt1>
      <a:dk2>
        <a:srgbClr val="72246C"/>
      </a:dk2>
      <a:lt2>
        <a:srgbClr val="1D1D1D"/>
      </a:lt2>
      <a:accent1>
        <a:srgbClr val="B94164"/>
      </a:accent1>
      <a:accent2>
        <a:srgbClr val="F0B323"/>
      </a:accent2>
      <a:accent3>
        <a:srgbClr val="41B6E6"/>
      </a:accent3>
      <a:accent4>
        <a:srgbClr val="48A23F"/>
      </a:accent4>
      <a:accent5>
        <a:srgbClr val="672D89"/>
      </a:accent5>
      <a:accent6>
        <a:srgbClr val="DC6B2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sociation_PPT.potx(1)" id="{7550C79D-C014-2E4A-8236-54F6E92D30B1}" vid="{CB14E4C0-6C67-1D49-BFD3-B4D8E5B284D6}"/>
    </a:ext>
  </a:extLst>
</a:theme>
</file>

<file path=ppt/theme/theme3.xml><?xml version="1.0" encoding="utf-8"?>
<a:theme xmlns:a="http://schemas.openxmlformats.org/drawingml/2006/main" name="Keebl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7142</TotalTime>
  <Words>3547</Words>
  <Application>Microsoft Office PowerPoint</Application>
  <PresentationFormat>Widescreen</PresentationFormat>
  <Paragraphs>382</Paragraphs>
  <Slides>27</Slides>
  <Notes>27</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27</vt:i4>
      </vt:variant>
    </vt:vector>
  </HeadingPairs>
  <TitlesOfParts>
    <vt:vector size="45" baseType="lpstr">
      <vt:lpstr>Arial</vt:lpstr>
      <vt:lpstr>Arial Narrow</vt:lpstr>
      <vt:lpstr>Bahnschrift SemiBold SemiConden</vt:lpstr>
      <vt:lpstr>Calibri</vt:lpstr>
      <vt:lpstr>Calibri Light</vt:lpstr>
      <vt:lpstr>Cambria Math</vt:lpstr>
      <vt:lpstr>Lucida Grande</vt:lpstr>
      <vt:lpstr>Roboto</vt:lpstr>
      <vt:lpstr>Roboto Light</vt:lpstr>
      <vt:lpstr>Roboto Slab</vt:lpstr>
      <vt:lpstr>Roboto Thin</vt:lpstr>
      <vt:lpstr>Segoe Script</vt:lpstr>
      <vt:lpstr>Times New Roman</vt:lpstr>
      <vt:lpstr>Wingdings</vt:lpstr>
      <vt:lpstr>Office Theme</vt:lpstr>
      <vt:lpstr>1_Office Theme</vt:lpstr>
      <vt:lpstr>Keebler Template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Unger</dc:creator>
  <cp:lastModifiedBy>Stephanie Allard</cp:lastModifiedBy>
  <cp:revision>283</cp:revision>
  <cp:lastPrinted>2021-02-25T18:45:15Z</cp:lastPrinted>
  <dcterms:created xsi:type="dcterms:W3CDTF">2020-01-02T23:20:36Z</dcterms:created>
  <dcterms:modified xsi:type="dcterms:W3CDTF">2021-03-09T16:21:15Z</dcterms:modified>
</cp:coreProperties>
</file>