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898" r:id="rId5"/>
    <p:sldId id="887" r:id="rId6"/>
    <p:sldId id="889" r:id="rId7"/>
    <p:sldId id="893" r:id="rId8"/>
    <p:sldId id="890" r:id="rId9"/>
    <p:sldId id="891" r:id="rId10"/>
    <p:sldId id="899" r:id="rId11"/>
    <p:sldId id="892" r:id="rId12"/>
    <p:sldId id="894" r:id="rId13"/>
    <p:sldId id="895" r:id="rId14"/>
    <p:sldId id="896" r:id="rId15"/>
    <p:sldId id="902" r:id="rId16"/>
    <p:sldId id="904" r:id="rId17"/>
    <p:sldId id="905" r:id="rId18"/>
    <p:sldId id="883" r:id="rId19"/>
    <p:sldId id="268" r:id="rId20"/>
    <p:sldId id="900" r:id="rId21"/>
    <p:sldId id="266" r:id="rId22"/>
    <p:sldId id="886" r:id="rId23"/>
    <p:sldId id="871" r:id="rId24"/>
    <p:sldId id="260" r:id="rId25"/>
    <p:sldId id="26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Unger" initials="KU" lastIdx="1" clrIdx="0">
    <p:extLst>
      <p:ext uri="{19B8F6BF-5375-455C-9EA6-DF929625EA0E}">
        <p15:presenceInfo xmlns:p15="http://schemas.microsoft.com/office/powerpoint/2012/main" userId="S::ken@theapfa.com::a059aaf4-1950-48dc-bd52-8e7c004b6e32" providerId="AD"/>
      </p:ext>
    </p:extLst>
  </p:cmAuthor>
  <p:cmAuthor id="2" name="Stephanie Allard" initials="SA" lastIdx="1" clrIdx="1">
    <p:extLst>
      <p:ext uri="{19B8F6BF-5375-455C-9EA6-DF929625EA0E}">
        <p15:presenceInfo xmlns:p15="http://schemas.microsoft.com/office/powerpoint/2012/main" userId="S::stephanie@theapfa.com::271f082d-7d35-48af-bb65-38b6ae2b0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EF1FC"/>
    <a:srgbClr val="F2F2F2"/>
    <a:srgbClr val="F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7" autoAdjust="0"/>
    <p:restoredTop sz="86410" autoAdjust="0"/>
  </p:normalViewPr>
  <p:slideViewPr>
    <p:cSldViewPr snapToGrid="0">
      <p:cViewPr varScale="1">
        <p:scale>
          <a:sx n="140" d="100"/>
          <a:sy n="140" d="100"/>
        </p:scale>
        <p:origin x="1068"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6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19T09:34:32.738" idx="1">
    <p:pos x="4105" y="129"/>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FA6892-23FA-4427-8B4F-DD44AAA77F9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A6C190-3477-4EC7-8EF6-04984E5B69B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99DBA84-6DA0-4DA5-8193-8DC6B18BB36F}" type="datetimeFigureOut">
              <a:rPr lang="en-US" smtClean="0"/>
              <a:t>4/20/2021</a:t>
            </a:fld>
            <a:endParaRPr lang="en-US"/>
          </a:p>
        </p:txBody>
      </p:sp>
      <p:sp>
        <p:nvSpPr>
          <p:cNvPr id="4" name="Footer Placeholder 3">
            <a:extLst>
              <a:ext uri="{FF2B5EF4-FFF2-40B4-BE49-F238E27FC236}">
                <a16:creationId xmlns:a16="http://schemas.microsoft.com/office/drawing/2014/main" id="{4D7B3146-216D-4803-B4E2-F700A3FEEFE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42B97-1471-438F-AB2D-5C4EAEFCAB8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DE20FE0-D592-4736-A803-E82030C1AD0A}" type="slidenum">
              <a:rPr lang="en-US" smtClean="0"/>
              <a:t>‹#›</a:t>
            </a:fld>
            <a:endParaRPr lang="en-US"/>
          </a:p>
        </p:txBody>
      </p:sp>
    </p:spTree>
    <p:extLst>
      <p:ext uri="{BB962C8B-B14F-4D97-AF65-F5344CB8AC3E}">
        <p14:creationId xmlns:p14="http://schemas.microsoft.com/office/powerpoint/2010/main" val="591995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0BF826-5922-40BB-89F3-07B4FC690F9B}" type="datetimeFigureOut">
              <a:rPr lang="en-US" smtClean="0"/>
              <a:t>4/20/2021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53C02A-7E42-473B-B46B-30CAC35B688D}" type="slidenum">
              <a:rPr lang="en-US" smtClean="0"/>
              <a:t>‹#›</a:t>
            </a:fld>
            <a:endParaRPr lang="en-US"/>
          </a:p>
        </p:txBody>
      </p:sp>
    </p:spTree>
    <p:extLst>
      <p:ext uri="{BB962C8B-B14F-4D97-AF65-F5344CB8AC3E}">
        <p14:creationId xmlns:p14="http://schemas.microsoft.com/office/powerpoint/2010/main" val="2128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75300" cy="3660458"/>
          </a:xfrm>
        </p:spPr>
        <p:txBody>
          <a:bodyPr/>
          <a:lstStyle/>
          <a:p>
            <a:pPr defTabSz="931774">
              <a:defRPr/>
            </a:pPr>
            <a:r>
              <a:rPr lang="en-US" b="0" dirty="0"/>
              <a:t>Hello clients and friends.  This is ___________________ from the __________________ and it’s my pleasure to present our economic and market update.           </a:t>
            </a: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a:t>
            </a:fld>
            <a:endParaRPr lang="en-US"/>
          </a:p>
        </p:txBody>
      </p:sp>
    </p:spTree>
    <p:extLst>
      <p:ext uri="{BB962C8B-B14F-4D97-AF65-F5344CB8AC3E}">
        <p14:creationId xmlns:p14="http://schemas.microsoft.com/office/powerpoint/2010/main" val="14868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2050"/>
            <a:ext cx="5575300" cy="3136900"/>
          </a:xfrm>
        </p:spPr>
      </p:sp>
      <p:sp>
        <p:nvSpPr>
          <p:cNvPr id="3" name="Notes Placeholder 2"/>
          <p:cNvSpPr>
            <a:spLocks noGrp="1"/>
          </p:cNvSpPr>
          <p:nvPr>
            <p:ph type="body" idx="1"/>
          </p:nvPr>
        </p:nvSpPr>
        <p:spPr/>
        <p:txBody>
          <a:bodyPr/>
          <a:lstStyle/>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Another key investment factor that you can control is your risk appetite or the amount of acceptance that you have for risk.</a:t>
            </a:r>
          </a:p>
        </p:txBody>
      </p:sp>
      <p:sp>
        <p:nvSpPr>
          <p:cNvPr id="4" name="Slide Number Placeholder 3"/>
          <p:cNvSpPr>
            <a:spLocks noGrp="1"/>
          </p:cNvSpPr>
          <p:nvPr>
            <p:ph type="sldNum" sz="quarter" idx="5"/>
          </p:nvPr>
        </p:nvSpPr>
        <p:spPr/>
        <p:txBody>
          <a:bodyPr/>
          <a:lstStyle/>
          <a:p>
            <a:fld id="{BD53C02A-7E42-473B-B46B-30CAC35B688D}" type="slidenum">
              <a:rPr lang="en-US" smtClean="0"/>
              <a:t>10</a:t>
            </a:fld>
            <a:endParaRPr lang="en-US"/>
          </a:p>
        </p:txBody>
      </p:sp>
    </p:spTree>
    <p:extLst>
      <p:ext uri="{BB962C8B-B14F-4D97-AF65-F5344CB8AC3E}">
        <p14:creationId xmlns:p14="http://schemas.microsoft.com/office/powerpoint/2010/main" val="40954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spcBef>
                <a:spcPts val="0"/>
              </a:spcBef>
              <a:spcAft>
                <a:spcPts val="0"/>
              </a:spcAft>
              <a:buClrTx/>
              <a:buSzTx/>
              <a:buFontTx/>
              <a:buNone/>
              <a:tabLst/>
              <a:defRPr/>
            </a:pPr>
            <a:r>
              <a:rPr lang="en-US" dirty="0"/>
              <a:t>We want to emphasize the importance of keeping your focus on what you can control, versus what you cannot. </a:t>
            </a:r>
          </a:p>
          <a:p>
            <a:pPr marL="0" marR="0" lvl="0" indent="0" algn="just" defTabSz="914400" rtl="0" eaLnBrk="1" fontAlgn="base" latinLnBrk="0" hangingPunct="1">
              <a:spcBef>
                <a:spcPts val="0"/>
              </a:spcBef>
              <a:spcAft>
                <a:spcPts val="0"/>
              </a:spcAft>
              <a:buClrTx/>
              <a:buSzTx/>
              <a:buFontTx/>
              <a:buNone/>
              <a:tabLst/>
              <a:defRPr/>
            </a:pPr>
            <a:endParaRPr lang="en-US" dirty="0"/>
          </a:p>
          <a:p>
            <a:pPr marL="0" marR="0" lvl="0" indent="0" algn="just" defTabSz="914400" rtl="0" eaLnBrk="1" fontAlgn="base" latinLnBrk="0" hangingPunct="1">
              <a:spcBef>
                <a:spcPts val="0"/>
              </a:spcBef>
              <a:spcAft>
                <a:spcPts val="0"/>
              </a:spcAft>
              <a:buClrTx/>
              <a:buSzTx/>
              <a:buFontTx/>
              <a:buNone/>
              <a:tabLst/>
              <a:defRPr/>
            </a:pPr>
            <a:r>
              <a:rPr lang="en-US" dirty="0"/>
              <a:t>As this illustration shares, you can control your risk, your time horizon and your behavior.</a:t>
            </a:r>
          </a:p>
          <a:p>
            <a:pPr marL="0" marR="0" algn="just" fontAlgn="base">
              <a:spcBef>
                <a:spcPts val="0"/>
              </a:spcBef>
              <a:spcAft>
                <a:spcPts val="0"/>
              </a:spcAft>
            </a:pPr>
            <a:endParaRPr lang="en-US" dirty="0"/>
          </a:p>
          <a:p>
            <a:pPr marL="0" marR="0" algn="just" fontAlgn="base">
              <a:spcBef>
                <a:spcPts val="0"/>
              </a:spcBef>
              <a:spcAft>
                <a:spcPts val="0"/>
              </a:spcAft>
            </a:pPr>
            <a:r>
              <a:rPr lang="en-US" dirty="0"/>
              <a:t>Although many investors focus on outcome or investment return, that is something you cannot control.</a:t>
            </a:r>
          </a:p>
        </p:txBody>
      </p:sp>
      <p:sp>
        <p:nvSpPr>
          <p:cNvPr id="4" name="Slide Number Placeholder 3"/>
          <p:cNvSpPr>
            <a:spLocks noGrp="1"/>
          </p:cNvSpPr>
          <p:nvPr>
            <p:ph type="sldNum" sz="quarter" idx="5"/>
          </p:nvPr>
        </p:nvSpPr>
        <p:spPr/>
        <p:txBody>
          <a:bodyPr/>
          <a:lstStyle/>
          <a:p>
            <a:fld id="{BD53C02A-7E42-473B-B46B-30CAC35B688D}" type="slidenum">
              <a:rPr lang="en-US" smtClean="0"/>
              <a:t>11</a:t>
            </a:fld>
            <a:endParaRPr lang="en-US"/>
          </a:p>
        </p:txBody>
      </p:sp>
    </p:spTree>
    <p:extLst>
      <p:ext uri="{BB962C8B-B14F-4D97-AF65-F5344CB8AC3E}">
        <p14:creationId xmlns:p14="http://schemas.microsoft.com/office/powerpoint/2010/main" val="141361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1162050"/>
            <a:ext cx="5260975" cy="2959100"/>
          </a:xfrm>
        </p:spPr>
      </p:sp>
      <p:sp>
        <p:nvSpPr>
          <p:cNvPr id="3" name="Notes Placeholder 2"/>
          <p:cNvSpPr>
            <a:spLocks noGrp="1"/>
          </p:cNvSpPr>
          <p:nvPr>
            <p:ph type="body" idx="1"/>
          </p:nvPr>
        </p:nvSpPr>
        <p:spPr/>
        <p:txBody>
          <a:bodyPr/>
          <a:lstStyle/>
          <a:p>
            <a:r>
              <a:rPr lang="en-US" dirty="0"/>
              <a:t>Reviewing your risk appetite to see if it has shifted or checking to see if your time horizon has changed is always important. After you fully outline or update these two foundations for your investment strategy, you can then match your behavior to your investment plan.</a:t>
            </a:r>
          </a:p>
          <a:p>
            <a:endParaRPr lang="en-US"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12</a:t>
            </a:fld>
            <a:endParaRPr lang="en-US"/>
          </a:p>
        </p:txBody>
      </p:sp>
    </p:spTree>
    <p:extLst>
      <p:ext uri="{BB962C8B-B14F-4D97-AF65-F5344CB8AC3E}">
        <p14:creationId xmlns:p14="http://schemas.microsoft.com/office/powerpoint/2010/main" val="144133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long term is still a great way to look at equity investments. </a:t>
            </a:r>
          </a:p>
          <a:p>
            <a:endParaRPr lang="en-US" dirty="0"/>
          </a:p>
          <a:p>
            <a:r>
              <a:rPr lang="en-US" dirty="0"/>
              <a:t>Typically, the most successful investors think and act for the long-term. </a:t>
            </a:r>
          </a:p>
          <a:p>
            <a:endParaRPr lang="en-US" dirty="0"/>
          </a:p>
          <a:p>
            <a:r>
              <a:rPr lang="en-US" dirty="0"/>
              <a:t>It’s nearly impossible to predict exact market movements, however, you can prepare.</a:t>
            </a:r>
          </a:p>
          <a:p>
            <a:endParaRPr lang="en-US"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13</a:t>
            </a:fld>
            <a:endParaRPr lang="en-US"/>
          </a:p>
        </p:txBody>
      </p:sp>
    </p:spTree>
    <p:extLst>
      <p:ext uri="{BB962C8B-B14F-4D97-AF65-F5344CB8AC3E}">
        <p14:creationId xmlns:p14="http://schemas.microsoft.com/office/powerpoint/2010/main" val="3874930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Equity market v</a:t>
            </a:r>
            <a:r>
              <a:rPr lang="en-US" sz="1200" b="0" i="0" kern="1200" dirty="0">
                <a:solidFill>
                  <a:schemeClr val="tx1"/>
                </a:solidFill>
                <a:effectLst/>
                <a:latin typeface="+mn-lt"/>
                <a:ea typeface="+mn-ea"/>
                <a:cs typeface="+mn-cs"/>
              </a:rPr>
              <a:t>olatility is still present. </a:t>
            </a:r>
            <a:r>
              <a:rPr lang="en-US" dirty="0"/>
              <a:t>Equity </a:t>
            </a:r>
            <a:r>
              <a:rPr lang="en-US" sz="1200" b="0" i="0" kern="1200" dirty="0">
                <a:solidFill>
                  <a:schemeClr val="tx1"/>
                </a:solidFill>
                <a:effectLst/>
                <a:latin typeface="+mn-lt"/>
                <a:ea typeface="+mn-ea"/>
                <a:cs typeface="+mn-cs"/>
              </a:rPr>
              <a:t>market downturns or declines are a normal part of the investment experience.</a:t>
            </a:r>
          </a:p>
          <a:p>
            <a:pPr defTabSz="931500">
              <a:defRPr/>
            </a:pPr>
            <a:endParaRPr lang="en-US" sz="1200" b="0" i="0" kern="1200" dirty="0">
              <a:solidFill>
                <a:schemeClr val="tx1"/>
              </a:solidFill>
              <a:effectLst/>
              <a:latin typeface="+mn-lt"/>
              <a:ea typeface="+mn-ea"/>
              <a:cs typeface="+mn-cs"/>
            </a:endParaRPr>
          </a:p>
          <a:p>
            <a:pPr defTabSz="931500">
              <a:defRPr/>
            </a:pPr>
            <a:r>
              <a:rPr lang="en-US" sz="1200" b="0" i="0" kern="1200" dirty="0">
                <a:solidFill>
                  <a:schemeClr val="tx1"/>
                </a:solidFill>
                <a:effectLst/>
                <a:latin typeface="+mn-lt"/>
                <a:ea typeface="+mn-ea"/>
                <a:cs typeface="+mn-cs"/>
              </a:rPr>
              <a:t>Now is an excellent time to move forward with confidence in the path you’ve chosen toward your investment goals, but remember, </a:t>
            </a:r>
            <a:r>
              <a:rPr lang="en-US" dirty="0"/>
              <a:t>equity</a:t>
            </a:r>
            <a:r>
              <a:rPr lang="en-US" sz="1200" b="0" i="0" kern="1200" dirty="0">
                <a:solidFill>
                  <a:schemeClr val="tx1"/>
                </a:solidFill>
                <a:effectLst/>
                <a:latin typeface="+mn-lt"/>
                <a:ea typeface="+mn-ea"/>
                <a:cs typeface="+mn-cs"/>
              </a:rPr>
              <a:t> markets are currently  high and we always alert clients that we </a:t>
            </a:r>
            <a:r>
              <a:rPr lang="en-US" dirty="0"/>
              <a:t>need to</a:t>
            </a:r>
            <a:r>
              <a:rPr lang="en-US" sz="1200" b="0" i="0" kern="1200" dirty="0">
                <a:solidFill>
                  <a:schemeClr val="tx1"/>
                </a:solidFill>
                <a:effectLst/>
                <a:latin typeface="+mn-lt"/>
                <a:ea typeface="+mn-ea"/>
                <a:cs typeface="+mn-cs"/>
              </a:rPr>
              <a:t> proceed with caution.</a:t>
            </a:r>
          </a:p>
          <a:p>
            <a:pPr defTabSz="931500">
              <a:defRPr/>
            </a:pPr>
            <a:endParaRPr lang="en-US" dirty="0"/>
          </a:p>
          <a:p>
            <a:pPr defTabSz="931500">
              <a:defRPr/>
            </a:pPr>
            <a:endParaRPr lang="en-US"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14</a:t>
            </a:fld>
            <a:endParaRPr lang="en-US"/>
          </a:p>
        </p:txBody>
      </p:sp>
    </p:spTree>
    <p:extLst>
      <p:ext uri="{BB962C8B-B14F-4D97-AF65-F5344CB8AC3E}">
        <p14:creationId xmlns:p14="http://schemas.microsoft.com/office/powerpoint/2010/main" val="266058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Recently, President Joe Biden said that he was going to recommend some changes to tax rates and laws.  While nothing is currently approved, this is something we will be watching closely, and we will keep clients updated and informed as things progress.</a:t>
            </a:r>
          </a:p>
        </p:txBody>
      </p:sp>
      <p:sp>
        <p:nvSpPr>
          <p:cNvPr id="4" name="Slide Number Placeholder 3"/>
          <p:cNvSpPr>
            <a:spLocks noGrp="1"/>
          </p:cNvSpPr>
          <p:nvPr>
            <p:ph type="sldNum" sz="quarter" idx="5"/>
          </p:nvPr>
        </p:nvSpPr>
        <p:spPr/>
        <p:txBody>
          <a:bodyPr/>
          <a:lstStyle/>
          <a:p>
            <a:fld id="{BD53C02A-7E42-473B-B46B-30CAC35B688D}" type="slidenum">
              <a:rPr lang="en-US" smtClean="0"/>
              <a:t>15</a:t>
            </a:fld>
            <a:endParaRPr lang="en-US"/>
          </a:p>
        </p:txBody>
      </p:sp>
    </p:spTree>
    <p:extLst>
      <p:ext uri="{BB962C8B-B14F-4D97-AF65-F5344CB8AC3E}">
        <p14:creationId xmlns:p14="http://schemas.microsoft.com/office/powerpoint/2010/main" val="130314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The Secure Act was passed in late 2019 and it changed how retirement funds were transferred to heirs.</a:t>
            </a:r>
          </a:p>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To try to offer our clients better flexibility on minimizing taxes on their retirement funds, we will be discussing with clients, where appropriate, the strategies that come with designating both primary and contingent beneficiaries.</a:t>
            </a:r>
          </a:p>
        </p:txBody>
      </p:sp>
      <p:sp>
        <p:nvSpPr>
          <p:cNvPr id="4" name="Slide Number Placeholder 3"/>
          <p:cNvSpPr>
            <a:spLocks noGrp="1"/>
          </p:cNvSpPr>
          <p:nvPr>
            <p:ph type="sldNum" sz="quarter" idx="5"/>
          </p:nvPr>
        </p:nvSpPr>
        <p:spPr/>
        <p:txBody>
          <a:bodyPr/>
          <a:lstStyle/>
          <a:p>
            <a:fld id="{BD53C02A-7E42-473B-B46B-30CAC35B688D}" type="slidenum">
              <a:rPr lang="en-US" smtClean="0"/>
              <a:t>16</a:t>
            </a:fld>
            <a:endParaRPr lang="en-US"/>
          </a:p>
        </p:txBody>
      </p:sp>
    </p:spTree>
    <p:extLst>
      <p:ext uri="{BB962C8B-B14F-4D97-AF65-F5344CB8AC3E}">
        <p14:creationId xmlns:p14="http://schemas.microsoft.com/office/powerpoint/2010/main" val="390782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2231708"/>
          </a:xfrm>
        </p:spPr>
        <p:txBody>
          <a:bodyPr/>
          <a:lstStyle/>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Another proactive planning topic we want to be watching is that in March, Senator Bernie Sanders filed a Senate proposal called the, “For the 99.5 Percent Act”. </a:t>
            </a:r>
          </a:p>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This proposal was to reduce estate tax exemptions from the current level of $11.7 million dollars per person to $3.5 million per person.</a:t>
            </a:r>
          </a:p>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The estate tax rate under Senator Sander’s plan would start at 45% and grow to as high as 65%. </a:t>
            </a:r>
          </a:p>
          <a:p>
            <a:pPr marL="0" indent="0" defTabSz="660946">
              <a:spcBef>
                <a:spcPts val="723"/>
              </a:spcBef>
              <a:spcAft>
                <a:spcPct val="35000"/>
              </a:spcAft>
              <a:buClr>
                <a:schemeClr val="accent2">
                  <a:lumMod val="75000"/>
                </a:schemeClr>
              </a:buClr>
              <a:buFont typeface="Arial" panose="020B0604020202020204" pitchFamily="34" charset="0"/>
              <a:buNone/>
              <a:defRPr/>
            </a:pPr>
            <a:r>
              <a:rPr lang="en-US" dirty="0"/>
              <a:t>This is a proposal we will be closely watching and as things develop, we will be updating you and talking with clients that could be affected.</a:t>
            </a:r>
          </a:p>
        </p:txBody>
      </p:sp>
      <p:sp>
        <p:nvSpPr>
          <p:cNvPr id="4" name="Slide Number Placeholder 3"/>
          <p:cNvSpPr>
            <a:spLocks noGrp="1"/>
          </p:cNvSpPr>
          <p:nvPr>
            <p:ph type="sldNum" sz="quarter" idx="5"/>
          </p:nvPr>
        </p:nvSpPr>
        <p:spPr/>
        <p:txBody>
          <a:bodyPr/>
          <a:lstStyle/>
          <a:p>
            <a:fld id="{BD53C02A-7E42-473B-B46B-30CAC35B688D}" type="slidenum">
              <a:rPr lang="en-US" smtClean="0"/>
              <a:t>17</a:t>
            </a:fld>
            <a:endParaRPr lang="en-US"/>
          </a:p>
        </p:txBody>
      </p:sp>
    </p:spTree>
    <p:extLst>
      <p:ext uri="{BB962C8B-B14F-4D97-AF65-F5344CB8AC3E}">
        <p14:creationId xmlns:p14="http://schemas.microsoft.com/office/powerpoint/2010/main" val="3685245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recap, here are some key points:</a:t>
            </a:r>
          </a:p>
          <a:p>
            <a:endParaRPr lang="en-US" dirty="0"/>
          </a:p>
          <a:p>
            <a:pPr>
              <a:spcBef>
                <a:spcPts val="0"/>
              </a:spcBef>
              <a:spcAft>
                <a:spcPts val="2400"/>
              </a:spcAft>
              <a:buClr>
                <a:schemeClr val="accent5">
                  <a:lumMod val="75000"/>
                </a:schemeClr>
              </a:buClr>
              <a:buFont typeface="Wingdings" panose="05000000000000000000" pitchFamily="2" charset="2"/>
              <a:buChar char="§"/>
            </a:pPr>
            <a:r>
              <a:rPr lang="en-US" sz="1200" dirty="0"/>
              <a:t> Despite continued volatility, equity markets in 2021 have started on a high note.</a:t>
            </a:r>
          </a:p>
          <a:p>
            <a:pPr>
              <a:spcBef>
                <a:spcPts val="0"/>
              </a:spcBef>
              <a:spcAft>
                <a:spcPts val="2400"/>
              </a:spcAft>
              <a:buClr>
                <a:schemeClr val="accent5">
                  <a:lumMod val="75000"/>
                </a:schemeClr>
              </a:buClr>
              <a:buFont typeface="Wingdings" panose="05000000000000000000" pitchFamily="2" charset="2"/>
              <a:buChar char="§"/>
            </a:pPr>
            <a:r>
              <a:rPr lang="en-US" sz="1200" dirty="0"/>
              <a:t> Interest rates are expected to remain low for the foreseeable future.</a:t>
            </a:r>
          </a:p>
          <a:p>
            <a:pPr>
              <a:spcBef>
                <a:spcPts val="0"/>
              </a:spcBef>
              <a:spcAft>
                <a:spcPts val="2400"/>
              </a:spcAft>
              <a:buClr>
                <a:schemeClr val="accent5">
                  <a:lumMod val="75000"/>
                </a:schemeClr>
              </a:buClr>
              <a:buFont typeface="Wingdings" panose="05000000000000000000" pitchFamily="2" charset="2"/>
              <a:buChar char="§"/>
            </a:pPr>
            <a:r>
              <a:rPr lang="en-US" sz="1200" dirty="0"/>
              <a:t> The economic recovery is still largely based on vaccine distribution and reduction of COVID-19 cases.</a:t>
            </a:r>
          </a:p>
          <a:p>
            <a:pPr>
              <a:spcBef>
                <a:spcPts val="0"/>
              </a:spcBef>
              <a:spcAft>
                <a:spcPts val="2400"/>
              </a:spcAft>
              <a:buClr>
                <a:schemeClr val="accent5">
                  <a:lumMod val="75000"/>
                </a:schemeClr>
              </a:buClr>
              <a:buFont typeface="Wingdings" panose="05000000000000000000" pitchFamily="2" charset="2"/>
              <a:buChar char="§"/>
            </a:pPr>
            <a:r>
              <a:rPr lang="en-US" sz="1200" dirty="0"/>
              <a:t> A new administration brings new changes and proposals</a:t>
            </a:r>
            <a:r>
              <a:rPr lang="en-US" dirty="0"/>
              <a:t>.</a:t>
            </a:r>
          </a:p>
        </p:txBody>
      </p:sp>
      <p:sp>
        <p:nvSpPr>
          <p:cNvPr id="4" name="Slide Number Placeholder 3"/>
          <p:cNvSpPr>
            <a:spLocks noGrp="1"/>
          </p:cNvSpPr>
          <p:nvPr>
            <p:ph type="sldNum" sz="quarter" idx="5"/>
          </p:nvPr>
        </p:nvSpPr>
        <p:spPr/>
        <p:txBody>
          <a:bodyPr/>
          <a:lstStyle/>
          <a:p>
            <a:fld id="{BD53C02A-7E42-473B-B46B-30CAC35B688D}" type="slidenum">
              <a:rPr lang="en-US" smtClean="0"/>
              <a:t>18</a:t>
            </a:fld>
            <a:endParaRPr lang="en-US"/>
          </a:p>
        </p:txBody>
      </p:sp>
    </p:spTree>
    <p:extLst>
      <p:ext uri="{BB962C8B-B14F-4D97-AF65-F5344CB8AC3E}">
        <p14:creationId xmlns:p14="http://schemas.microsoft.com/office/powerpoint/2010/main" val="2728686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t>
            </a:r>
          </a:p>
          <a:p>
            <a:pPr marL="171450" indent="-171450">
              <a:spcBef>
                <a:spcPts val="0"/>
              </a:spcBef>
              <a:spcAft>
                <a:spcPts val="2400"/>
              </a:spcAft>
              <a:buClr>
                <a:schemeClr val="accent5">
                  <a:lumMod val="75000"/>
                </a:schemeClr>
              </a:buClr>
              <a:buFont typeface="Arial" panose="020B0604020202020204" pitchFamily="34" charset="0"/>
              <a:buChar char="•"/>
            </a:pPr>
            <a:r>
              <a:rPr lang="en-US" sz="1200" dirty="0"/>
              <a:t>Caution and vigilance are critical.</a:t>
            </a:r>
          </a:p>
          <a:p>
            <a:pPr marL="171450" indent="-171450">
              <a:spcBef>
                <a:spcPts val="0"/>
              </a:spcBef>
              <a:spcAft>
                <a:spcPts val="2400"/>
              </a:spcAft>
              <a:buClr>
                <a:schemeClr val="accent5">
                  <a:lumMod val="75000"/>
                </a:schemeClr>
              </a:buClr>
              <a:buFont typeface="Arial" panose="020B0604020202020204" pitchFamily="34" charset="0"/>
              <a:buChar char="•"/>
            </a:pPr>
            <a:r>
              <a:rPr lang="en-US" sz="1200" dirty="0"/>
              <a:t>Please avoid distractions that sway you from the path to your goals.</a:t>
            </a:r>
          </a:p>
          <a:p>
            <a:pPr marL="171450" indent="-171450">
              <a:spcBef>
                <a:spcPts val="0"/>
              </a:spcBef>
              <a:spcAft>
                <a:spcPts val="2400"/>
              </a:spcAft>
              <a:buClr>
                <a:schemeClr val="accent5">
                  <a:lumMod val="75000"/>
                </a:schemeClr>
              </a:buClr>
              <a:buFont typeface="Arial" panose="020B0604020202020204" pitchFamily="34" charset="0"/>
              <a:buChar char="•"/>
            </a:pPr>
            <a:r>
              <a:rPr lang="en-US" sz="1200" dirty="0"/>
              <a:t>Focus and make sure your time horizon and risk appetite are congruent with your goals. </a:t>
            </a:r>
          </a:p>
          <a:p>
            <a:pPr marL="171450" indent="-171450">
              <a:spcBef>
                <a:spcPts val="0"/>
              </a:spcBef>
              <a:spcAft>
                <a:spcPts val="2400"/>
              </a:spcAft>
              <a:buClr>
                <a:schemeClr val="accent5">
                  <a:lumMod val="75000"/>
                </a:schemeClr>
              </a:buClr>
              <a:buFont typeface="Arial" panose="020B0604020202020204" pitchFamily="34" charset="0"/>
              <a:buChar char="•"/>
            </a:pPr>
            <a:r>
              <a:rPr lang="en-US" sz="1200" dirty="0"/>
              <a:t>And as always, call us with any concerns!</a:t>
            </a:r>
          </a:p>
        </p:txBody>
      </p:sp>
      <p:sp>
        <p:nvSpPr>
          <p:cNvPr id="4" name="Slide Number Placeholder 3"/>
          <p:cNvSpPr>
            <a:spLocks noGrp="1"/>
          </p:cNvSpPr>
          <p:nvPr>
            <p:ph type="sldNum" sz="quarter" idx="5"/>
          </p:nvPr>
        </p:nvSpPr>
        <p:spPr/>
        <p:txBody>
          <a:bodyPr/>
          <a:lstStyle/>
          <a:p>
            <a:fld id="{BD53C02A-7E42-473B-B46B-30CAC35B688D}" type="slidenum">
              <a:rPr lang="en-US" smtClean="0"/>
              <a:t>19</a:t>
            </a:fld>
            <a:endParaRPr lang="en-US"/>
          </a:p>
        </p:txBody>
      </p:sp>
    </p:spTree>
    <p:extLst>
      <p:ext uri="{BB962C8B-B14F-4D97-AF65-F5344CB8AC3E}">
        <p14:creationId xmlns:p14="http://schemas.microsoft.com/office/powerpoint/2010/main" val="178555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Today’s agenda is very straightforward.</a:t>
            </a:r>
          </a:p>
          <a:p>
            <a:pPr eaLnBrk="1" hangingPunct="1"/>
            <a:endParaRPr lang="en-US" dirty="0"/>
          </a:p>
          <a:p>
            <a:pPr eaLnBrk="1" hangingPunct="1"/>
            <a:r>
              <a:rPr lang="en-US" dirty="0"/>
              <a:t>First, I will share with you a brief economic and market update.</a:t>
            </a:r>
          </a:p>
          <a:p>
            <a:pPr eaLnBrk="1" hangingPunct="1"/>
            <a:endParaRPr lang="en-US" dirty="0"/>
          </a:p>
          <a:p>
            <a:pPr eaLnBrk="1" hangingPunct="1"/>
            <a:r>
              <a:rPr lang="en-US" dirty="0"/>
              <a:t>Then, we will discuss some proactive guidance moving forward.</a:t>
            </a:r>
          </a:p>
        </p:txBody>
      </p:sp>
      <p:sp>
        <p:nvSpPr>
          <p:cNvPr id="4" name="Slide Number Placeholder 3"/>
          <p:cNvSpPr>
            <a:spLocks noGrp="1"/>
          </p:cNvSpPr>
          <p:nvPr>
            <p:ph type="sldNum" sz="quarter" idx="5"/>
          </p:nvPr>
        </p:nvSpPr>
        <p:spPr/>
        <p:txBody>
          <a:bodyPr/>
          <a:lstStyle/>
          <a:p>
            <a:fld id="{BD53C02A-7E42-473B-B46B-30CAC35B688D}" type="slidenum">
              <a:rPr lang="en-US" smtClean="0"/>
              <a:t>2</a:t>
            </a:fld>
            <a:endParaRPr lang="en-US"/>
          </a:p>
        </p:txBody>
      </p:sp>
    </p:spTree>
    <p:extLst>
      <p:ext uri="{BB962C8B-B14F-4D97-AF65-F5344CB8AC3E}">
        <p14:creationId xmlns:p14="http://schemas.microsoft.com/office/powerpoint/2010/main" val="2575287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Legendary long-term investor Warren Buffet’s business partner Charlie Munger said that, “It’s waiting that helps you as an investor, and a lot of people just can’t stand to wait."</a:t>
            </a:r>
            <a:endParaRPr lang="en-US" sz="1200" dirty="0">
              <a:solidFill>
                <a:schemeClr val="tx2">
                  <a:lumMod val="75000"/>
                </a:schemeClr>
              </a:solidFill>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20</a:t>
            </a:fld>
            <a:endParaRPr lang="en-US"/>
          </a:p>
        </p:txBody>
      </p:sp>
    </p:spTree>
    <p:extLst>
      <p:ext uri="{BB962C8B-B14F-4D97-AF65-F5344CB8AC3E}">
        <p14:creationId xmlns:p14="http://schemas.microsoft.com/office/powerpoint/2010/main" val="133846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b="0" dirty="0"/>
              <a:t>So – what can you expect from us?</a:t>
            </a:r>
          </a:p>
          <a:p>
            <a:pPr algn="l" eaLnBrk="1" hangingPunct="1"/>
            <a:endParaRPr lang="en-US" b="0" dirty="0"/>
          </a:p>
          <a:p>
            <a:pPr defTabSz="931774">
              <a:defRPr/>
            </a:pPr>
            <a:r>
              <a:rPr lang="en-US" b="0" dirty="0"/>
              <a:t>One of our main focuses is to review changes for our clients on an ongoing basis.</a:t>
            </a:r>
          </a:p>
          <a:p>
            <a:pPr algn="l" eaLnBrk="1" hangingPunct="1"/>
            <a:endParaRPr lang="en-US" b="0" dirty="0"/>
          </a:p>
          <a:p>
            <a:pPr algn="l" eaLnBrk="1" hangingPunct="1"/>
            <a:r>
              <a:rPr lang="en-US" b="0" dirty="0"/>
              <a:t>You can expect regular communication, more frequent discussions, and you can expect that we are continuously reviewing economic, tax, estate and investment issues for our clients</a:t>
            </a:r>
            <a:r>
              <a:rPr lang="en-US" b="0" dirty="0">
                <a:cs typeface="Arial" pitchFamily="34" charset="0"/>
              </a:rPr>
              <a:t>.</a:t>
            </a:r>
          </a:p>
          <a:p>
            <a:pPr algn="l" eaLnBrk="1" hangingPunct="1"/>
            <a:endParaRPr lang="en-US" b="0" dirty="0">
              <a:cs typeface="Arial" pitchFamily="34" charset="0"/>
            </a:endParaRPr>
          </a:p>
          <a:p>
            <a:pPr algn="l" eaLnBrk="1" hangingPunct="1"/>
            <a:r>
              <a:rPr lang="en-US" b="0" dirty="0">
                <a:cs typeface="Arial" pitchFamily="34" charset="0"/>
              </a:rPr>
              <a:t>In fact, we will be offering other workshops that highlight tax changes and planning ideas.</a:t>
            </a:r>
            <a:endParaRPr lang="en-US" b="0" dirty="0"/>
          </a:p>
        </p:txBody>
      </p:sp>
      <p:sp>
        <p:nvSpPr>
          <p:cNvPr id="4" name="Slide Number Placeholder 3"/>
          <p:cNvSpPr>
            <a:spLocks noGrp="1"/>
          </p:cNvSpPr>
          <p:nvPr>
            <p:ph type="sldNum" sz="quarter" idx="5"/>
          </p:nvPr>
        </p:nvSpPr>
        <p:spPr/>
        <p:txBody>
          <a:bodyPr/>
          <a:lstStyle/>
          <a:p>
            <a:fld id="{BD53C02A-7E42-473B-B46B-30CAC35B688D}" type="slidenum">
              <a:rPr lang="en-US" smtClean="0"/>
              <a:t>21</a:t>
            </a:fld>
            <a:endParaRPr lang="en-US"/>
          </a:p>
        </p:txBody>
      </p:sp>
    </p:spTree>
    <p:extLst>
      <p:ext uri="{BB962C8B-B14F-4D97-AF65-F5344CB8AC3E}">
        <p14:creationId xmlns:p14="http://schemas.microsoft.com/office/powerpoint/2010/main" val="2476464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We appreciate our clients! </a:t>
            </a:r>
          </a:p>
          <a:p>
            <a:pPr algn="just" defTabSz="931774">
              <a:defRPr/>
            </a:pPr>
            <a:endParaRPr lang="en-US" dirty="0"/>
          </a:p>
          <a:p>
            <a:pPr algn="just" defTabSz="931774">
              <a:defRPr/>
            </a:pPr>
            <a:r>
              <a:rPr lang="en-US" dirty="0"/>
              <a:t>As a client benefit, you can add names to our distribution list for viewing this workshop.</a:t>
            </a:r>
          </a:p>
          <a:p>
            <a:pPr algn="just" defTabSz="931774">
              <a:defRPr/>
            </a:pPr>
            <a:endParaRPr lang="en-US" dirty="0"/>
          </a:p>
          <a:p>
            <a:pPr algn="just" defTabSz="931774">
              <a:defRPr/>
            </a:pPr>
            <a:r>
              <a:rPr lang="en-US" dirty="0"/>
              <a:t>We hope you will take advantage of this and add two names or more to our list.</a:t>
            </a:r>
          </a:p>
          <a:p>
            <a:pPr algn="just" eaLnBrk="1" hangingPunct="1"/>
            <a:endParaRPr lang="en-US" dirty="0">
              <a:cs typeface="Arial" pitchFamily="34" charset="0"/>
            </a:endParaRPr>
          </a:p>
          <a:p>
            <a:pPr algn="just" eaLnBrk="1" hangingPunct="1"/>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22</a:t>
            </a:fld>
            <a:endParaRPr lang="en-US"/>
          </a:p>
        </p:txBody>
      </p:sp>
    </p:spTree>
    <p:extLst>
      <p:ext uri="{BB962C8B-B14F-4D97-AF65-F5344CB8AC3E}">
        <p14:creationId xmlns:p14="http://schemas.microsoft.com/office/powerpoint/2010/main" val="250949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algn="l" eaLnBrk="1" hangingPunct="1"/>
            <a:r>
              <a:rPr lang="en-US" dirty="0">
                <a:cs typeface="Arial" pitchFamily="34" charset="0"/>
              </a:rPr>
              <a:t>One of our goals for 2021 is to continue to help others!</a:t>
            </a:r>
          </a:p>
          <a:p>
            <a:pPr algn="l" eaLnBrk="1" hangingPunct="1"/>
            <a:endParaRPr lang="en-US" dirty="0">
              <a:cs typeface="Arial" pitchFamily="34" charset="0"/>
            </a:endParaRPr>
          </a:p>
          <a:p>
            <a:pPr algn="l" eaLnBrk="1" hangingPunct="1"/>
            <a:r>
              <a:rPr lang="en-US" dirty="0">
                <a:cs typeface="Arial" pitchFamily="34" charset="0"/>
              </a:rPr>
              <a:t>Some of our best clients were referred to us by existing clients.  So, please feel comfortable letting us know the names of anyone who you feel could benefit from our services or information.</a:t>
            </a:r>
          </a:p>
          <a:p>
            <a:pPr algn="l" eaLnBrk="1" hangingPunct="1"/>
            <a:endParaRPr lang="en-US" dirty="0">
              <a:cs typeface="Arial" pitchFamily="34" charset="0"/>
            </a:endParaRPr>
          </a:p>
          <a:p>
            <a:pPr algn="l" eaLnBrk="1" hangingPunct="1"/>
            <a:r>
              <a:rPr lang="en-US" dirty="0">
                <a:cs typeface="Arial" pitchFamily="34" charset="0"/>
              </a:rPr>
              <a:t>Again, one of our primary goals is to keep clients informed and we appreciate you watching our update.   </a:t>
            </a:r>
          </a:p>
          <a:p>
            <a:pPr algn="l" eaLnBrk="1" hangingPunct="1"/>
            <a:endParaRPr lang="en-US" dirty="0">
              <a:cs typeface="Arial" pitchFamily="34" charset="0"/>
            </a:endParaRPr>
          </a:p>
          <a:p>
            <a:pPr algn="l" eaLnBrk="1" hangingPunct="1"/>
            <a:r>
              <a:rPr lang="en-US" dirty="0">
                <a:cs typeface="Arial" pitchFamily="34" charset="0"/>
              </a:rPr>
              <a:t>Please call us if you have any questions.</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9D2DE1BA-B776-4E85-BDA6-0481E5B438F0}" type="slidenum">
              <a:rPr lang="en-US" smtClean="0"/>
              <a:pPr/>
              <a:t>23</a:t>
            </a:fld>
            <a:endParaRPr lang="en-US" dirty="0"/>
          </a:p>
        </p:txBody>
      </p:sp>
    </p:spTree>
    <p:extLst>
      <p:ext uri="{BB962C8B-B14F-4D97-AF65-F5344CB8AC3E}">
        <p14:creationId xmlns:p14="http://schemas.microsoft.com/office/powerpoint/2010/main" val="2845043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24</a:t>
            </a:fld>
            <a:endParaRPr lang="en-US"/>
          </a:p>
        </p:txBody>
      </p:sp>
    </p:spTree>
    <p:extLst>
      <p:ext uri="{BB962C8B-B14F-4D97-AF65-F5344CB8AC3E}">
        <p14:creationId xmlns:p14="http://schemas.microsoft.com/office/powerpoint/2010/main" val="2280671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We are thankful for the opportunity to assist you with your financial needs. </a:t>
            </a:r>
          </a:p>
          <a:p>
            <a:pPr algn="just" defTabSz="931774">
              <a:defRPr/>
            </a:pPr>
            <a:endParaRPr lang="en-US" dirty="0"/>
          </a:p>
          <a:p>
            <a:pPr algn="just" defTabSz="931774">
              <a:defRPr/>
            </a:pPr>
            <a:r>
              <a:rPr lang="en-US" dirty="0"/>
              <a:t>Remember, at our firm clients come first and your health and well-being is our highest priority. </a:t>
            </a:r>
          </a:p>
          <a:p>
            <a:pPr algn="just" eaLnBrk="1" hangingPunct="1"/>
            <a:endParaRPr lang="en-US" dirty="0">
              <a:cs typeface="Arial" pitchFamily="34" charset="0"/>
            </a:endParaRPr>
          </a:p>
          <a:p>
            <a:pPr algn="just" eaLnBrk="1" hangingPunct="1"/>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25</a:t>
            </a:fld>
            <a:endParaRPr lang="en-US"/>
          </a:p>
        </p:txBody>
      </p:sp>
    </p:spTree>
    <p:extLst>
      <p:ext uri="{BB962C8B-B14F-4D97-AF65-F5344CB8AC3E}">
        <p14:creationId xmlns:p14="http://schemas.microsoft.com/office/powerpoint/2010/main" val="8740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dirty="0">
                <a:cs typeface="Arial" pitchFamily="34" charset="0"/>
              </a:rPr>
              <a:t>Before we begin, it is always important to review that there are five key areas of financial planning.  </a:t>
            </a:r>
          </a:p>
          <a:p>
            <a:pPr algn="l" eaLnBrk="1" hangingPunct="1"/>
            <a:endParaRPr lang="en-US" dirty="0">
              <a:cs typeface="Arial" pitchFamily="34" charset="0"/>
            </a:endParaRPr>
          </a:p>
          <a:p>
            <a:pPr algn="l" eaLnBrk="1" hangingPunct="1"/>
            <a:r>
              <a:rPr lang="en-US" dirty="0">
                <a:cs typeface="Arial" pitchFamily="34" charset="0"/>
              </a:rPr>
              <a:t>They are: </a:t>
            </a:r>
          </a:p>
          <a:p>
            <a:pPr algn="l" eaLnBrk="1" hangingPunct="1"/>
            <a:endParaRPr lang="en-US" dirty="0">
              <a:cs typeface="Arial" pitchFamily="34" charset="0"/>
            </a:endParaRPr>
          </a:p>
          <a:p>
            <a:pPr algn="l" eaLnBrk="1" hangingPunct="1">
              <a:buFontTx/>
              <a:buChar char="•"/>
            </a:pPr>
            <a:r>
              <a:rPr lang="en-US" dirty="0">
                <a:cs typeface="Arial" pitchFamily="34" charset="0"/>
              </a:rPr>
              <a:t>Preservation Planning, </a:t>
            </a:r>
          </a:p>
          <a:p>
            <a:pPr algn="l" eaLnBrk="1" hangingPunct="1">
              <a:buFontTx/>
              <a:buChar char="•"/>
            </a:pPr>
            <a:r>
              <a:rPr lang="en-US" dirty="0">
                <a:cs typeface="Arial" pitchFamily="34" charset="0"/>
              </a:rPr>
              <a:t>Retirement Planning, </a:t>
            </a:r>
          </a:p>
          <a:p>
            <a:pPr algn="l" eaLnBrk="1" hangingPunct="1">
              <a:buFontTx/>
              <a:buChar char="•"/>
            </a:pPr>
            <a:r>
              <a:rPr lang="en-US" dirty="0">
                <a:cs typeface="Arial" pitchFamily="34" charset="0"/>
              </a:rPr>
              <a:t>Tax Planning,</a:t>
            </a:r>
          </a:p>
          <a:p>
            <a:pPr algn="l" eaLnBrk="1" hangingPunct="1">
              <a:buFontTx/>
              <a:buChar char="•"/>
            </a:pPr>
            <a:r>
              <a:rPr lang="en-US" dirty="0">
                <a:cs typeface="Arial" pitchFamily="34" charset="0"/>
              </a:rPr>
              <a:t>Estate Planning, and </a:t>
            </a:r>
          </a:p>
          <a:p>
            <a:pPr algn="l" eaLnBrk="1" hangingPunct="1">
              <a:buFontTx/>
              <a:buChar char="•"/>
            </a:pPr>
            <a:r>
              <a:rPr lang="en-US" dirty="0">
                <a:cs typeface="Arial" pitchFamily="34" charset="0"/>
              </a:rPr>
              <a:t>Investment Planning</a:t>
            </a:r>
          </a:p>
          <a:p>
            <a:pPr algn="l" eaLnBrk="1" hangingPunct="1">
              <a:buFontTx/>
              <a:buChar char="•"/>
            </a:pPr>
            <a:endParaRPr lang="en-US" dirty="0">
              <a:cs typeface="Arial" pitchFamily="34" charset="0"/>
            </a:endParaRPr>
          </a:p>
          <a:p>
            <a:pPr algn="l" eaLnBrk="1" hangingPunct="1"/>
            <a:r>
              <a:rPr lang="en-US" dirty="0">
                <a:cs typeface="Arial" pitchFamily="34" charset="0"/>
              </a:rPr>
              <a:t>As a comprehensive financial services firm, we try to always consider the impact of any recommendation we make on not just one, but all these areas for our clients.</a:t>
            </a:r>
          </a:p>
          <a:p>
            <a:pPr algn="l" eaLnBrk="1" hangingPunct="1"/>
            <a:endParaRPr lang="en-US" dirty="0">
              <a:cs typeface="Arial" pitchFamily="34" charset="0"/>
            </a:endParaRPr>
          </a:p>
          <a:p>
            <a:pPr algn="l" eaLnBrk="1" hangingPunct="1"/>
            <a:r>
              <a:rPr lang="en-US" dirty="0">
                <a:cs typeface="Arial" pitchFamily="34" charset="0"/>
              </a:rPr>
              <a:t>Today's presentation will be primarily focused on investment planning and equity markets.</a:t>
            </a:r>
            <a:endParaRPr lang="en-US" dirty="0"/>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3</a:t>
            </a:fld>
            <a:endParaRPr lang="en-US"/>
          </a:p>
        </p:txBody>
      </p:sp>
    </p:spTree>
    <p:extLst>
      <p:ext uri="{BB962C8B-B14F-4D97-AF65-F5344CB8AC3E}">
        <p14:creationId xmlns:p14="http://schemas.microsoft.com/office/powerpoint/2010/main" val="384511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firm, we partner with clients and believe an educated client is our best client.  While we will always try our best to help you, when it comes to your finances, we believe that knowledge is power. One of our missions is to share with clients any knowledge that can help them make an informed decision.</a:t>
            </a:r>
          </a:p>
        </p:txBody>
      </p:sp>
      <p:sp>
        <p:nvSpPr>
          <p:cNvPr id="4" name="Slide Number Placeholder 3"/>
          <p:cNvSpPr>
            <a:spLocks noGrp="1"/>
          </p:cNvSpPr>
          <p:nvPr>
            <p:ph type="sldNum" sz="quarter" idx="5"/>
          </p:nvPr>
        </p:nvSpPr>
        <p:spPr/>
        <p:txBody>
          <a:bodyPr/>
          <a:lstStyle/>
          <a:p>
            <a:fld id="{BD53C02A-7E42-473B-B46B-30CAC35B688D}" type="slidenum">
              <a:rPr lang="en-US" smtClean="0"/>
              <a:t>4</a:t>
            </a:fld>
            <a:endParaRPr lang="en-US"/>
          </a:p>
        </p:txBody>
      </p:sp>
    </p:spTree>
    <p:extLst>
      <p:ext uri="{BB962C8B-B14F-4D97-AF65-F5344CB8AC3E}">
        <p14:creationId xmlns:p14="http://schemas.microsoft.com/office/powerpoint/2010/main" val="413518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spcBef>
                <a:spcPts val="0"/>
              </a:spcBef>
              <a:spcAft>
                <a:spcPts val="0"/>
              </a:spcAft>
            </a:pPr>
            <a:r>
              <a:rPr lang="en-US" dirty="0"/>
              <a:t>Looking back to the start of 2020, investors have had a most unusual ride.</a:t>
            </a:r>
          </a:p>
          <a:p>
            <a:pPr marL="0" marR="0" algn="just" fontAlgn="base">
              <a:spcBef>
                <a:spcPts val="0"/>
              </a:spcBef>
              <a:spcAft>
                <a:spcPts val="0"/>
              </a:spcAft>
            </a:pPr>
            <a:endParaRPr lang="en-US" dirty="0"/>
          </a:p>
          <a:p>
            <a:pPr marL="0" marR="0" algn="just" fontAlgn="base">
              <a:spcBef>
                <a:spcPts val="0"/>
              </a:spcBef>
              <a:spcAft>
                <a:spcPts val="0"/>
              </a:spcAft>
            </a:pPr>
            <a:r>
              <a:rPr lang="en-US" dirty="0"/>
              <a:t>On February 19th of 2020, the Standard and Poor's, or S&amp;P 500 index, closed at a then all-time high.</a:t>
            </a:r>
          </a:p>
          <a:p>
            <a:pPr marL="0" marR="0" algn="just" fontAlgn="base">
              <a:spcBef>
                <a:spcPts val="0"/>
              </a:spcBef>
              <a:spcAft>
                <a:spcPts val="0"/>
              </a:spcAft>
            </a:pPr>
            <a:endParaRPr lang="en-US" dirty="0"/>
          </a:p>
          <a:p>
            <a:pPr marL="0" marR="0" algn="just" fontAlgn="base">
              <a:spcBef>
                <a:spcPts val="0"/>
              </a:spcBef>
              <a:spcAft>
                <a:spcPts val="0"/>
              </a:spcAft>
            </a:pPr>
            <a:r>
              <a:rPr lang="en-US" dirty="0"/>
              <a:t>Sadly, without warning, when COVID first became a worldwide pandemic, investors saw a 30+ day decline of over 33%, which finally reached a bottom on March 23</a:t>
            </a:r>
            <a:r>
              <a:rPr lang="en-US" baseline="30000" dirty="0"/>
              <a:t>rd</a:t>
            </a:r>
            <a:r>
              <a:rPr lang="en-US" dirty="0"/>
              <a:t>, 2020.</a:t>
            </a:r>
          </a:p>
          <a:p>
            <a:pPr marL="0" marR="0" algn="just" fontAlgn="base">
              <a:spcBef>
                <a:spcPts val="0"/>
              </a:spcBef>
              <a:spcAft>
                <a:spcPts val="0"/>
              </a:spcAft>
            </a:pPr>
            <a:endParaRPr lang="en-US" dirty="0"/>
          </a:p>
          <a:p>
            <a:pPr marL="0" marR="0" algn="just" fontAlgn="base">
              <a:spcBef>
                <a:spcPts val="0"/>
              </a:spcBef>
              <a:spcAft>
                <a:spcPts val="0"/>
              </a:spcAft>
            </a:pPr>
            <a:r>
              <a:rPr lang="en-US" dirty="0"/>
              <a:t>For those who did not panic, good news arrived on August 18</a:t>
            </a:r>
            <a:r>
              <a:rPr lang="en-US" baseline="30000" dirty="0"/>
              <a:t>th</a:t>
            </a:r>
            <a:r>
              <a:rPr lang="en-US" dirty="0"/>
              <a:t>, as the S&amp;P index rallied to a new all-time high.</a:t>
            </a:r>
          </a:p>
          <a:p>
            <a:pPr marL="0" marR="0" algn="just" fontAlgn="base">
              <a:spcBef>
                <a:spcPts val="0"/>
              </a:spcBef>
              <a:spcAft>
                <a:spcPts val="0"/>
              </a:spcAft>
            </a:pPr>
            <a:endParaRPr lang="en-US" dirty="0"/>
          </a:p>
          <a:p>
            <a:pPr marL="0" marR="0" algn="just" fontAlgn="base">
              <a:spcBef>
                <a:spcPts val="0"/>
              </a:spcBef>
              <a:spcAft>
                <a:spcPts val="0"/>
              </a:spcAft>
            </a:pPr>
            <a:r>
              <a:rPr lang="en-US" dirty="0"/>
              <a:t>Fast forward to late April 2021 and the index, despite volatility, again made new highs.</a:t>
            </a:r>
          </a:p>
          <a:p>
            <a:pPr marL="0" marR="0" algn="just" fontAlgn="base">
              <a:lnSpc>
                <a:spcPct val="115000"/>
              </a:lnSpc>
              <a:spcBef>
                <a:spcPts val="0"/>
              </a:spcBef>
              <a:spcAft>
                <a:spcPts val="0"/>
              </a:spcAft>
            </a:pPr>
            <a:endParaRPr lang="en-US" dirty="0">
              <a:solidFill>
                <a:srgbClr val="2A2A2A"/>
              </a:solidFill>
            </a:endParaRPr>
          </a:p>
          <a:p>
            <a:pPr marL="0" marR="0" algn="just" fontAlgn="base">
              <a:lnSpc>
                <a:spcPct val="115000"/>
              </a:lnSpc>
              <a:spcBef>
                <a:spcPts val="0"/>
              </a:spcBef>
              <a:spcAft>
                <a:spcPts val="0"/>
              </a:spcAft>
            </a:pPr>
            <a:endParaRPr lang="en-US" sz="4000" kern="1200" dirty="0">
              <a:solidFill>
                <a:srgbClr val="002060"/>
              </a:solidFill>
              <a:ea typeface="+mn-ea"/>
              <a:cs typeface="+mn-cs"/>
            </a:endParaRPr>
          </a:p>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5</a:t>
            </a:fld>
            <a:endParaRPr lang="en-US"/>
          </a:p>
        </p:txBody>
      </p:sp>
    </p:spTree>
    <p:extLst>
      <p:ext uri="{BB962C8B-B14F-4D97-AF65-F5344CB8AC3E}">
        <p14:creationId xmlns:p14="http://schemas.microsoft.com/office/powerpoint/2010/main" val="321499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marL="0" marR="0" algn="just" fontAlgn="base">
              <a:spcBef>
                <a:spcPts val="0"/>
              </a:spcBef>
              <a:spcAft>
                <a:spcPts val="0"/>
              </a:spcAft>
            </a:pPr>
            <a:r>
              <a:rPr lang="en-US" dirty="0"/>
              <a:t>Interest rates continue to be in the forefront of our watch list.</a:t>
            </a:r>
          </a:p>
          <a:p>
            <a:pPr algn="just" fontAlgn="base"/>
            <a:endParaRPr lang="en-US" dirty="0"/>
          </a:p>
          <a:p>
            <a:pPr algn="just" fontAlgn="base"/>
            <a:r>
              <a:rPr lang="en-US" dirty="0"/>
              <a:t>With vaccinations being distributed and the economy on the rebound, the Federal Reserve offered an improved economic forecast during its March 2021 monetary policy meeting. Despite the predicted upward trend in the economy and inflation, the majority of Fed policy committee members remained steadfast to keeping their key Federal Funds Rate at or near the  0% rate they moved to in March of 2020.</a:t>
            </a:r>
          </a:p>
          <a:p>
            <a:pPr algn="just" fontAlgn="base"/>
            <a:endParaRPr lang="en-US" dirty="0"/>
          </a:p>
          <a:p>
            <a:pPr algn="just" fontAlgn="base"/>
            <a:r>
              <a:rPr lang="en-US" dirty="0"/>
              <a:t>They cited 2024 as the first year they anticipate rate hikes noting that the Fed needed “substantial further progress” toward employment numbers and price stability before they could raise rates. </a:t>
            </a:r>
          </a:p>
          <a:p>
            <a:pPr marL="0" marR="0" algn="just" fontAlgn="base">
              <a:spcBef>
                <a:spcPts val="0"/>
              </a:spcBef>
              <a:spcAft>
                <a:spcPts val="0"/>
              </a:spcAft>
            </a:pPr>
            <a:endParaRPr lang="en-US" dirty="0"/>
          </a:p>
          <a:p>
            <a:pPr marL="0" marR="0" algn="just" fontAlgn="base">
              <a:spcBef>
                <a:spcPts val="0"/>
              </a:spcBef>
              <a:spcAft>
                <a:spcPts val="0"/>
              </a:spcAft>
            </a:pPr>
            <a:endParaRPr lang="en-US" sz="1050" i="1" dirty="0"/>
          </a:p>
          <a:p>
            <a:pPr algn="just" fontAlgn="base"/>
            <a:r>
              <a:rPr lang="en-US" sz="1050" i="1" dirty="0"/>
              <a:t>Source: https://www.cnbc.com/2021/03/17/fed-decision-march-2021-fed-sees-stronger-economy-higher-inflation-but-no-rate-hikes.html</a:t>
            </a:r>
          </a:p>
        </p:txBody>
      </p:sp>
      <p:sp>
        <p:nvSpPr>
          <p:cNvPr id="4" name="Slide Number Placeholder 3"/>
          <p:cNvSpPr>
            <a:spLocks noGrp="1"/>
          </p:cNvSpPr>
          <p:nvPr>
            <p:ph type="sldNum" sz="quarter" idx="5"/>
          </p:nvPr>
        </p:nvSpPr>
        <p:spPr/>
        <p:txBody>
          <a:bodyPr/>
          <a:lstStyle/>
          <a:p>
            <a:fld id="{BD53C02A-7E42-473B-B46B-30CAC35B688D}" type="slidenum">
              <a:rPr lang="en-US" smtClean="0"/>
              <a:t>6</a:t>
            </a:fld>
            <a:endParaRPr lang="en-US"/>
          </a:p>
        </p:txBody>
      </p:sp>
    </p:spTree>
    <p:extLst>
      <p:ext uri="{BB962C8B-B14F-4D97-AF65-F5344CB8AC3E}">
        <p14:creationId xmlns:p14="http://schemas.microsoft.com/office/powerpoint/2010/main" val="284783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fontAlgn="base">
              <a:buClr>
                <a:schemeClr val="accent2">
                  <a:lumMod val="75000"/>
                </a:schemeClr>
              </a:buClr>
              <a:buFont typeface="Arial" panose="020B0604020202020204" pitchFamily="34" charset="0"/>
              <a:buNone/>
              <a:defRPr/>
            </a:pPr>
            <a:r>
              <a:rPr lang="en-US" dirty="0"/>
              <a:t>Safety comes with a cost. </a:t>
            </a:r>
          </a:p>
          <a:p>
            <a:pPr indent="0" algn="just" fontAlgn="base">
              <a:buClr>
                <a:schemeClr val="accent2">
                  <a:lumMod val="75000"/>
                </a:schemeClr>
              </a:buClr>
              <a:buFont typeface="Arial" panose="020B0604020202020204" pitchFamily="34" charset="0"/>
              <a:buNone/>
              <a:defRPr/>
            </a:pPr>
            <a:endParaRPr lang="en-US" dirty="0"/>
          </a:p>
          <a:p>
            <a:pPr indent="0" algn="just" fontAlgn="base">
              <a:buClr>
                <a:schemeClr val="accent2">
                  <a:lumMod val="75000"/>
                </a:schemeClr>
              </a:buClr>
              <a:buFont typeface="Arial" panose="020B0604020202020204" pitchFamily="34" charset="0"/>
              <a:buNone/>
              <a:defRPr/>
            </a:pPr>
            <a:r>
              <a:rPr lang="en-US" dirty="0"/>
              <a:t>Have you seen what interest rates banks are currently offering to savers?</a:t>
            </a:r>
          </a:p>
          <a:p>
            <a:pPr indent="0" algn="just" fontAlgn="base">
              <a:buClr>
                <a:schemeClr val="accent2">
                  <a:lumMod val="75000"/>
                </a:schemeClr>
              </a:buClr>
              <a:buFont typeface="Arial" panose="020B0604020202020204" pitchFamily="34" charset="0"/>
              <a:buNone/>
              <a:defRPr/>
            </a:pPr>
            <a:endParaRPr lang="en-US" dirty="0"/>
          </a:p>
          <a:p>
            <a:pPr indent="0" algn="just" fontAlgn="base">
              <a:buClr>
                <a:schemeClr val="accent2">
                  <a:lumMod val="75000"/>
                </a:schemeClr>
              </a:buClr>
              <a:buFont typeface="Arial" panose="020B0604020202020204" pitchFamily="34" charset="0"/>
              <a:buNone/>
              <a:defRPr/>
            </a:pPr>
            <a:r>
              <a:rPr lang="en-US" dirty="0"/>
              <a:t>According to Barron’s, the average bank money market rates on April 19, 2021, were 0.07% and the average 12-month CD rate was 0.18%.</a:t>
            </a:r>
          </a:p>
          <a:p>
            <a:pPr indent="0" algn="just" fontAlgn="base">
              <a:buClr>
                <a:schemeClr val="accent2">
                  <a:lumMod val="75000"/>
                </a:schemeClr>
              </a:buClr>
              <a:buFont typeface="Arial" panose="020B0604020202020204" pitchFamily="34" charset="0"/>
              <a:buNone/>
              <a:defRPr/>
            </a:pPr>
            <a:endParaRPr lang="en-US" dirty="0"/>
          </a:p>
          <a:p>
            <a:pPr indent="0" algn="just" fontAlgn="base">
              <a:buClr>
                <a:schemeClr val="accent2">
                  <a:lumMod val="75000"/>
                </a:schemeClr>
              </a:buClr>
              <a:buFont typeface="Arial" panose="020B0604020202020204" pitchFamily="34" charset="0"/>
              <a:buNone/>
              <a:defRPr/>
            </a:pPr>
            <a:r>
              <a:rPr lang="en-US" dirty="0"/>
              <a:t>At a rate of 0.18%, without taxes, it would take over 350 years to double your money!</a:t>
            </a:r>
          </a:p>
          <a:p>
            <a:pPr indent="0" algn="just" fontAlgn="base">
              <a:buClr>
                <a:schemeClr val="accent2">
                  <a:lumMod val="75000"/>
                </a:schemeClr>
              </a:buClr>
              <a:buFont typeface="Arial" panose="020B0604020202020204" pitchFamily="34" charset="0"/>
              <a:buNone/>
              <a:defRPr/>
            </a:pPr>
            <a:endParaRPr lang="en-US" dirty="0"/>
          </a:p>
          <a:p>
            <a:pPr indent="0" algn="just" fontAlgn="base">
              <a:buClr>
                <a:schemeClr val="accent2">
                  <a:lumMod val="75000"/>
                </a:schemeClr>
              </a:buClr>
              <a:buFont typeface="Arial" panose="020B0604020202020204" pitchFamily="34" charset="0"/>
              <a:buNone/>
              <a:defRPr/>
            </a:pPr>
            <a:r>
              <a:rPr lang="en-US" dirty="0"/>
              <a:t>For many investors, today’s low rates might not help them reach their goals.</a:t>
            </a:r>
          </a:p>
          <a:p>
            <a:pPr indent="0" algn="just" fontAlgn="base">
              <a:buClr>
                <a:schemeClr val="accent2">
                  <a:lumMod val="75000"/>
                </a:schemeClr>
              </a:buClr>
              <a:buFont typeface="Arial" panose="020B0604020202020204" pitchFamily="34" charset="0"/>
              <a:buNone/>
              <a:defRPr/>
            </a:pPr>
            <a:endParaRPr lang="en-US" dirty="0"/>
          </a:p>
          <a:p>
            <a:pPr indent="0" algn="just" fontAlgn="base">
              <a:buClr>
                <a:schemeClr val="accent2">
                  <a:lumMod val="75000"/>
                </a:schemeClr>
              </a:buClr>
              <a:buFont typeface="Arial" panose="020B0604020202020204" pitchFamily="34" charset="0"/>
              <a:buNone/>
              <a:defRPr/>
            </a:pPr>
            <a:r>
              <a:rPr lang="en-US" dirty="0"/>
              <a:t>Therefore, equities could be a part of your diversified portfolio.</a:t>
            </a:r>
          </a:p>
        </p:txBody>
      </p:sp>
      <p:sp>
        <p:nvSpPr>
          <p:cNvPr id="4" name="Slide Number Placeholder 3"/>
          <p:cNvSpPr>
            <a:spLocks noGrp="1"/>
          </p:cNvSpPr>
          <p:nvPr>
            <p:ph type="sldNum" sz="quarter" idx="5"/>
          </p:nvPr>
        </p:nvSpPr>
        <p:spPr/>
        <p:txBody>
          <a:bodyPr/>
          <a:lstStyle/>
          <a:p>
            <a:fld id="{BD53C02A-7E42-473B-B46B-30CAC35B688D}" type="slidenum">
              <a:rPr lang="en-US" smtClean="0"/>
              <a:t>7</a:t>
            </a:fld>
            <a:endParaRPr lang="en-US"/>
          </a:p>
        </p:txBody>
      </p:sp>
    </p:spTree>
    <p:extLst>
      <p:ext uri="{BB962C8B-B14F-4D97-AF65-F5344CB8AC3E}">
        <p14:creationId xmlns:p14="http://schemas.microsoft.com/office/powerpoint/2010/main" val="144469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591810" cy="2618570"/>
          </a:xfrm>
        </p:spPr>
        <p:txBody>
          <a:bodyPr/>
          <a:lstStyle/>
          <a:p>
            <a:pPr lvl="0" indent="0" algn="just" fontAlgn="base">
              <a:buClrTx/>
              <a:buSzTx/>
              <a:buFontTx/>
              <a:buNone/>
              <a:tabLst/>
              <a:defRPr/>
            </a:pPr>
            <a:r>
              <a:rPr lang="en-US" dirty="0"/>
              <a:t>This past quarter brought investors many tempting distractions. Media magnification is a powerful force. Sensational headlines can leave investors overwhelmed, stressed, and confused.</a:t>
            </a:r>
          </a:p>
          <a:p>
            <a:pPr lvl="0" indent="0" algn="just" fontAlgn="base">
              <a:buClrTx/>
              <a:buSzTx/>
              <a:buFontTx/>
              <a:buNone/>
              <a:tabLst/>
              <a:defRPr/>
            </a:pPr>
            <a:endParaRPr lang="en-US" dirty="0"/>
          </a:p>
          <a:p>
            <a:pPr lvl="0" indent="0" algn="just" fontAlgn="base">
              <a:buClrTx/>
              <a:buSzTx/>
              <a:buFontTx/>
              <a:buNone/>
              <a:tabLst/>
              <a:defRPr/>
            </a:pPr>
            <a:r>
              <a:rPr lang="en-US" dirty="0"/>
              <a:t>Our objective is to help you carefully create and follow a strategy with realistic financial goals.  Veering off course in the hopes of short-term gains could potentially compromise the financial fortitude of your long-term goals. Call us if you have any questions about your path and please contact us before making any sudden moves. </a:t>
            </a:r>
          </a:p>
          <a:p>
            <a:pPr lvl="0" indent="0" algn="just" fontAlgn="base">
              <a:buClrTx/>
              <a:buSzTx/>
              <a:buFontTx/>
              <a:buNone/>
              <a:tabLst/>
              <a:defRPr/>
            </a:pPr>
            <a:endParaRPr lang="en-US" dirty="0"/>
          </a:p>
          <a:p>
            <a:pPr lvl="0" indent="0" algn="just" fontAlgn="base">
              <a:buClrTx/>
              <a:buSzTx/>
              <a:buFontTx/>
              <a:buNone/>
              <a:tabLst/>
              <a:defRPr/>
            </a:pPr>
            <a:r>
              <a:rPr lang="en-US" dirty="0"/>
              <a:t>Also, your personal health is imperative, and stress doesn’t help!  So, lets all try to stay healthy. </a:t>
            </a:r>
          </a:p>
          <a:p>
            <a:pPr marL="0" marR="0" algn="just" fontAlgn="base">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8</a:t>
            </a:fld>
            <a:endParaRPr lang="en-US"/>
          </a:p>
        </p:txBody>
      </p:sp>
    </p:spTree>
    <p:extLst>
      <p:ext uri="{BB962C8B-B14F-4D97-AF65-F5344CB8AC3E}">
        <p14:creationId xmlns:p14="http://schemas.microsoft.com/office/powerpoint/2010/main" val="183965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algn="just" fontAlgn="base">
              <a:buClrTx/>
              <a:buSzTx/>
              <a:buFontTx/>
              <a:buNone/>
              <a:tabLst/>
              <a:defRPr/>
            </a:pPr>
            <a:r>
              <a:rPr lang="en-US" dirty="0"/>
              <a:t>An essential factor when selecting the types of investments to include in your portfolio is your time horizon.  This is the amount of time you earmark to reach your goals.  An investor that can commit to a 10-year time horizon can review different choices as compared to someone who needs to use that money in 6 months.</a:t>
            </a:r>
          </a:p>
          <a:p>
            <a:pPr lvl="0" indent="0" algn="just" fontAlgn="base">
              <a:buClrTx/>
              <a:buSzTx/>
              <a:buFontTx/>
              <a:buNone/>
              <a:tabLst/>
              <a:defRPr/>
            </a:pPr>
            <a:endParaRPr lang="en-US" dirty="0"/>
          </a:p>
          <a:p>
            <a:pPr lvl="0" indent="0" algn="just" fontAlgn="base">
              <a:buClrTx/>
              <a:buSzTx/>
              <a:buFontTx/>
              <a:buNone/>
              <a:tabLst/>
              <a:defRPr/>
            </a:pPr>
            <a:r>
              <a:rPr lang="en-US" dirty="0"/>
              <a:t>Investors should always try to match their portfolios to their goals and time horizons. This can help them keep the big picture in mind and hopefully curtail any distractions caused by short-term developments. This is something that we enjoy helping our clients with.  If clients are focused on their long-term goals, we can help manage any anxieties caused by short-term market noise or volatility. Our goal is to help clients avoid making impulsive investing decisions.</a:t>
            </a:r>
          </a:p>
          <a:p>
            <a:pPr marL="0" marR="0" algn="just" fontAlgn="base">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9</a:t>
            </a:fld>
            <a:endParaRPr lang="en-US"/>
          </a:p>
        </p:txBody>
      </p:sp>
    </p:spTree>
    <p:extLst>
      <p:ext uri="{BB962C8B-B14F-4D97-AF65-F5344CB8AC3E}">
        <p14:creationId xmlns:p14="http://schemas.microsoft.com/office/powerpoint/2010/main" val="51595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DD5D-479B-4847-B4B8-A5796E79C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F17EC-949A-4569-A169-5C61662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6C77C-CA11-429A-B1E8-E8C0D69B6354}"/>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5" name="Footer Placeholder 4">
            <a:extLst>
              <a:ext uri="{FF2B5EF4-FFF2-40B4-BE49-F238E27FC236}">
                <a16:creationId xmlns:a16="http://schemas.microsoft.com/office/drawing/2014/main" id="{3E92AA41-822B-4CC6-AA6B-81F7E06D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22BE6-3FAF-4EB1-B409-B65A1400AD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3554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DC4-48CA-4960-A6CE-1BFA5ECEA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8E391-1043-4AD7-B6AB-52AC672D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86FB1-15EA-4479-A2DB-204B1BF6CE1F}"/>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5" name="Footer Placeholder 4">
            <a:extLst>
              <a:ext uri="{FF2B5EF4-FFF2-40B4-BE49-F238E27FC236}">
                <a16:creationId xmlns:a16="http://schemas.microsoft.com/office/drawing/2014/main" id="{753DEB95-AF4D-4726-98E2-7C080A8F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CCF5-8BE5-41D2-A63D-82C28030E631}"/>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1168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E874-BAAE-4FD0-BB80-4501D8091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F214C-BE96-431D-A5B2-1820D84B8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B8B31-0D62-4E0E-B628-87BC631EE922}"/>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5" name="Footer Placeholder 4">
            <a:extLst>
              <a:ext uri="{FF2B5EF4-FFF2-40B4-BE49-F238E27FC236}">
                <a16:creationId xmlns:a16="http://schemas.microsoft.com/office/drawing/2014/main" id="{DACD8D18-A786-4387-B1AF-22CF0D84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6C1E-607B-48D6-994A-A5DE2C5C5B3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1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DF9-4B64-4FF2-9416-2F254DA6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F4C-324B-48FA-A00B-BCD035E88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BC2-E379-46DB-BD29-50960C712B18}"/>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5" name="Footer Placeholder 4">
            <a:extLst>
              <a:ext uri="{FF2B5EF4-FFF2-40B4-BE49-F238E27FC236}">
                <a16:creationId xmlns:a16="http://schemas.microsoft.com/office/drawing/2014/main" id="{05B4CD19-FD81-4C3E-9312-038254D4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9DB1-5B8B-4E9F-BB32-DD490709C87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6663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E85-1A89-4829-BA97-A39106726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0F0D-89D0-47D9-962C-4AAAB6752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73A70-EE37-48AC-9156-BCFA325CD66F}"/>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5" name="Footer Placeholder 4">
            <a:extLst>
              <a:ext uri="{FF2B5EF4-FFF2-40B4-BE49-F238E27FC236}">
                <a16:creationId xmlns:a16="http://schemas.microsoft.com/office/drawing/2014/main" id="{3FB8F50E-041E-44D1-8FB8-009B365D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4B16-187D-435F-A1FE-9099B0EC37F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0988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34-4060-494E-8031-C08E78E2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B6BEA-63BE-4E49-818B-EB5D6A0ED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917C-E7A9-400A-ABDF-6C7D8470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6ECA5-7F1B-4061-A79E-A8CA467D021F}"/>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6" name="Footer Placeholder 5">
            <a:extLst>
              <a:ext uri="{FF2B5EF4-FFF2-40B4-BE49-F238E27FC236}">
                <a16:creationId xmlns:a16="http://schemas.microsoft.com/office/drawing/2014/main" id="{B5C70A79-C71C-4877-AF12-916EC4441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7F4A4-A467-4A47-B034-A44B22F0109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263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E4D-FFA4-4A4A-823C-4D97F6298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AA1E4-0595-49BC-ACC7-FE1CB3ECC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1CFA-C084-4CD1-9C07-4DFC55AC9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1795C-9F83-4D46-A119-B2926646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1C1FD-5B77-4282-AD54-7BC1473FD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2F12E-2F96-4D51-B884-1D5C7F38C65D}"/>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8" name="Footer Placeholder 7">
            <a:extLst>
              <a:ext uri="{FF2B5EF4-FFF2-40B4-BE49-F238E27FC236}">
                <a16:creationId xmlns:a16="http://schemas.microsoft.com/office/drawing/2014/main" id="{AE051BF3-6C90-4471-B86B-64E125B9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8D37-44E1-46BE-9EA9-EFCE793639C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95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DB5B-F714-475A-A6B0-4B298AEC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CA18C-DC7D-4D24-AD6D-CD45049EBABF}"/>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4" name="Footer Placeholder 3">
            <a:extLst>
              <a:ext uri="{FF2B5EF4-FFF2-40B4-BE49-F238E27FC236}">
                <a16:creationId xmlns:a16="http://schemas.microsoft.com/office/drawing/2014/main" id="{0CAD28F5-B73E-4947-A32C-849513A16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D23EE-7CED-418F-8CDD-91488F2C8F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9941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38432-694E-4919-BE68-9747EC73A6B0}"/>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3" name="Footer Placeholder 2">
            <a:extLst>
              <a:ext uri="{FF2B5EF4-FFF2-40B4-BE49-F238E27FC236}">
                <a16:creationId xmlns:a16="http://schemas.microsoft.com/office/drawing/2014/main" id="{158EB72B-5F32-446D-8162-F8D3CCEB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063147-5641-4F0E-9D65-60BA8F51CF9A}"/>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2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D61-2740-491B-B728-3774822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774AE-4809-445E-A72E-2561F8277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0E3D-F099-4B20-ABFC-54207088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854C-495E-47A7-8FB2-438ACD2D13EC}"/>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6" name="Footer Placeholder 5">
            <a:extLst>
              <a:ext uri="{FF2B5EF4-FFF2-40B4-BE49-F238E27FC236}">
                <a16:creationId xmlns:a16="http://schemas.microsoft.com/office/drawing/2014/main" id="{188B013B-C394-4F16-ADAF-D3D3B89D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2C69-CBBA-43AC-AF66-16EA4F343933}"/>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3610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377-8B08-4777-B062-824895B76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138F-0408-4F05-8145-7A91C185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9C3D0-EF8E-4F94-9BB2-567EFC1A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600D-C46C-4325-AB98-28B9C9A2AB3C}"/>
              </a:ext>
            </a:extLst>
          </p:cNvPr>
          <p:cNvSpPr>
            <a:spLocks noGrp="1"/>
          </p:cNvSpPr>
          <p:nvPr>
            <p:ph type="dt" sz="half" idx="10"/>
          </p:nvPr>
        </p:nvSpPr>
        <p:spPr/>
        <p:txBody>
          <a:bodyPr/>
          <a:lstStyle/>
          <a:p>
            <a:fld id="{D9F50971-40FE-40BC-BD08-1C8DDBBCAC97}" type="datetimeFigureOut">
              <a:rPr lang="en-US" smtClean="0"/>
              <a:t>4/20/2021</a:t>
            </a:fld>
            <a:endParaRPr lang="en-US"/>
          </a:p>
        </p:txBody>
      </p:sp>
      <p:sp>
        <p:nvSpPr>
          <p:cNvPr id="6" name="Footer Placeholder 5">
            <a:extLst>
              <a:ext uri="{FF2B5EF4-FFF2-40B4-BE49-F238E27FC236}">
                <a16:creationId xmlns:a16="http://schemas.microsoft.com/office/drawing/2014/main" id="{0BDF8388-D7C9-47CE-BEB8-BA909AA7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B2FCC-34BB-4645-BBB5-9C3FDDE09579}"/>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57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60BE1-9036-4414-B2B5-39A6A5D1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5F75E-6B17-4348-B869-7C1D3B6B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86521-91C9-4E4D-922A-26784BAF8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50971-40FE-40BC-BD08-1C8DDBBCAC97}" type="datetimeFigureOut">
              <a:rPr lang="en-US" smtClean="0"/>
              <a:t>4/20/2021</a:t>
            </a:fld>
            <a:endParaRPr lang="en-US"/>
          </a:p>
        </p:txBody>
      </p:sp>
      <p:sp>
        <p:nvSpPr>
          <p:cNvPr id="5" name="Footer Placeholder 4">
            <a:extLst>
              <a:ext uri="{FF2B5EF4-FFF2-40B4-BE49-F238E27FC236}">
                <a16:creationId xmlns:a16="http://schemas.microsoft.com/office/drawing/2014/main" id="{112FB924-7755-4DC5-91AB-1725B414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9BD1-0D68-4406-9710-E33B8C84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4D67-B174-4383-93C5-905A973F6CD7}" type="slidenum">
              <a:rPr lang="en-US" smtClean="0"/>
              <a:t>‹#›</a:t>
            </a:fld>
            <a:endParaRPr lang="en-US"/>
          </a:p>
        </p:txBody>
      </p:sp>
    </p:spTree>
    <p:extLst>
      <p:ext uri="{BB962C8B-B14F-4D97-AF65-F5344CB8AC3E}">
        <p14:creationId xmlns:p14="http://schemas.microsoft.com/office/powerpoint/2010/main" val="8348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onomic &amp; Market Update | J.P. Morgan Asset Management">
            <a:extLst>
              <a:ext uri="{FF2B5EF4-FFF2-40B4-BE49-F238E27FC236}">
                <a16:creationId xmlns:a16="http://schemas.microsoft.com/office/drawing/2014/main" id="{292ABA99-B6A2-41DE-8145-00E85B861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73046B-1A89-4639-846A-B61732DB5909}"/>
              </a:ext>
            </a:extLst>
          </p:cNvPr>
          <p:cNvSpPr txBox="1">
            <a:spLocks/>
          </p:cNvSpPr>
          <p:nvPr/>
        </p:nvSpPr>
        <p:spPr>
          <a:xfrm>
            <a:off x="0" y="1966587"/>
            <a:ext cx="12192000" cy="1853852"/>
          </a:xfrm>
          <a:prstGeom prst="rect">
            <a:avLst/>
          </a:prstGeom>
          <a:solidFill>
            <a:schemeClr val="accent5">
              <a:lumMod val="75000"/>
            </a:schemeClr>
          </a:solidFill>
        </p:spPr>
        <p:txBody>
          <a:bodyPr>
            <a:normAutofit fontScale="925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br>
              <a:rPr lang="en-US" sz="500" dirty="0">
                <a:effectLst>
                  <a:outerShdw blurRad="38100" dist="38100" dir="2700000" algn="tl">
                    <a:srgbClr val="000000">
                      <a:alpha val="43137"/>
                    </a:srgbClr>
                  </a:outerShdw>
                </a:effectLst>
                <a:latin typeface="Franklin Gothic Heavy" panose="020B0903020102020204" pitchFamily="34" charset="0"/>
                <a:cs typeface="Arial" panose="020B0604020202020204" pitchFamily="34" charset="0"/>
              </a:rPr>
            </a:br>
            <a:br>
              <a:rPr lang="en-US" sz="500" dirty="0">
                <a:effectLst>
                  <a:outerShdw blurRad="38100" dist="38100" dir="2700000" algn="tl">
                    <a:srgbClr val="000000">
                      <a:alpha val="43137"/>
                    </a:srgbClr>
                  </a:outerShdw>
                </a:effectLst>
                <a:latin typeface="Franklin Gothic Heavy" panose="020B0903020102020204" pitchFamily="34" charset="0"/>
                <a:cs typeface="Arial" panose="020B0604020202020204" pitchFamily="34" charset="0"/>
              </a:rPr>
            </a:br>
            <a:br>
              <a:rPr lang="en-US" sz="500" dirty="0">
                <a:effectLst>
                  <a:outerShdw blurRad="38100" dist="38100" dir="2700000" algn="tl">
                    <a:srgbClr val="000000">
                      <a:alpha val="43137"/>
                    </a:srgbClr>
                  </a:outerShdw>
                </a:effectLst>
                <a:latin typeface="Franklin Gothic Heavy" panose="020B0903020102020204" pitchFamily="34" charset="0"/>
                <a:cs typeface="Arial" panose="020B0604020202020204" pitchFamily="34" charset="0"/>
              </a:rPr>
            </a:br>
            <a:br>
              <a:rPr lang="en-US" sz="500" dirty="0">
                <a:effectLst>
                  <a:outerShdw blurRad="38100" dist="38100" dir="2700000" algn="tl">
                    <a:srgbClr val="000000">
                      <a:alpha val="43137"/>
                    </a:srgbClr>
                  </a:outerShdw>
                </a:effectLst>
                <a:latin typeface="Franklin Gothic Heavy" panose="020B0903020102020204" pitchFamily="34" charset="0"/>
                <a:cs typeface="Arial" panose="020B0604020202020204" pitchFamily="34" charset="0"/>
              </a:rPr>
            </a:br>
            <a:br>
              <a:rPr lang="en-US" sz="500" dirty="0">
                <a:effectLst>
                  <a:outerShdw blurRad="38100" dist="38100" dir="2700000" algn="tl">
                    <a:srgbClr val="000000">
                      <a:alpha val="43137"/>
                    </a:srgbClr>
                  </a:outerShdw>
                </a:effectLst>
                <a:latin typeface="Franklin Gothic Heavy" panose="020B0903020102020204" pitchFamily="34" charset="0"/>
                <a:cs typeface="Arial" panose="020B0604020202020204" pitchFamily="34" charset="0"/>
              </a:rPr>
            </a:br>
            <a:r>
              <a:rPr lang="en-US" sz="8800" dirty="0">
                <a:latin typeface="Franklin Gothic Demi Cond" panose="020B0706030402020204" pitchFamily="34" charset="0"/>
                <a:cs typeface="Arial" panose="020B0604020202020204" pitchFamily="34" charset="0"/>
              </a:rPr>
              <a:t>Economic and Market Update</a:t>
            </a:r>
            <a:endParaRPr lang="en-US" sz="7200" dirty="0">
              <a:latin typeface="Franklin Gothic Demi Cond" panose="020B07060304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446436-6846-406B-A3F7-496CBEE1FE18}"/>
              </a:ext>
            </a:extLst>
          </p:cNvPr>
          <p:cNvSpPr txBox="1">
            <a:spLocks/>
          </p:cNvSpPr>
          <p:nvPr/>
        </p:nvSpPr>
        <p:spPr>
          <a:xfrm>
            <a:off x="3560886" y="5705266"/>
            <a:ext cx="5205046" cy="662849"/>
          </a:xfrm>
          <a:prstGeom prst="rect">
            <a:avLst/>
          </a:prstGeom>
          <a:solidFill>
            <a:srgbClr val="FAEE4C"/>
          </a:solidFill>
        </p:spPr>
        <p:txBody>
          <a:bodyPr>
            <a:normAutofit fontScale="6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Presented By:</a:t>
            </a:r>
            <a:br>
              <a:rPr lang="en-US" b="1" dirty="0"/>
            </a:br>
            <a:r>
              <a:rPr lang="en-US" b="1" dirty="0"/>
              <a:t>Your Name</a:t>
            </a:r>
            <a:br>
              <a:rPr lang="en-US" b="1" dirty="0"/>
            </a:br>
            <a:r>
              <a:rPr lang="en-US" b="1" dirty="0"/>
              <a:t>Company</a:t>
            </a:r>
          </a:p>
        </p:txBody>
      </p:sp>
    </p:spTree>
    <p:extLst>
      <p:ext uri="{BB962C8B-B14F-4D97-AF65-F5344CB8AC3E}">
        <p14:creationId xmlns:p14="http://schemas.microsoft.com/office/powerpoint/2010/main" val="15712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Risk Appetite</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5" name="Picture 4">
            <a:extLst>
              <a:ext uri="{FF2B5EF4-FFF2-40B4-BE49-F238E27FC236}">
                <a16:creationId xmlns:a16="http://schemas.microsoft.com/office/drawing/2014/main" id="{6EC8B873-234A-4639-934C-199D84A57DCA}"/>
              </a:ext>
            </a:extLst>
          </p:cNvPr>
          <p:cNvPicPr>
            <a:picLocks noChangeAspect="1"/>
          </p:cNvPicPr>
          <p:nvPr/>
        </p:nvPicPr>
        <p:blipFill>
          <a:blip r:embed="rId4"/>
          <a:stretch>
            <a:fillRect/>
          </a:stretch>
        </p:blipFill>
        <p:spPr>
          <a:xfrm>
            <a:off x="2060554" y="1582581"/>
            <a:ext cx="8431499" cy="4993057"/>
          </a:xfrm>
          <a:prstGeom prst="rect">
            <a:avLst/>
          </a:prstGeom>
        </p:spPr>
      </p:pic>
    </p:spTree>
    <p:extLst>
      <p:ext uri="{BB962C8B-B14F-4D97-AF65-F5344CB8AC3E}">
        <p14:creationId xmlns:p14="http://schemas.microsoft.com/office/powerpoint/2010/main" val="29605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11599128-286B-404B-A840-8E6161F1E29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7" name="Picture 6">
            <a:extLst>
              <a:ext uri="{FF2B5EF4-FFF2-40B4-BE49-F238E27FC236}">
                <a16:creationId xmlns:a16="http://schemas.microsoft.com/office/drawing/2014/main" id="{0E8267BB-FBF2-463D-AA33-7F049715FC06}"/>
              </a:ext>
            </a:extLst>
          </p:cNvPr>
          <p:cNvPicPr>
            <a:picLocks noChangeAspect="1"/>
          </p:cNvPicPr>
          <p:nvPr/>
        </p:nvPicPr>
        <p:blipFill>
          <a:blip r:embed="rId4"/>
          <a:stretch>
            <a:fillRect/>
          </a:stretch>
        </p:blipFill>
        <p:spPr>
          <a:xfrm>
            <a:off x="354535" y="686412"/>
            <a:ext cx="11482929" cy="5186849"/>
          </a:xfrm>
          <a:prstGeom prst="rect">
            <a:avLst/>
          </a:prstGeom>
          <a:ln>
            <a:solidFill>
              <a:schemeClr val="accent5">
                <a:lumMod val="50000"/>
              </a:schemeClr>
            </a:solidFill>
          </a:ln>
        </p:spPr>
      </p:pic>
    </p:spTree>
    <p:extLst>
      <p:ext uri="{BB962C8B-B14F-4D97-AF65-F5344CB8AC3E}">
        <p14:creationId xmlns:p14="http://schemas.microsoft.com/office/powerpoint/2010/main" val="34025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3837A2-41B3-4A62-A5ED-75121079B79E}"/>
              </a:ext>
            </a:extLst>
          </p:cNvPr>
          <p:cNvSpPr/>
          <p:nvPr/>
        </p:nvSpPr>
        <p:spPr>
          <a:xfrm>
            <a:off x="6463146" y="1228215"/>
            <a:ext cx="5812400" cy="584775"/>
          </a:xfrm>
          <a:prstGeom prst="rect">
            <a:avLst/>
          </a:prstGeom>
        </p:spPr>
        <p:txBody>
          <a:bodyPr wrap="square">
            <a:spAutoFit/>
          </a:bodyPr>
          <a:lstStyle/>
          <a:p>
            <a:pPr algn="ctr"/>
            <a:r>
              <a:rPr lang="en-US" sz="3200" b="1" spc="-60" dirty="0">
                <a:solidFill>
                  <a:srgbClr val="006600"/>
                </a:solidFill>
                <a:latin typeface="Roboto Slab" pitchFamily="2" charset="0"/>
                <a:ea typeface="Roboto Slab" pitchFamily="2" charset="0"/>
                <a:cs typeface="Calibri" panose="020F0502020204030204" pitchFamily="34" charset="0"/>
              </a:rPr>
              <a:t>Time Horizons</a:t>
            </a:r>
          </a:p>
        </p:txBody>
      </p:sp>
      <p:sp>
        <p:nvSpPr>
          <p:cNvPr id="4" name="Rectangle 3">
            <a:extLst>
              <a:ext uri="{FF2B5EF4-FFF2-40B4-BE49-F238E27FC236}">
                <a16:creationId xmlns:a16="http://schemas.microsoft.com/office/drawing/2014/main" id="{65E27A5B-09C8-4745-8EA6-FD04C78A9406}"/>
              </a:ext>
            </a:extLst>
          </p:cNvPr>
          <p:cNvSpPr/>
          <p:nvPr/>
        </p:nvSpPr>
        <p:spPr>
          <a:xfrm>
            <a:off x="622072" y="1247574"/>
            <a:ext cx="5413381" cy="584775"/>
          </a:xfrm>
          <a:prstGeom prst="rect">
            <a:avLst/>
          </a:prstGeom>
        </p:spPr>
        <p:txBody>
          <a:bodyPr wrap="square">
            <a:spAutoFit/>
          </a:bodyPr>
          <a:lstStyle/>
          <a:p>
            <a:pPr algn="ctr"/>
            <a:r>
              <a:rPr lang="en-US" sz="3200" b="1" spc="-60" dirty="0">
                <a:solidFill>
                  <a:srgbClr val="006600"/>
                </a:solidFill>
                <a:latin typeface="Roboto Slab" pitchFamily="2" charset="0"/>
                <a:cs typeface="Calibri" panose="020F0502020204030204" pitchFamily="34" charset="0"/>
              </a:rPr>
              <a:t>Risk Appetite</a:t>
            </a:r>
          </a:p>
        </p:txBody>
      </p:sp>
      <p:cxnSp>
        <p:nvCxnSpPr>
          <p:cNvPr id="5" name="Straight Connector 4">
            <a:extLst>
              <a:ext uri="{FF2B5EF4-FFF2-40B4-BE49-F238E27FC236}">
                <a16:creationId xmlns:a16="http://schemas.microsoft.com/office/drawing/2014/main" id="{5DC3E542-D087-454C-89AD-0B2F139A93DA}"/>
              </a:ext>
            </a:extLst>
          </p:cNvPr>
          <p:cNvCxnSpPr/>
          <p:nvPr/>
        </p:nvCxnSpPr>
        <p:spPr>
          <a:xfrm>
            <a:off x="6365706" y="1771708"/>
            <a:ext cx="0" cy="4442056"/>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38D2465-AFA1-48D7-9929-3DD671FD3F80}"/>
              </a:ext>
            </a:extLst>
          </p:cNvPr>
          <p:cNvSpPr txBox="1">
            <a:spLocks/>
          </p:cNvSpPr>
          <p:nvPr/>
        </p:nvSpPr>
        <p:spPr>
          <a:xfrm>
            <a:off x="0" y="-6795"/>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What you CAN control:</a:t>
            </a:r>
          </a:p>
        </p:txBody>
      </p:sp>
      <p:sp>
        <p:nvSpPr>
          <p:cNvPr id="9" name="Rectangle 8">
            <a:extLst>
              <a:ext uri="{FF2B5EF4-FFF2-40B4-BE49-F238E27FC236}">
                <a16:creationId xmlns:a16="http://schemas.microsoft.com/office/drawing/2014/main" id="{CF622356-94D8-413A-BFAD-1D3C79828439}"/>
              </a:ext>
            </a:extLst>
          </p:cNvPr>
          <p:cNvSpPr/>
          <p:nvPr/>
        </p:nvSpPr>
        <p:spPr>
          <a:xfrm>
            <a:off x="-95968" y="6105940"/>
            <a:ext cx="12192001" cy="707886"/>
          </a:xfrm>
          <a:prstGeom prst="rect">
            <a:avLst/>
          </a:prstGeom>
        </p:spPr>
        <p:txBody>
          <a:bodyPr wrap="square">
            <a:spAutoFit/>
          </a:bodyPr>
          <a:lstStyle/>
          <a:p>
            <a:pPr algn="ctr"/>
            <a:r>
              <a:rPr lang="en-US" sz="4000" b="1" i="1" spc="-60" dirty="0">
                <a:solidFill>
                  <a:srgbClr val="006600"/>
                </a:solidFill>
                <a:latin typeface="Roboto Slab" pitchFamily="2" charset="0"/>
                <a:cs typeface="Calibri" panose="020F0502020204030204" pitchFamily="34" charset="0"/>
              </a:rPr>
              <a:t>Confirm your risk appetite and time horizons!</a:t>
            </a:r>
          </a:p>
        </p:txBody>
      </p:sp>
      <p:sp>
        <p:nvSpPr>
          <p:cNvPr id="10" name="Arrow: Down 9">
            <a:extLst>
              <a:ext uri="{FF2B5EF4-FFF2-40B4-BE49-F238E27FC236}">
                <a16:creationId xmlns:a16="http://schemas.microsoft.com/office/drawing/2014/main" id="{4724CCB9-EDB8-444D-8446-0561D570B2BD}"/>
              </a:ext>
            </a:extLst>
          </p:cNvPr>
          <p:cNvSpPr/>
          <p:nvPr/>
        </p:nvSpPr>
        <p:spPr>
          <a:xfrm>
            <a:off x="1121113" y="1926869"/>
            <a:ext cx="1547433" cy="187276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EFEA4B7-FFC5-4111-AE93-B3F3E8B8D954}"/>
              </a:ext>
            </a:extLst>
          </p:cNvPr>
          <p:cNvSpPr/>
          <p:nvPr/>
        </p:nvSpPr>
        <p:spPr>
          <a:xfrm rot="10800000">
            <a:off x="4452599" y="3357178"/>
            <a:ext cx="1547433" cy="18727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F1833C6-B5CD-4AB7-968F-1807A0FE7B8D}"/>
              </a:ext>
            </a:extLst>
          </p:cNvPr>
          <p:cNvCxnSpPr/>
          <p:nvPr/>
        </p:nvCxnSpPr>
        <p:spPr>
          <a:xfrm flipV="1">
            <a:off x="728489" y="3036908"/>
            <a:ext cx="5377961" cy="1072662"/>
          </a:xfrm>
          <a:prstGeom prst="line">
            <a:avLst/>
          </a:prstGeom>
          <a:ln w="76200"/>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427E1347-15CF-4665-8442-300CE26AD271}"/>
              </a:ext>
            </a:extLst>
          </p:cNvPr>
          <p:cNvSpPr/>
          <p:nvPr/>
        </p:nvSpPr>
        <p:spPr>
          <a:xfrm>
            <a:off x="322136" y="3992997"/>
            <a:ext cx="3335190" cy="954107"/>
          </a:xfrm>
          <a:prstGeom prst="rect">
            <a:avLst/>
          </a:prstGeom>
        </p:spPr>
        <p:txBody>
          <a:bodyPr wrap="square">
            <a:spAutoFit/>
          </a:bodyPr>
          <a:lstStyle/>
          <a:p>
            <a:pPr algn="ctr"/>
            <a:r>
              <a:rPr lang="en-US" sz="2800" b="1" i="1" spc="-60" dirty="0">
                <a:solidFill>
                  <a:srgbClr val="1A4D98"/>
                </a:solidFill>
                <a:latin typeface="Franklin Gothic Demi Cond" panose="020B0706030402020204" pitchFamily="34" charset="0"/>
                <a:cs typeface="Calibri" panose="020F0502020204030204" pitchFamily="34" charset="0"/>
              </a:rPr>
              <a:t>Potential</a:t>
            </a:r>
          </a:p>
          <a:p>
            <a:pPr algn="ctr"/>
            <a:r>
              <a:rPr lang="en-US" sz="2800" b="1" i="1" spc="-60" dirty="0">
                <a:solidFill>
                  <a:srgbClr val="1A4D98"/>
                </a:solidFill>
                <a:latin typeface="Franklin Gothic Demi Cond" panose="020B0706030402020204" pitchFamily="34" charset="0"/>
                <a:cs typeface="Calibri" panose="020F0502020204030204" pitchFamily="34" charset="0"/>
              </a:rPr>
              <a:t>Low Reward</a:t>
            </a:r>
          </a:p>
        </p:txBody>
      </p:sp>
      <p:sp>
        <p:nvSpPr>
          <p:cNvPr id="15" name="Rectangle 14">
            <a:extLst>
              <a:ext uri="{FF2B5EF4-FFF2-40B4-BE49-F238E27FC236}">
                <a16:creationId xmlns:a16="http://schemas.microsoft.com/office/drawing/2014/main" id="{A4B3656B-4E6B-4022-8B27-52C4B2BF8A09}"/>
              </a:ext>
            </a:extLst>
          </p:cNvPr>
          <p:cNvSpPr/>
          <p:nvPr/>
        </p:nvSpPr>
        <p:spPr>
          <a:xfrm>
            <a:off x="3328762" y="2038027"/>
            <a:ext cx="3335190" cy="954107"/>
          </a:xfrm>
          <a:prstGeom prst="rect">
            <a:avLst/>
          </a:prstGeom>
        </p:spPr>
        <p:txBody>
          <a:bodyPr wrap="square">
            <a:spAutoFit/>
          </a:bodyPr>
          <a:lstStyle/>
          <a:p>
            <a:pPr algn="ctr"/>
            <a:r>
              <a:rPr lang="en-US" sz="2800" b="1" i="1" spc="-60" dirty="0">
                <a:solidFill>
                  <a:srgbClr val="C00000"/>
                </a:solidFill>
                <a:latin typeface="Franklin Gothic Demi Cond" panose="020B0706030402020204" pitchFamily="34" charset="0"/>
                <a:cs typeface="Calibri" panose="020F0502020204030204" pitchFamily="34" charset="0"/>
              </a:rPr>
              <a:t>Potential </a:t>
            </a:r>
            <a:br>
              <a:rPr lang="en-US" sz="2800" b="1" i="1" spc="-60" dirty="0">
                <a:solidFill>
                  <a:srgbClr val="C00000"/>
                </a:solidFill>
                <a:latin typeface="Franklin Gothic Demi Cond" panose="020B0706030402020204" pitchFamily="34" charset="0"/>
                <a:cs typeface="Calibri" panose="020F0502020204030204" pitchFamily="34" charset="0"/>
              </a:rPr>
            </a:br>
            <a:r>
              <a:rPr lang="en-US" sz="2800" b="1" i="1" spc="-60" dirty="0">
                <a:solidFill>
                  <a:srgbClr val="C00000"/>
                </a:solidFill>
                <a:latin typeface="Franklin Gothic Demi Cond" panose="020B0706030402020204" pitchFamily="34" charset="0"/>
                <a:cs typeface="Calibri" panose="020F0502020204030204" pitchFamily="34" charset="0"/>
              </a:rPr>
              <a:t>High Reward</a:t>
            </a:r>
          </a:p>
        </p:txBody>
      </p:sp>
      <p:cxnSp>
        <p:nvCxnSpPr>
          <p:cNvPr id="41" name="Straight Connector 40">
            <a:extLst>
              <a:ext uri="{FF2B5EF4-FFF2-40B4-BE49-F238E27FC236}">
                <a16:creationId xmlns:a16="http://schemas.microsoft.com/office/drawing/2014/main" id="{116A3E48-3F4E-42E0-8CD5-7F7EB850F267}"/>
              </a:ext>
            </a:extLst>
          </p:cNvPr>
          <p:cNvCxnSpPr/>
          <p:nvPr/>
        </p:nvCxnSpPr>
        <p:spPr>
          <a:xfrm>
            <a:off x="6365706" y="1771713"/>
            <a:ext cx="0" cy="4442056"/>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8DDD42A0-BA1B-48B7-977F-FD31492CB98F}"/>
              </a:ext>
            </a:extLst>
          </p:cNvPr>
          <p:cNvPicPr>
            <a:picLocks noChangeAspect="1"/>
          </p:cNvPicPr>
          <p:nvPr/>
        </p:nvPicPr>
        <p:blipFill>
          <a:blip r:embed="rId3"/>
          <a:stretch>
            <a:fillRect/>
          </a:stretch>
        </p:blipFill>
        <p:spPr>
          <a:xfrm>
            <a:off x="6472124" y="1887895"/>
            <a:ext cx="5129705" cy="3391093"/>
          </a:xfrm>
          <a:prstGeom prst="rect">
            <a:avLst/>
          </a:prstGeom>
        </p:spPr>
      </p:pic>
    </p:spTree>
    <p:extLst>
      <p:ext uri="{BB962C8B-B14F-4D97-AF65-F5344CB8AC3E}">
        <p14:creationId xmlns:p14="http://schemas.microsoft.com/office/powerpoint/2010/main" val="27604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1786BD-CC00-4609-B9BA-90BA6DF9FEA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0"/>
                    </a14:imgEffect>
                  </a14:imgLayer>
                </a14:imgProps>
              </a:ext>
            </a:extLst>
          </a:blip>
          <a:stretch>
            <a:fillRect/>
          </a:stretch>
        </p:blipFill>
        <p:spPr>
          <a:xfrm>
            <a:off x="0" y="0"/>
            <a:ext cx="12191996" cy="6873702"/>
          </a:xfrm>
          <a:prstGeom prst="rect">
            <a:avLst/>
          </a:prstGeom>
        </p:spPr>
      </p:pic>
      <p:sp>
        <p:nvSpPr>
          <p:cNvPr id="16" name="Rectangle 15">
            <a:extLst>
              <a:ext uri="{FF2B5EF4-FFF2-40B4-BE49-F238E27FC236}">
                <a16:creationId xmlns:a16="http://schemas.microsoft.com/office/drawing/2014/main" id="{89738986-20F0-4EF7-B1BD-6C763846D13C}"/>
              </a:ext>
            </a:extLst>
          </p:cNvPr>
          <p:cNvSpPr/>
          <p:nvPr/>
        </p:nvSpPr>
        <p:spPr>
          <a:xfrm>
            <a:off x="96719" y="4116500"/>
            <a:ext cx="12191995" cy="1569660"/>
          </a:xfrm>
          <a:prstGeom prst="rect">
            <a:avLst/>
          </a:prstGeom>
        </p:spPr>
        <p:txBody>
          <a:bodyPr wrap="square">
            <a:spAutoFit/>
          </a:bodyPr>
          <a:lstStyle/>
          <a:p>
            <a:pPr algn="ctr"/>
            <a:r>
              <a:rPr lang="en-US" sz="4800" b="1" spc="-60" dirty="0">
                <a:solidFill>
                  <a:srgbClr val="002060"/>
                </a:solidFill>
                <a:latin typeface="Roboto Slab" pitchFamily="2" charset="0"/>
                <a:ea typeface="Roboto Slab" pitchFamily="2" charset="0"/>
                <a:cs typeface="Calibri" panose="020F0502020204030204" pitchFamily="34" charset="0"/>
              </a:rPr>
              <a:t>Typically, the most successful investors think and act for the long term.</a:t>
            </a:r>
          </a:p>
        </p:txBody>
      </p:sp>
    </p:spTree>
    <p:extLst>
      <p:ext uri="{BB962C8B-B14F-4D97-AF65-F5344CB8AC3E}">
        <p14:creationId xmlns:p14="http://schemas.microsoft.com/office/powerpoint/2010/main" val="374953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87DE-6F1F-4BC8-8331-192A4DA8EF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7B036A-A1F8-4C74-A680-6C53AF84823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96CA00E-02E4-4A9E-AA48-0D5E441491A5}"/>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1B965255-91B3-4998-9B34-B38999AE6FA0}"/>
              </a:ext>
            </a:extLst>
          </p:cNvPr>
          <p:cNvPicPr>
            <a:picLocks noChangeAspect="1"/>
          </p:cNvPicPr>
          <p:nvPr/>
        </p:nvPicPr>
        <p:blipFill>
          <a:blip r:embed="rId3">
            <a:duotone>
              <a:schemeClr val="accent1">
                <a:shade val="45000"/>
                <a:satMod val="135000"/>
              </a:schemeClr>
              <a:prstClr val="white"/>
            </a:duotone>
          </a:blip>
          <a:stretch>
            <a:fillRect/>
          </a:stretch>
        </p:blipFill>
        <p:spPr>
          <a:xfrm>
            <a:off x="13855" y="0"/>
            <a:ext cx="12191999" cy="6864927"/>
          </a:xfrm>
          <a:prstGeom prst="rect">
            <a:avLst/>
          </a:prstGeom>
        </p:spPr>
      </p:pic>
      <p:pic>
        <p:nvPicPr>
          <p:cNvPr id="6" name="Picture 2" descr="Image result for proceed with caution">
            <a:extLst>
              <a:ext uri="{FF2B5EF4-FFF2-40B4-BE49-F238E27FC236}">
                <a16:creationId xmlns:a16="http://schemas.microsoft.com/office/drawing/2014/main" id="{7BE59AC5-9FF9-411B-9C6A-D7F3468944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75" t="5990" r="4240" b="5487"/>
          <a:stretch/>
        </p:blipFill>
        <p:spPr bwMode="auto">
          <a:xfrm rot="20521777">
            <a:off x="8022176" y="4060156"/>
            <a:ext cx="3398366" cy="19849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9CE0F44-AF56-4512-B74A-D95E4AABE3C4}"/>
              </a:ext>
            </a:extLst>
          </p:cNvPr>
          <p:cNvSpPr txBox="1">
            <a:spLocks/>
          </p:cNvSpPr>
          <p:nvPr/>
        </p:nvSpPr>
        <p:spPr>
          <a:xfrm>
            <a:off x="3392365" y="222136"/>
            <a:ext cx="5407269" cy="1397236"/>
          </a:xfrm>
          <a:prstGeom prst="rect">
            <a:avLst/>
          </a:prstGeom>
          <a:solidFill>
            <a:schemeClr val="bg1"/>
          </a:solidFill>
          <a:ln w="28575">
            <a:solidFill>
              <a:schemeClr val="accent1">
                <a:lumMod val="75000"/>
              </a:schemeClr>
            </a:solidFill>
          </a:ln>
        </p:spPr>
        <p:txBody>
          <a:bodyPr>
            <a:no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4400" b="1" dirty="0">
                <a:solidFill>
                  <a:srgbClr val="002060"/>
                </a:solidFill>
                <a:latin typeface="Roboto Slab" pitchFamily="2" charset="0"/>
                <a:cs typeface="Calibri" panose="020F0502020204030204" pitchFamily="34" charset="0"/>
              </a:rPr>
              <a:t>Investors need to be prepared!</a:t>
            </a:r>
          </a:p>
        </p:txBody>
      </p:sp>
    </p:spTree>
    <p:extLst>
      <p:ext uri="{BB962C8B-B14F-4D97-AF65-F5344CB8AC3E}">
        <p14:creationId xmlns:p14="http://schemas.microsoft.com/office/powerpoint/2010/main" val="32998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091784"/>
            <a:ext cx="12192001" cy="5766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fontScale="92500"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8500" dirty="0">
                <a:latin typeface="Franklin Gothic Demi Cond" panose="020B0706030402020204" pitchFamily="34" charset="0"/>
                <a:cs typeface="Arial" panose="020B0604020202020204" pitchFamily="34" charset="0"/>
              </a:rPr>
              <a:t>Proactive Tax Planning for 2021</a:t>
            </a:r>
          </a:p>
        </p:txBody>
      </p:sp>
      <p:pic>
        <p:nvPicPr>
          <p:cNvPr id="7" name="Picture 6">
            <a:extLst>
              <a:ext uri="{FF2B5EF4-FFF2-40B4-BE49-F238E27FC236}">
                <a16:creationId xmlns:a16="http://schemas.microsoft.com/office/drawing/2014/main" id="{DBAD3937-9443-4B53-AB93-9A02E1F5895C}"/>
              </a:ext>
            </a:extLst>
          </p:cNvPr>
          <p:cNvPicPr>
            <a:picLocks noChangeAspect="1"/>
          </p:cNvPicPr>
          <p:nvPr/>
        </p:nvPicPr>
        <p:blipFill>
          <a:blip r:embed="rId4"/>
          <a:stretch>
            <a:fillRect/>
          </a:stretch>
        </p:blipFill>
        <p:spPr>
          <a:xfrm>
            <a:off x="1200149" y="1402914"/>
            <a:ext cx="9791700" cy="5455085"/>
          </a:xfrm>
          <a:prstGeom prst="rect">
            <a:avLst/>
          </a:prstGeom>
        </p:spPr>
      </p:pic>
    </p:spTree>
    <p:extLst>
      <p:ext uri="{BB962C8B-B14F-4D97-AF65-F5344CB8AC3E}">
        <p14:creationId xmlns:p14="http://schemas.microsoft.com/office/powerpoint/2010/main" val="120773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rey-Background | Sarvosys">
            <a:extLst>
              <a:ext uri="{FF2B5EF4-FFF2-40B4-BE49-F238E27FC236}">
                <a16:creationId xmlns:a16="http://schemas.microsoft.com/office/drawing/2014/main" id="{BE5D80E0-120D-40E7-BD9D-6135FD9D907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091784"/>
            <a:ext cx="12192001" cy="5766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fontScale="92500"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8500" dirty="0">
                <a:latin typeface="Franklin Gothic Demi Cond" panose="020B0706030402020204" pitchFamily="34" charset="0"/>
                <a:cs typeface="Arial" panose="020B0604020202020204" pitchFamily="34" charset="0"/>
              </a:rPr>
              <a:t>Proactive Tax Planning for 2021</a:t>
            </a:r>
          </a:p>
        </p:txBody>
      </p:sp>
      <p:pic>
        <p:nvPicPr>
          <p:cNvPr id="3078" name="Picture 6" descr="SECURE Act &amp; Your Retirement | New Century Financial Group, LLC">
            <a:extLst>
              <a:ext uri="{FF2B5EF4-FFF2-40B4-BE49-F238E27FC236}">
                <a16:creationId xmlns:a16="http://schemas.microsoft.com/office/drawing/2014/main" id="{B5F06EDF-15BE-43C8-9BB6-D5BF1AC2F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85" y="1628385"/>
            <a:ext cx="5921057" cy="4698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14699B-D5D8-4383-B750-93149EB308B7}"/>
              </a:ext>
            </a:extLst>
          </p:cNvPr>
          <p:cNvPicPr>
            <a:picLocks noChangeAspect="1"/>
          </p:cNvPicPr>
          <p:nvPr/>
        </p:nvPicPr>
        <p:blipFill>
          <a:blip r:embed="rId5"/>
          <a:stretch>
            <a:fillRect/>
          </a:stretch>
        </p:blipFill>
        <p:spPr>
          <a:xfrm>
            <a:off x="6837385" y="2304789"/>
            <a:ext cx="4816257" cy="4022495"/>
          </a:xfrm>
          <a:prstGeom prst="rect">
            <a:avLst/>
          </a:prstGeom>
        </p:spPr>
      </p:pic>
      <p:pic>
        <p:nvPicPr>
          <p:cNvPr id="9" name="Picture 8">
            <a:extLst>
              <a:ext uri="{FF2B5EF4-FFF2-40B4-BE49-F238E27FC236}">
                <a16:creationId xmlns:a16="http://schemas.microsoft.com/office/drawing/2014/main" id="{424953EB-5C25-4955-9FD0-76C12A9DA83A}"/>
              </a:ext>
            </a:extLst>
          </p:cNvPr>
          <p:cNvPicPr>
            <a:picLocks noChangeAspect="1"/>
          </p:cNvPicPr>
          <p:nvPr/>
        </p:nvPicPr>
        <p:blipFill>
          <a:blip r:embed="rId6"/>
          <a:stretch>
            <a:fillRect/>
          </a:stretch>
        </p:blipFill>
        <p:spPr>
          <a:xfrm>
            <a:off x="6749702" y="1490598"/>
            <a:ext cx="5029200" cy="814192"/>
          </a:xfrm>
          <a:prstGeom prst="rect">
            <a:avLst/>
          </a:prstGeom>
        </p:spPr>
      </p:pic>
    </p:spTree>
    <p:extLst>
      <p:ext uri="{BB962C8B-B14F-4D97-AF65-F5344CB8AC3E}">
        <p14:creationId xmlns:p14="http://schemas.microsoft.com/office/powerpoint/2010/main" val="179375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091784"/>
            <a:ext cx="12192001" cy="5766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fontScale="92500"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8500" dirty="0">
                <a:latin typeface="Franklin Gothic Demi Cond" panose="020B0706030402020204" pitchFamily="34" charset="0"/>
                <a:cs typeface="Arial" panose="020B0604020202020204" pitchFamily="34" charset="0"/>
              </a:rPr>
              <a:t>Proactive Tax Planning for 2021</a:t>
            </a:r>
          </a:p>
        </p:txBody>
      </p:sp>
      <p:pic>
        <p:nvPicPr>
          <p:cNvPr id="4098" name="Picture 2" descr="Bernie Sanders Suspends Presidential Campaign – Deadline">
            <a:extLst>
              <a:ext uri="{FF2B5EF4-FFF2-40B4-BE49-F238E27FC236}">
                <a16:creationId xmlns:a16="http://schemas.microsoft.com/office/drawing/2014/main" id="{B3DE9E61-0234-4771-8525-07E0ECE9A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31" y="2062619"/>
            <a:ext cx="2980443" cy="18675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9B39CB0-A731-4B78-AD9F-02D6CC5C908D}"/>
              </a:ext>
            </a:extLst>
          </p:cNvPr>
          <p:cNvPicPr>
            <a:picLocks noChangeAspect="1"/>
          </p:cNvPicPr>
          <p:nvPr/>
        </p:nvPicPr>
        <p:blipFill rotWithShape="1">
          <a:blip r:embed="rId5"/>
          <a:srcRect b="1681"/>
          <a:stretch/>
        </p:blipFill>
        <p:spPr>
          <a:xfrm>
            <a:off x="3233428" y="2062619"/>
            <a:ext cx="8705588" cy="4628327"/>
          </a:xfrm>
          <a:prstGeom prst="rect">
            <a:avLst/>
          </a:prstGeom>
          <a:ln w="38100">
            <a:solidFill>
              <a:srgbClr val="0070C0"/>
            </a:solidFill>
          </a:ln>
        </p:spPr>
      </p:pic>
      <p:sp>
        <p:nvSpPr>
          <p:cNvPr id="12" name="TextBox 11">
            <a:extLst>
              <a:ext uri="{FF2B5EF4-FFF2-40B4-BE49-F238E27FC236}">
                <a16:creationId xmlns:a16="http://schemas.microsoft.com/office/drawing/2014/main" id="{9F6EAF5A-FCC8-41C4-97C3-CDAB2A434C9A}"/>
              </a:ext>
            </a:extLst>
          </p:cNvPr>
          <p:cNvSpPr txBox="1"/>
          <p:nvPr/>
        </p:nvSpPr>
        <p:spPr>
          <a:xfrm>
            <a:off x="2011943" y="473132"/>
            <a:ext cx="816811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4800" b="0" i="0" u="none" strike="noStrike" kern="1200" cap="none" spc="0" normalizeH="0" baseline="0" noProof="0" dirty="0">
                <a:ln>
                  <a:noFill/>
                </a:ln>
                <a:solidFill>
                  <a:srgbClr val="2D5C8A">
                    <a:lumMod val="75000"/>
                  </a:srgbClr>
                </a:solidFill>
                <a:effectLst/>
                <a:uLnTx/>
                <a:uFillTx/>
                <a:latin typeface="Franklin Gothic Heavy" panose="020B0903020102020204" pitchFamily="34" charset="0"/>
                <a:ea typeface="+mn-ea"/>
                <a:cs typeface="Arial"/>
              </a:rPr>
            </a:br>
            <a:r>
              <a:rPr kumimoji="0" lang="en-US" sz="4800" b="0" i="0" u="none" strike="noStrike" kern="1200" cap="none" spc="0" normalizeH="0" baseline="0" noProof="0" dirty="0">
                <a:ln>
                  <a:noFill/>
                </a:ln>
                <a:solidFill>
                  <a:srgbClr val="FF0000"/>
                </a:solidFill>
                <a:effectLst/>
                <a:uLnTx/>
                <a:uFillTx/>
                <a:latin typeface="Franklin Gothic Heavy" panose="020B0903020102020204" pitchFamily="34" charset="0"/>
                <a:ea typeface="+mn-ea"/>
                <a:cs typeface="Arial"/>
              </a:rPr>
              <a:t>“For the 99.5 Percent Act”</a:t>
            </a:r>
          </a:p>
        </p:txBody>
      </p:sp>
    </p:spTree>
    <p:extLst>
      <p:ext uri="{BB962C8B-B14F-4D97-AF65-F5344CB8AC3E}">
        <p14:creationId xmlns:p14="http://schemas.microsoft.com/office/powerpoint/2010/main" val="397291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5F5B-07EA-4A22-977D-C54066D52F68}"/>
              </a:ext>
            </a:extLst>
          </p:cNvPr>
          <p:cNvPicPr>
            <a:picLocks noChangeAspect="1"/>
          </p:cNvPicPr>
          <p:nvPr/>
        </p:nvPicPr>
        <p:blipFill>
          <a:blip r:embed="rId3">
            <a:duotone>
              <a:schemeClr val="accent1">
                <a:shade val="45000"/>
                <a:satMod val="135000"/>
              </a:schemeClr>
              <a:prstClr val="white"/>
            </a:duotone>
            <a:alphaModFix amt="20000"/>
          </a:blip>
          <a:stretch>
            <a:fillRect/>
          </a:stretch>
        </p:blipFill>
        <p:spPr>
          <a:xfrm>
            <a:off x="0" y="295904"/>
            <a:ext cx="12192000" cy="6562096"/>
          </a:xfrm>
          <a:prstGeom prst="rect">
            <a:avLst/>
          </a:prstGeom>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rgbClr val="0070C0"/>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800" dirty="0">
                <a:latin typeface="Franklin Gothic Demi Cond" panose="020B0706030402020204" pitchFamily="34" charset="0"/>
                <a:cs typeface="Arial" panose="020B0604020202020204" pitchFamily="34" charset="0"/>
              </a:rPr>
              <a:t>Key Takeaways</a:t>
            </a:r>
          </a:p>
        </p:txBody>
      </p:sp>
      <p:sp>
        <p:nvSpPr>
          <p:cNvPr id="4" name="Text Placeholder 4">
            <a:extLst>
              <a:ext uri="{FF2B5EF4-FFF2-40B4-BE49-F238E27FC236}">
                <a16:creationId xmlns:a16="http://schemas.microsoft.com/office/drawing/2014/main" id="{C56971C6-D248-4D61-9899-B219B1575D4A}"/>
              </a:ext>
            </a:extLst>
          </p:cNvPr>
          <p:cNvSpPr txBox="1">
            <a:spLocks/>
          </p:cNvSpPr>
          <p:nvPr/>
        </p:nvSpPr>
        <p:spPr>
          <a:xfrm>
            <a:off x="1427967" y="1244185"/>
            <a:ext cx="10384078" cy="548488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200" dirty="0">
                <a:solidFill>
                  <a:schemeClr val="tx2">
                    <a:lumMod val="75000"/>
                  </a:schemeClr>
                </a:solidFill>
                <a:latin typeface="Franklin Gothic Demi" panose="020B0703020102020204" pitchFamily="34" charset="0"/>
              </a:rPr>
              <a:t>Despite continued volatility, Equity markets in 2021 have started on a high note.</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200" dirty="0">
                <a:solidFill>
                  <a:schemeClr val="tx2">
                    <a:lumMod val="75000"/>
                  </a:schemeClr>
                </a:solidFill>
                <a:latin typeface="Franklin Gothic Demi" panose="020B0703020102020204" pitchFamily="34" charset="0"/>
              </a:rPr>
              <a:t>Interest rates are expected to remain low through 2023.</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200" dirty="0">
                <a:solidFill>
                  <a:schemeClr val="tx2">
                    <a:lumMod val="75000"/>
                  </a:schemeClr>
                </a:solidFill>
                <a:latin typeface="Franklin Gothic Demi" panose="020B0703020102020204" pitchFamily="34" charset="0"/>
              </a:rPr>
              <a:t>The economic recovery is still largely based on vaccine distribution and reduction of COVID-19 cases.</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200" dirty="0">
                <a:solidFill>
                  <a:schemeClr val="tx2">
                    <a:lumMod val="75000"/>
                  </a:schemeClr>
                </a:solidFill>
                <a:latin typeface="Franklin Gothic Demi" panose="020B0703020102020204" pitchFamily="34" charset="0"/>
              </a:rPr>
              <a:t>A new administration brings new changes and proposals.</a:t>
            </a:r>
            <a:endParaRPr lang="en-US" sz="32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a:spcBef>
                <a:spcPts val="0"/>
              </a:spcBef>
              <a:spcAft>
                <a:spcPts val="2400"/>
              </a:spcAft>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lvl="1">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buClr>
                <a:schemeClr val="accent2">
                  <a:lumMod val="50000"/>
                </a:schemeClr>
              </a:buClr>
              <a:buNone/>
            </a:pPr>
            <a:endParaRPr lang="en-US" sz="4000" dirty="0"/>
          </a:p>
        </p:txBody>
      </p:sp>
    </p:spTree>
    <p:extLst>
      <p:ext uri="{BB962C8B-B14F-4D97-AF65-F5344CB8AC3E}">
        <p14:creationId xmlns:p14="http://schemas.microsoft.com/office/powerpoint/2010/main" val="5278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5F5B-07EA-4A22-977D-C54066D52F68}"/>
              </a:ext>
            </a:extLst>
          </p:cNvPr>
          <p:cNvPicPr>
            <a:picLocks noChangeAspect="1"/>
          </p:cNvPicPr>
          <p:nvPr/>
        </p:nvPicPr>
        <p:blipFill>
          <a:blip r:embed="rId3">
            <a:duotone>
              <a:schemeClr val="accent1">
                <a:shade val="45000"/>
                <a:satMod val="135000"/>
              </a:schemeClr>
              <a:prstClr val="white"/>
            </a:duotone>
            <a:alphaModFix amt="20000"/>
          </a:blip>
          <a:stretch>
            <a:fillRect/>
          </a:stretch>
        </p:blipFill>
        <p:spPr>
          <a:xfrm>
            <a:off x="-50104" y="1235354"/>
            <a:ext cx="12242104" cy="5622646"/>
          </a:xfrm>
          <a:prstGeom prst="rect">
            <a:avLst/>
          </a:prstGeom>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Key Takeaways</a:t>
            </a:r>
          </a:p>
        </p:txBody>
      </p:sp>
      <p:sp>
        <p:nvSpPr>
          <p:cNvPr id="4" name="Text Placeholder 4">
            <a:extLst>
              <a:ext uri="{FF2B5EF4-FFF2-40B4-BE49-F238E27FC236}">
                <a16:creationId xmlns:a16="http://schemas.microsoft.com/office/drawing/2014/main" id="{C56971C6-D248-4D61-9899-B219B1575D4A}"/>
              </a:ext>
            </a:extLst>
          </p:cNvPr>
          <p:cNvSpPr txBox="1">
            <a:spLocks/>
          </p:cNvSpPr>
          <p:nvPr/>
        </p:nvSpPr>
        <p:spPr>
          <a:xfrm>
            <a:off x="1553226" y="1295197"/>
            <a:ext cx="10500409" cy="4685073"/>
          </a:xfrm>
          <a:prstGeom prst="rect">
            <a:avLst/>
          </a:prstGeom>
        </p:spPr>
        <p:txBody>
          <a:bodyP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000" dirty="0">
                <a:solidFill>
                  <a:schemeClr val="tx2">
                    <a:lumMod val="75000"/>
                  </a:schemeClr>
                </a:solidFill>
                <a:latin typeface="Franklin Gothic Demi" panose="020B0703020102020204" pitchFamily="34" charset="0"/>
              </a:rPr>
              <a:t>Caution and vigilance are critical.</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000" dirty="0">
                <a:solidFill>
                  <a:schemeClr val="tx2">
                    <a:lumMod val="75000"/>
                  </a:schemeClr>
                </a:solidFill>
                <a:latin typeface="Franklin Gothic Demi" panose="020B0703020102020204" pitchFamily="34" charset="0"/>
              </a:rPr>
              <a:t>Avoid distractions that sway you from the path to your goals.</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000" dirty="0">
                <a:solidFill>
                  <a:schemeClr val="tx2">
                    <a:lumMod val="75000"/>
                  </a:schemeClr>
                </a:solidFill>
                <a:latin typeface="Franklin Gothic Demi" panose="020B0703020102020204" pitchFamily="34" charset="0"/>
              </a:rPr>
              <a:t>Focus and make sure your time horizon and risk  appetite are congruent with your goals. </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4000" dirty="0">
                <a:solidFill>
                  <a:schemeClr val="tx2">
                    <a:lumMod val="75000"/>
                  </a:schemeClr>
                </a:solidFill>
                <a:latin typeface="Franklin Gothic Demi" panose="020B0703020102020204" pitchFamily="34" charset="0"/>
              </a:rPr>
              <a:t>Call us with any concerns!</a:t>
            </a:r>
          </a:p>
          <a:p>
            <a:pPr lvl="1">
              <a:buClr>
                <a:schemeClr val="accent5">
                  <a:lumMod val="75000"/>
                </a:schemeClr>
              </a:buClr>
              <a:buFont typeface="Wingdings" panose="05000000000000000000" pitchFamily="2" charset="2"/>
              <a:buChar char="§"/>
            </a:pPr>
            <a:endParaRPr lang="en-US" sz="4000" dirty="0">
              <a:solidFill>
                <a:schemeClr val="tx2">
                  <a:lumMod val="75000"/>
                </a:schemeClr>
              </a:solidFill>
            </a:endParaRPr>
          </a:p>
          <a:p>
            <a:pPr marL="0" indent="0">
              <a:buClr>
                <a:schemeClr val="accent2">
                  <a:lumMod val="50000"/>
                </a:schemeClr>
              </a:buClr>
              <a:buNone/>
            </a:pPr>
            <a:endParaRPr lang="en-US" sz="3600" dirty="0"/>
          </a:p>
        </p:txBody>
      </p:sp>
    </p:spTree>
    <p:extLst>
      <p:ext uri="{BB962C8B-B14F-4D97-AF65-F5344CB8AC3E}">
        <p14:creationId xmlns:p14="http://schemas.microsoft.com/office/powerpoint/2010/main" val="405045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y-Background | Sarvosys">
            <a:extLst>
              <a:ext uri="{FF2B5EF4-FFF2-40B4-BE49-F238E27FC236}">
                <a16:creationId xmlns:a16="http://schemas.microsoft.com/office/drawing/2014/main" id="{B58B6C04-AD19-4615-B981-4CD65160349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9053403-C412-471B-B93F-EF246B8D7F5E}"/>
              </a:ext>
            </a:extLst>
          </p:cNvPr>
          <p:cNvSpPr txBox="1">
            <a:spLocks/>
          </p:cNvSpPr>
          <p:nvPr/>
        </p:nvSpPr>
        <p:spPr>
          <a:xfrm>
            <a:off x="-1" y="1"/>
            <a:ext cx="12192001" cy="1244184"/>
          </a:xfrm>
          <a:prstGeom prst="rect">
            <a:avLst/>
          </a:prstGeom>
          <a:solidFill>
            <a:srgbClr val="0070C0"/>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Agenda</a:t>
            </a:r>
          </a:p>
        </p:txBody>
      </p:sp>
      <p:sp>
        <p:nvSpPr>
          <p:cNvPr id="5" name="Content Placeholder 2">
            <a:extLst>
              <a:ext uri="{FF2B5EF4-FFF2-40B4-BE49-F238E27FC236}">
                <a16:creationId xmlns:a16="http://schemas.microsoft.com/office/drawing/2014/main" id="{ED49C5C3-98DA-40BF-A0C8-51DA3ECE6F59}"/>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5">
                  <a:lumMod val="75000"/>
                </a:schemeClr>
              </a:buClr>
              <a:buFont typeface="Wingdings" panose="05000000000000000000" pitchFamily="2" charset="2"/>
              <a:buChar char="§"/>
            </a:pPr>
            <a:r>
              <a:rPr lang="en-US" sz="5400" dirty="0">
                <a:solidFill>
                  <a:schemeClr val="tx2">
                    <a:lumMod val="75000"/>
                  </a:schemeClr>
                </a:solidFill>
                <a:latin typeface="Franklin Gothic Demi" panose="020B0703020102020204" pitchFamily="34" charset="0"/>
              </a:rPr>
              <a:t> Economic and Market Update</a:t>
            </a:r>
          </a:p>
          <a:p>
            <a:pPr>
              <a:lnSpc>
                <a:spcPct val="150000"/>
              </a:lnSpc>
              <a:buClr>
                <a:schemeClr val="accent5">
                  <a:lumMod val="75000"/>
                </a:schemeClr>
              </a:buClr>
              <a:buFont typeface="Wingdings" panose="05000000000000000000" pitchFamily="2" charset="2"/>
              <a:buChar char="§"/>
            </a:pPr>
            <a:r>
              <a:rPr lang="en-US" sz="5400" dirty="0">
                <a:solidFill>
                  <a:schemeClr val="tx2">
                    <a:lumMod val="75000"/>
                  </a:schemeClr>
                </a:solidFill>
                <a:latin typeface="Franklin Gothic Demi" panose="020B0703020102020204" pitchFamily="34" charset="0"/>
              </a:rPr>
              <a:t> Proactive Guidance </a:t>
            </a:r>
            <a:endParaRPr lang="en-US" sz="2800" dirty="0">
              <a:latin typeface="Franklin Gothic Demi" panose="020B0703020102020204" pitchFamily="34" charset="0"/>
            </a:endParaRPr>
          </a:p>
          <a:p>
            <a:pPr marL="0" indent="0">
              <a:lnSpc>
                <a:spcPct val="150000"/>
              </a:lnSpc>
              <a:buFont typeface="Arial" panose="020B0604020202020204" pitchFamily="34" charset="0"/>
              <a:buNone/>
            </a:pPr>
            <a:endParaRPr lang="en-US" sz="2800" dirty="0"/>
          </a:p>
        </p:txBody>
      </p:sp>
    </p:spTree>
    <p:extLst>
      <p:ext uri="{BB962C8B-B14F-4D97-AF65-F5344CB8AC3E}">
        <p14:creationId xmlns:p14="http://schemas.microsoft.com/office/powerpoint/2010/main" val="37376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E5725-7EEC-4A8B-B815-B18C6A6EBC43}"/>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b="1" dirty="0">
                <a:latin typeface="Arial" panose="020B0604020202020204" pitchFamily="34" charset="0"/>
                <a:cs typeface="Arial" panose="020B0604020202020204" pitchFamily="34" charset="0"/>
              </a:rPr>
              <a:t>Key Takeaways</a:t>
            </a:r>
            <a:endParaRPr kumimoji="0" lang="en-US" sz="6000" b="1" i="0" u="none" strike="noStrike" kern="1200" cap="none" spc="-60" normalizeH="0" baseline="0" noProof="0" dirty="0">
              <a:ln>
                <a:noFill/>
              </a:ln>
              <a:solidFill>
                <a:srgbClr val="FFFFFF"/>
              </a:solidFill>
              <a:uLnTx/>
              <a:uFillTx/>
              <a:latin typeface="+mn-lt"/>
              <a:cs typeface="Arial" panose="020B0604020202020204" pitchFamily="34" charset="0"/>
            </a:endParaRPr>
          </a:p>
        </p:txBody>
      </p:sp>
      <p:pic>
        <p:nvPicPr>
          <p:cNvPr id="1026" name="Picture 2">
            <a:extLst>
              <a:ext uri="{FF2B5EF4-FFF2-40B4-BE49-F238E27FC236}">
                <a16:creationId xmlns:a16="http://schemas.microsoft.com/office/drawing/2014/main" id="{3EAC8D19-D3D0-4B8B-8AC4-326283EC3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554" y="1877469"/>
            <a:ext cx="8194892" cy="40974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1E8E968-752B-4FC9-8D35-0FA8A68035D3}"/>
              </a:ext>
            </a:extLst>
          </p:cNvPr>
          <p:cNvSpPr txBox="1"/>
          <p:nvPr/>
        </p:nvSpPr>
        <p:spPr>
          <a:xfrm>
            <a:off x="3106454" y="5245362"/>
            <a:ext cx="2430049" cy="461665"/>
          </a:xfrm>
          <a:prstGeom prst="rect">
            <a:avLst/>
          </a:prstGeom>
          <a:noFill/>
        </p:spPr>
        <p:txBody>
          <a:bodyPr wrap="square">
            <a:spAutoFit/>
          </a:bodyPr>
          <a:lstStyle/>
          <a:p>
            <a:pPr algn="ctr"/>
            <a:r>
              <a:rPr lang="en-US" sz="2400" b="1" i="0" dirty="0">
                <a:solidFill>
                  <a:srgbClr val="2B2B2B"/>
                </a:solidFill>
                <a:effectLst/>
                <a:latin typeface="source_sans_proregular"/>
              </a:rPr>
              <a:t>Charlie Munger</a:t>
            </a:r>
            <a:endParaRPr lang="en-US" sz="2400" b="1" dirty="0"/>
          </a:p>
        </p:txBody>
      </p:sp>
      <p:sp>
        <p:nvSpPr>
          <p:cNvPr id="5" name="TextBox 4">
            <a:extLst>
              <a:ext uri="{FF2B5EF4-FFF2-40B4-BE49-F238E27FC236}">
                <a16:creationId xmlns:a16="http://schemas.microsoft.com/office/drawing/2014/main" id="{DCB968BD-A753-4A48-88B3-97B13EF34BAF}"/>
              </a:ext>
            </a:extLst>
          </p:cNvPr>
          <p:cNvSpPr txBox="1"/>
          <p:nvPr/>
        </p:nvSpPr>
        <p:spPr>
          <a:xfrm>
            <a:off x="5311037" y="4609579"/>
            <a:ext cx="388248" cy="461665"/>
          </a:xfrm>
          <a:prstGeom prst="rect">
            <a:avLst/>
          </a:prstGeom>
          <a:noFill/>
        </p:spPr>
        <p:txBody>
          <a:bodyPr wrap="none" rtlCol="0">
            <a:spAutoFit/>
          </a:bodyPr>
          <a:lstStyle/>
          <a:p>
            <a:r>
              <a:rPr lang="en-US" sz="2400" b="1" dirty="0"/>
              <a:t> “</a:t>
            </a:r>
          </a:p>
        </p:txBody>
      </p:sp>
    </p:spTree>
    <p:extLst>
      <p:ext uri="{BB962C8B-B14F-4D97-AF65-F5344CB8AC3E}">
        <p14:creationId xmlns:p14="http://schemas.microsoft.com/office/powerpoint/2010/main" val="116217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ey-Background | Sarvosys">
            <a:extLst>
              <a:ext uri="{FF2B5EF4-FFF2-40B4-BE49-F238E27FC236}">
                <a16:creationId xmlns:a16="http://schemas.microsoft.com/office/drawing/2014/main" id="{F2DF5DF1-3A10-4FDE-8BC7-81DB8EE371C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What Can You Expect From Us?</a:t>
            </a:r>
          </a:p>
        </p:txBody>
      </p:sp>
      <p:sp>
        <p:nvSpPr>
          <p:cNvPr id="3" name="Text Box 93">
            <a:extLst>
              <a:ext uri="{FF2B5EF4-FFF2-40B4-BE49-F238E27FC236}">
                <a16:creationId xmlns:a16="http://schemas.microsoft.com/office/drawing/2014/main" id="{1CEB7D07-D9EC-416F-B304-E6B43B11D003}"/>
              </a:ext>
            </a:extLst>
          </p:cNvPr>
          <p:cNvSpPr txBox="1">
            <a:spLocks noChangeArrowheads="1"/>
          </p:cNvSpPr>
          <p:nvPr/>
        </p:nvSpPr>
        <p:spPr bwMode="auto">
          <a:xfrm>
            <a:off x="1014607" y="1217005"/>
            <a:ext cx="11177393" cy="3862596"/>
          </a:xfrm>
          <a:prstGeom prst="rect">
            <a:avLst/>
          </a:prstGeom>
          <a:noFill/>
          <a:ln w="12700">
            <a:noFill/>
            <a:miter lim="800000"/>
            <a:headEnd/>
            <a:tailEnd/>
          </a:ln>
        </p:spPr>
        <p:txBody>
          <a:bodyPr wrap="square">
            <a:spAutoFit/>
          </a:bodyPr>
          <a:lstStyle/>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600" dirty="0">
                <a:solidFill>
                  <a:schemeClr val="tx2">
                    <a:lumMod val="75000"/>
                  </a:schemeClr>
                </a:solidFill>
                <a:latin typeface="Franklin Gothic Demi" panose="020B0703020102020204" pitchFamily="34" charset="0"/>
              </a:rPr>
              <a:t>Regular review of changes that may affect you.</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600" dirty="0">
                <a:solidFill>
                  <a:schemeClr val="tx2">
                    <a:lumMod val="75000"/>
                  </a:schemeClr>
                </a:solidFill>
                <a:latin typeface="Franklin Gothic Demi" panose="020B0703020102020204" pitchFamily="34" charset="0"/>
              </a:rPr>
              <a:t>Regular communication.</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600" dirty="0">
                <a:solidFill>
                  <a:schemeClr val="tx2">
                    <a:lumMod val="75000"/>
                  </a:schemeClr>
                </a:solidFill>
                <a:latin typeface="Franklin Gothic Demi" panose="020B0703020102020204" pitchFamily="34" charset="0"/>
              </a:rPr>
              <a:t>More frequent discussions.</a:t>
            </a:r>
          </a:p>
          <a:p>
            <a:pPr marL="571500" indent="-571500" defTabSz="685800">
              <a:spcBef>
                <a:spcPts val="750"/>
              </a:spcBef>
              <a:spcAft>
                <a:spcPts val="1800"/>
              </a:spcAft>
              <a:buClr>
                <a:schemeClr val="accent5">
                  <a:lumMod val="75000"/>
                </a:schemeClr>
              </a:buClr>
              <a:buSzPct val="100000"/>
              <a:buFont typeface="Wingdings" panose="05000000000000000000" pitchFamily="2" charset="2"/>
              <a:buChar char="§"/>
              <a:defRPr/>
            </a:pPr>
            <a:r>
              <a:rPr lang="en-US" sz="3600" dirty="0">
                <a:solidFill>
                  <a:schemeClr val="tx2">
                    <a:lumMod val="75000"/>
                  </a:schemeClr>
                </a:solidFill>
                <a:latin typeface="Franklin Gothic Demi" panose="020B0703020102020204" pitchFamily="34" charset="0"/>
              </a:rPr>
              <a:t>Review of economic, tax, estate and investment issues for our clients.</a:t>
            </a:r>
          </a:p>
        </p:txBody>
      </p:sp>
    </p:spTree>
    <p:extLst>
      <p:ext uri="{BB962C8B-B14F-4D97-AF65-F5344CB8AC3E}">
        <p14:creationId xmlns:p14="http://schemas.microsoft.com/office/powerpoint/2010/main" val="29436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rey-Background | Sarvosys">
            <a:extLst>
              <a:ext uri="{FF2B5EF4-FFF2-40B4-BE49-F238E27FC236}">
                <a16:creationId xmlns:a16="http://schemas.microsoft.com/office/drawing/2014/main" id="{5F347093-755E-4262-AA71-27FDC8376AF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9" y="0"/>
            <a:ext cx="121961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effectLst>
                  <a:outerShdw blurRad="38100" dist="38100" dir="2700000" algn="tl">
                    <a:srgbClr val="000000">
                      <a:alpha val="43137"/>
                    </a:srgbClr>
                  </a:outerShdw>
                </a:effectLst>
                <a:latin typeface="Franklin Gothic Demi" panose="020B0703020102020204" pitchFamily="34" charset="0"/>
                <a:cs typeface="Arial" panose="020B0604020202020204" pitchFamily="34" charset="0"/>
              </a:rPr>
              <a:t>Client Benefit</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4119" y="1320875"/>
            <a:ext cx="12192000" cy="132087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4800" dirty="0">
                <a:solidFill>
                  <a:schemeClr val="tx2">
                    <a:lumMod val="75000"/>
                  </a:schemeClr>
                </a:solidFill>
                <a:latin typeface="Franklin Gothic Demi" panose="020B0703020102020204" pitchFamily="34" charset="0"/>
              </a:rPr>
              <a:t>As a client of our firm, you can add names to our viewing list for these workshops! </a:t>
            </a:r>
          </a:p>
          <a:p>
            <a:pPr>
              <a:buFont typeface="Wingdings" pitchFamily="2" charset="2"/>
              <a:buNone/>
            </a:pPr>
            <a:endParaRPr lang="en-US" sz="4800" dirty="0">
              <a:solidFill>
                <a:schemeClr val="tx2">
                  <a:lumMod val="75000"/>
                </a:schemeClr>
              </a:solidFill>
            </a:endParaRPr>
          </a:p>
          <a:p>
            <a:pPr>
              <a:buFont typeface="Wingdings" pitchFamily="2" charset="2"/>
              <a:buNone/>
            </a:pPr>
            <a:endParaRPr lang="en-US" sz="4000" dirty="0"/>
          </a:p>
        </p:txBody>
      </p:sp>
      <p:pic>
        <p:nvPicPr>
          <p:cNvPr id="8194" name="Picture 2" descr="5 Tips For Sharing Your Blog Posts - Convert With Content">
            <a:extLst>
              <a:ext uri="{FF2B5EF4-FFF2-40B4-BE49-F238E27FC236}">
                <a16:creationId xmlns:a16="http://schemas.microsoft.com/office/drawing/2014/main" id="{1165FF4D-F259-4FD5-854A-5B83C9A47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713" y="2925152"/>
            <a:ext cx="5269832" cy="351322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8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6C6B5A-5F16-44CC-963E-8DAB66AAE331}"/>
              </a:ext>
            </a:extLst>
          </p:cNvPr>
          <p:cNvPicPr>
            <a:picLocks noChangeAspect="1"/>
          </p:cNvPicPr>
          <p:nvPr/>
        </p:nvPicPr>
        <p:blipFill>
          <a:blip r:embed="rId3">
            <a:duotone>
              <a:schemeClr val="accent3">
                <a:shade val="45000"/>
                <a:satMod val="135000"/>
              </a:schemeClr>
              <a:prstClr val="white"/>
            </a:duotone>
            <a:alphaModFix amt="50000"/>
          </a:blip>
          <a:stretch>
            <a:fillRect/>
          </a:stretch>
        </p:blipFill>
        <p:spPr>
          <a:xfrm>
            <a:off x="0" y="0"/>
            <a:ext cx="12192000" cy="6831951"/>
          </a:xfrm>
          <a:prstGeom prst="rect">
            <a:avLst/>
          </a:prstGeom>
        </p:spPr>
      </p:pic>
      <p:sp>
        <p:nvSpPr>
          <p:cNvPr id="9" name="Title 1">
            <a:extLst>
              <a:ext uri="{FF2B5EF4-FFF2-40B4-BE49-F238E27FC236}">
                <a16:creationId xmlns:a16="http://schemas.microsoft.com/office/drawing/2014/main" id="{11761769-43AF-41FA-866D-58DF05E88995}"/>
              </a:ext>
            </a:extLst>
          </p:cNvPr>
          <p:cNvSpPr txBox="1">
            <a:spLocks/>
          </p:cNvSpPr>
          <p:nvPr/>
        </p:nvSpPr>
        <p:spPr>
          <a:xfrm rot="20842410">
            <a:off x="1770178" y="2675413"/>
            <a:ext cx="8887314" cy="3415880"/>
          </a:xfrm>
          <a:prstGeom prst="rect">
            <a:avLst/>
          </a:prstGeom>
          <a:no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9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8800" b="1" dirty="0">
                <a:solidFill>
                  <a:schemeClr val="accent5">
                    <a:lumMod val="75000"/>
                  </a:schemeClr>
                </a:solidFill>
                <a:effectLst>
                  <a:outerShdw blurRad="38100" dist="38100" dir="2700000" algn="tl">
                    <a:srgbClr val="000000">
                      <a:alpha val="43137"/>
                    </a:srgbClr>
                  </a:outerShdw>
                </a:effectLst>
                <a:latin typeface="Segoe Script" panose="030B0504020000000003" pitchFamily="66" charset="0"/>
                <a:ea typeface="Roboto Slab" pitchFamily="2" charset="0"/>
                <a:cs typeface="Arial" panose="020B0604020202020204" pitchFamily="34" charset="0"/>
              </a:rPr>
              <a:t>Please share!</a:t>
            </a:r>
          </a:p>
          <a:p>
            <a:pPr algn="ctr">
              <a:defRPr/>
            </a:pPr>
            <a:endParaRPr lang="en-US" sz="88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941B657-D190-4D06-9AD2-D411F239516F}"/>
              </a:ext>
            </a:extLst>
          </p:cNvPr>
          <p:cNvSpPr txBox="1">
            <a:spLocks/>
          </p:cNvSpPr>
          <p:nvPr/>
        </p:nvSpPr>
        <p:spPr>
          <a:xfrm>
            <a:off x="0" y="0"/>
            <a:ext cx="5016843" cy="26937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defTabSz="457200">
              <a:lnSpc>
                <a:spcPct val="100000"/>
              </a:lnSpc>
              <a:spcBef>
                <a:spcPts val="0"/>
              </a:spcBef>
            </a:pPr>
            <a:br>
              <a:rPr lang="en-US" sz="700" b="1" dirty="0">
                <a:solidFill>
                  <a:srgbClr val="00FF00"/>
                </a:solidFill>
                <a:latin typeface="Arial" panose="020B0604020202020204" pitchFamily="34" charset="0"/>
                <a:cs typeface="Arial" panose="020B0604020202020204" pitchFamily="34" charset="0"/>
              </a:rPr>
            </a:br>
            <a:br>
              <a:rPr lang="en-US" sz="700" b="1" dirty="0">
                <a:solidFill>
                  <a:srgbClr val="00FF00"/>
                </a:solidFill>
                <a:latin typeface="Arial" panose="020B0604020202020204" pitchFamily="34" charset="0"/>
                <a:cs typeface="Arial" panose="020B0604020202020204" pitchFamily="34" charset="0"/>
              </a:rPr>
            </a:br>
            <a:br>
              <a:rPr lang="en-US" sz="700" b="1" dirty="0">
                <a:solidFill>
                  <a:srgbClr val="00FF00"/>
                </a:solidFill>
                <a:latin typeface="Arial" panose="020B0604020202020204" pitchFamily="34" charset="0"/>
                <a:cs typeface="Arial" panose="020B0604020202020204" pitchFamily="34" charset="0"/>
              </a:rPr>
            </a:br>
            <a:r>
              <a:rPr lang="en-US" sz="7200" b="1" dirty="0">
                <a:solidFill>
                  <a:schemeClr val="bg1"/>
                </a:solidFill>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Help Us</a:t>
            </a:r>
          </a:p>
          <a:p>
            <a:pPr algn="ctr" defTabSz="457200">
              <a:lnSpc>
                <a:spcPct val="100000"/>
              </a:lnSpc>
              <a:spcBef>
                <a:spcPts val="0"/>
              </a:spcBef>
            </a:pPr>
            <a:r>
              <a:rPr lang="en-US" sz="7200" b="1" dirty="0">
                <a:solidFill>
                  <a:schemeClr val="bg1"/>
                </a:solidFill>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Help Others!</a:t>
            </a:r>
          </a:p>
          <a:p>
            <a:pPr algn="ctr">
              <a:defRPr/>
            </a:pPr>
            <a:endParaRPr lang="en-US" sz="4000" b="1"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13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6992F9-B96E-458F-BAD2-C612D28B3C9A}"/>
              </a:ext>
            </a:extLst>
          </p:cNvPr>
          <p:cNvSpPr txBox="1"/>
          <p:nvPr/>
        </p:nvSpPr>
        <p:spPr>
          <a:xfrm>
            <a:off x="0" y="832564"/>
            <a:ext cx="12090840" cy="5432256"/>
          </a:xfrm>
          <a:prstGeom prst="rect">
            <a:avLst/>
          </a:prstGeom>
          <a:noFill/>
        </p:spPr>
        <p:txBody>
          <a:bodyPr wrap="square">
            <a:spAutoFit/>
          </a:bodyPr>
          <a:lstStyle/>
          <a:p>
            <a:pPr algn="ctr">
              <a:spcBef>
                <a:spcPct val="50000"/>
              </a:spcBef>
            </a:pPr>
            <a:r>
              <a:rPr lang="en-US" sz="1800" dirty="0">
                <a:solidFill>
                  <a:srgbClr val="FF0000"/>
                </a:solidFill>
                <a:effectLst/>
                <a:highlight>
                  <a:srgbClr val="FFFF00"/>
                </a:highlight>
                <a:latin typeface="Calibri" panose="020F0502020204030204" pitchFamily="34" charset="0"/>
                <a:ea typeface="Calibri" panose="020F0502020204030204" pitchFamily="34" charset="0"/>
              </a:rPr>
              <a:t>Insert registered branch office address and phone number, as well as broker-dealer identification/disclosure</a:t>
            </a:r>
            <a:endParaRPr lang="en-US" sz="1800" dirty="0">
              <a:solidFill>
                <a:srgbClr val="FF0000"/>
              </a:solidFill>
              <a:effectLst/>
              <a:latin typeface="Calibri" panose="020F0502020204030204" pitchFamily="34" charset="0"/>
              <a:ea typeface="Calibri" panose="020F0502020204030204" pitchFamily="34" charset="0"/>
            </a:endParaRPr>
          </a:p>
          <a:p>
            <a:pPr algn="ctr">
              <a:spcBef>
                <a:spcPct val="50000"/>
              </a:spcBef>
            </a:pPr>
            <a:endParaRPr lang="en-US" sz="1400" dirty="0">
              <a:latin typeface="Arial" panose="020B0604020202020204" pitchFamily="34" charset="0"/>
              <a:cs typeface="Arial" panose="020B0604020202020204" pitchFamily="34" charset="0"/>
            </a:endParaRPr>
          </a:p>
          <a:p>
            <a:pPr algn="ctr">
              <a:spcBef>
                <a:spcPct val="50000"/>
              </a:spcBef>
            </a:pPr>
            <a:endParaRPr lang="en-US" sz="1400" dirty="0">
              <a:latin typeface="Arial" panose="020B0604020202020204" pitchFamily="34" charset="0"/>
              <a:cs typeface="Arial" panose="020B0604020202020204" pitchFamily="34" charset="0"/>
            </a:endParaRPr>
          </a:p>
          <a:p>
            <a:pPr>
              <a:spcBef>
                <a:spcPct val="50000"/>
              </a:spcBef>
            </a:pPr>
            <a:r>
              <a:rPr lang="en-US" sz="1400" dirty="0">
                <a:latin typeface="Arial" panose="020B0604020202020204" pitchFamily="34" charset="0"/>
                <a:cs typeface="Arial" panose="020B0604020202020204" pitchFamily="34" charset="0"/>
              </a:rPr>
              <a:t>The views expressed are not necessarily the opinion of </a:t>
            </a:r>
            <a:r>
              <a:rPr lang="en-US" sz="1400" dirty="0">
                <a:solidFill>
                  <a:srgbClr val="FF0000"/>
                </a:solidFill>
                <a:highlight>
                  <a:srgbClr val="FFFF00"/>
                </a:highlight>
                <a:latin typeface="Arial" panose="020B0604020202020204" pitchFamily="34" charset="0"/>
                <a:cs typeface="Arial" panose="020B0604020202020204" pitchFamily="34" charset="0"/>
              </a:rPr>
              <a:t>Insert Broker-dealer name</a:t>
            </a:r>
            <a:r>
              <a:rPr lang="en-US" sz="1400" dirty="0">
                <a:latin typeface="Arial" panose="020B0604020202020204" pitchFamily="34" charset="0"/>
                <a:cs typeface="Arial" panose="020B0604020202020204" pitchFamily="34" charset="0"/>
              </a:rPr>
              <a:t>.  Information is based on sources believed to be reliable, however, their accuracy or completeness cannot be guaranteed.</a:t>
            </a:r>
          </a:p>
          <a:p>
            <a:pPr>
              <a:spcBef>
                <a:spcPct val="50000"/>
              </a:spcBef>
            </a:pPr>
            <a:r>
              <a:rPr lang="en-US" sz="1400" dirty="0">
                <a:latin typeface="Arial" panose="020B0604020202020204" pitchFamily="34" charset="0"/>
                <a:cs typeface="Arial" panose="020B0604020202020204" pitchFamily="34" charset="0"/>
              </a:rPr>
              <a:t>Investing involves risk including the potential loss of principal. No investment strategy can guarantee a profit or protect against loss in periods of declining values. Past performance is no guarantee of future results. Diversification and strategic asset allocation do not ensure a profit or protect against a loss. The process of rebalancing may carry tax consequences. </a:t>
            </a:r>
          </a:p>
          <a:p>
            <a:pPr>
              <a:spcBef>
                <a:spcPct val="50000"/>
              </a:spcBef>
            </a:pPr>
            <a:r>
              <a:rPr lang="en-US" sz="1400" dirty="0">
                <a:latin typeface="Arial" panose="020B0604020202020204" pitchFamily="34" charset="0"/>
                <a:cs typeface="Arial" panose="020B0604020202020204" pitchFamily="34" charset="0"/>
              </a:rPr>
              <a:t>This information is not intended to be a substitute  for specific individualized tax, legal, or investment planning advice. You should discuss any tax, legal or investment planning matters with the appropriate professional.</a:t>
            </a:r>
          </a:p>
          <a:p>
            <a:pPr>
              <a:spcBef>
                <a:spcPct val="50000"/>
              </a:spcBef>
            </a:pPr>
            <a:r>
              <a:rPr lang="en-US" sz="1400" dirty="0">
                <a:latin typeface="Arial" panose="020B0604020202020204" pitchFamily="34" charset="0"/>
                <a:cs typeface="Arial" panose="020B0604020202020204" pitchFamily="34" charset="0"/>
              </a:rPr>
              <a:t>All indexes are unmanaged and cannot be invested into directly. Unmanaged index returns do not reflect fees, expenses, or sales charges. Index performance is not indicative of the performance of any investment. Economic forecasts set forth may not develop as predicted and there can be no guarantee that strategies promoted will be successful. International investing involves special risks such as currency fluctuation and political instability and may not be suitable for all investors. </a:t>
            </a:r>
          </a:p>
          <a:p>
            <a:pPr>
              <a:spcBef>
                <a:spcPct val="50000"/>
              </a:spcBef>
            </a:pPr>
            <a:r>
              <a:rPr lang="en-US" sz="1400" dirty="0">
                <a:latin typeface="Arial" panose="020B0604020202020204" pitchFamily="34" charset="0"/>
                <a:cs typeface="Arial" panose="020B0604020202020204" pitchFamily="34" charset="0"/>
              </a:rPr>
              <a:t>The S&amp;P 500 is an unmanaged index of 500 widely held stocks that is generally considered representative of the U.S. Stock market. The Dow Jones Industrial Average (DJIA) commonly known as “The Dow”, is an index representing 30 stocks of companies maintained and reviewed by the editors of the Wall Street Journal. Index performance does not include transaction costs or other fees, which will affect actual investment performance. Individual investor’s results will vary.</a:t>
            </a:r>
          </a:p>
          <a:p>
            <a:pPr algn="ctr">
              <a:spcBef>
                <a:spcPct val="50000"/>
              </a:spcBef>
            </a:pPr>
            <a:endParaRPr lang="en-US" sz="1400" dirty="0">
              <a:latin typeface="Arial" panose="020B0604020202020204" pitchFamily="34" charset="0"/>
              <a:cs typeface="Arial" panose="020B0604020202020204" pitchFamily="34" charset="0"/>
            </a:endParaRPr>
          </a:p>
          <a:p>
            <a:pPr algn="ctr">
              <a:spcBef>
                <a:spcPct val="50000"/>
              </a:spcBef>
            </a:pPr>
            <a:r>
              <a:rPr lang="en-US" sz="1400" dirty="0">
                <a:latin typeface="Arial" panose="020B0604020202020204" pitchFamily="34" charset="0"/>
                <a:cs typeface="Arial" panose="020B0604020202020204" pitchFamily="34" charset="0"/>
              </a:rPr>
              <a:t>Contents provided by: The Academy of Preferred Financial Advisors, Inc.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2021. All rights reserved.</a:t>
            </a:r>
          </a:p>
        </p:txBody>
      </p:sp>
    </p:spTree>
    <p:extLst>
      <p:ext uri="{BB962C8B-B14F-4D97-AF65-F5344CB8AC3E}">
        <p14:creationId xmlns:p14="http://schemas.microsoft.com/office/powerpoint/2010/main" val="75746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rey-Background | Sarvosys">
            <a:extLst>
              <a:ext uri="{FF2B5EF4-FFF2-40B4-BE49-F238E27FC236}">
                <a16:creationId xmlns:a16="http://schemas.microsoft.com/office/drawing/2014/main" id="{5F347093-755E-4262-AA71-27FDC8376AF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4119" y="1320875"/>
            <a:ext cx="12192000" cy="166295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6000" dirty="0">
                <a:solidFill>
                  <a:srgbClr val="008080"/>
                </a:solidFill>
              </a:rPr>
              <a:t>    </a:t>
            </a:r>
            <a:r>
              <a:rPr lang="en-US" sz="4800" dirty="0">
                <a:solidFill>
                  <a:schemeClr val="tx2">
                    <a:lumMod val="75000"/>
                  </a:schemeClr>
                </a:solidFill>
              </a:rPr>
              <a:t>We appreciate the opportunity to assist </a:t>
            </a:r>
            <a:br>
              <a:rPr lang="en-US" sz="4800" dirty="0">
                <a:solidFill>
                  <a:schemeClr val="tx2">
                    <a:lumMod val="75000"/>
                  </a:schemeClr>
                </a:solidFill>
              </a:rPr>
            </a:br>
            <a:r>
              <a:rPr lang="en-US" sz="4800" dirty="0">
                <a:solidFill>
                  <a:schemeClr val="tx2">
                    <a:lumMod val="75000"/>
                  </a:schemeClr>
                </a:solidFill>
              </a:rPr>
              <a:t>you with your financial needs!</a:t>
            </a:r>
          </a:p>
          <a:p>
            <a:pPr>
              <a:buFont typeface="Wingdings" pitchFamily="2" charset="2"/>
              <a:buNone/>
            </a:pPr>
            <a:endParaRPr lang="en-US" sz="4800" dirty="0">
              <a:solidFill>
                <a:schemeClr val="tx2">
                  <a:lumMod val="75000"/>
                </a:schemeClr>
              </a:solidFill>
            </a:endParaRPr>
          </a:p>
          <a:p>
            <a:pPr>
              <a:buFont typeface="Wingdings" pitchFamily="2" charset="2"/>
              <a:buNone/>
            </a:pPr>
            <a:endParaRPr lang="en-US" sz="6000" dirty="0"/>
          </a:p>
        </p:txBody>
      </p:sp>
      <p:sp>
        <p:nvSpPr>
          <p:cNvPr id="6" name="TextBox 5">
            <a:extLst>
              <a:ext uri="{FF2B5EF4-FFF2-40B4-BE49-F238E27FC236}">
                <a16:creationId xmlns:a16="http://schemas.microsoft.com/office/drawing/2014/main" id="{B8C14B96-08CA-439E-AC5D-F1AF322505C4}"/>
              </a:ext>
            </a:extLst>
          </p:cNvPr>
          <p:cNvSpPr txBox="1"/>
          <p:nvPr/>
        </p:nvSpPr>
        <p:spPr>
          <a:xfrm>
            <a:off x="1273344" y="3429000"/>
            <a:ext cx="5936949" cy="2123658"/>
          </a:xfrm>
          <a:prstGeom prst="rect">
            <a:avLst/>
          </a:prstGeom>
          <a:noFill/>
        </p:spPr>
        <p:txBody>
          <a:bodyPr wrap="square">
            <a:spAutoFit/>
          </a:bodyPr>
          <a:lstStyle/>
          <a:p>
            <a:pPr algn="ctr"/>
            <a:r>
              <a:rPr lang="en-US" sz="4400" b="1" dirty="0">
                <a:solidFill>
                  <a:srgbClr val="0070C0"/>
                </a:solidFill>
              </a:rPr>
              <a:t>Your health and </a:t>
            </a:r>
            <a:br>
              <a:rPr lang="en-US" sz="4400" b="1" dirty="0">
                <a:solidFill>
                  <a:srgbClr val="0070C0"/>
                </a:solidFill>
              </a:rPr>
            </a:br>
            <a:r>
              <a:rPr lang="en-US" sz="4400" b="1" dirty="0">
                <a:solidFill>
                  <a:srgbClr val="0070C0"/>
                </a:solidFill>
              </a:rPr>
              <a:t>well-being is always our highest priority!</a:t>
            </a:r>
          </a:p>
        </p:txBody>
      </p:sp>
      <p:pic>
        <p:nvPicPr>
          <p:cNvPr id="7" name="Picture 6">
            <a:extLst>
              <a:ext uri="{FF2B5EF4-FFF2-40B4-BE49-F238E27FC236}">
                <a16:creationId xmlns:a16="http://schemas.microsoft.com/office/drawing/2014/main" id="{A9500984-F297-4B2F-B7AF-165B6C6B538F}"/>
              </a:ext>
            </a:extLst>
          </p:cNvPr>
          <p:cNvPicPr>
            <a:picLocks noChangeAspect="1"/>
          </p:cNvPicPr>
          <p:nvPr/>
        </p:nvPicPr>
        <p:blipFill>
          <a:blip r:embed="rId4"/>
          <a:stretch>
            <a:fillRect/>
          </a:stretch>
        </p:blipFill>
        <p:spPr>
          <a:xfrm>
            <a:off x="7331245" y="3135675"/>
            <a:ext cx="4342468" cy="2742611"/>
          </a:xfrm>
          <a:prstGeom prst="rect">
            <a:avLst/>
          </a:prstGeom>
          <a:ln>
            <a:solidFill>
              <a:srgbClr val="0070C0"/>
            </a:solidFill>
          </a:ln>
        </p:spPr>
      </p:pic>
    </p:spTree>
    <p:extLst>
      <p:ext uri="{BB962C8B-B14F-4D97-AF65-F5344CB8AC3E}">
        <p14:creationId xmlns:p14="http://schemas.microsoft.com/office/powerpoint/2010/main" val="272287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y-Background | Sarvosys">
            <a:extLst>
              <a:ext uri="{FF2B5EF4-FFF2-40B4-BE49-F238E27FC236}">
                <a16:creationId xmlns:a16="http://schemas.microsoft.com/office/drawing/2014/main" id="{D1058137-276F-4BFE-84AC-8F89E365B63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10B9BC-92D7-4638-8CFF-BE9F6D79173F}"/>
              </a:ext>
            </a:extLst>
          </p:cNvPr>
          <p:cNvSpPr txBox="1">
            <a:spLocks/>
          </p:cNvSpPr>
          <p:nvPr/>
        </p:nvSpPr>
        <p:spPr>
          <a:xfrm>
            <a:off x="-1" y="0"/>
            <a:ext cx="12192001" cy="1244184"/>
          </a:xfrm>
          <a:prstGeom prst="rect">
            <a:avLst/>
          </a:prstGeom>
          <a:solidFill>
            <a:schemeClr val="accent5">
              <a:lumMod val="75000"/>
            </a:schemeClr>
          </a:solidFill>
        </p:spPr>
        <p:txBody>
          <a:bodyPr>
            <a:normAutofit fontScale="925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Five Key Areas of Financial Planning</a:t>
            </a:r>
          </a:p>
        </p:txBody>
      </p:sp>
      <p:sp>
        <p:nvSpPr>
          <p:cNvPr id="3" name="Content Placeholder 2">
            <a:extLst>
              <a:ext uri="{FF2B5EF4-FFF2-40B4-BE49-F238E27FC236}">
                <a16:creationId xmlns:a16="http://schemas.microsoft.com/office/drawing/2014/main" id="{22D2CA7B-8D98-4ABC-86D9-973C51EF9432}"/>
              </a:ext>
            </a:extLst>
          </p:cNvPr>
          <p:cNvSpPr txBox="1">
            <a:spLocks/>
          </p:cNvSpPr>
          <p:nvPr/>
        </p:nvSpPr>
        <p:spPr>
          <a:xfrm>
            <a:off x="690762" y="1823677"/>
            <a:ext cx="7391342" cy="4385725"/>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9pPr>
          </a:lstStyle>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Demi" panose="020B0703020102020204" pitchFamily="34" charset="0"/>
              </a:rPr>
              <a:t>Preservation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Demi" panose="020B0703020102020204" pitchFamily="34" charset="0"/>
              </a:rPr>
              <a:t>Retirement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Demi" panose="020B0703020102020204" pitchFamily="34" charset="0"/>
              </a:rPr>
              <a:t>Tax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Demi" panose="020B0703020102020204" pitchFamily="34" charset="0"/>
              </a:rPr>
              <a:t>Estate Planning</a:t>
            </a:r>
          </a:p>
          <a:p>
            <a:pPr marL="914400" indent="-914400">
              <a:lnSpc>
                <a:spcPct val="100000"/>
              </a:lnSpc>
              <a:buClr>
                <a:schemeClr val="accent5">
                  <a:lumMod val="75000"/>
                </a:schemeClr>
              </a:buClr>
              <a:buFont typeface="+mj-lt"/>
              <a:buAutoNum type="arabicPeriod"/>
            </a:pPr>
            <a:r>
              <a:rPr lang="en-US" sz="4400" dirty="0">
                <a:solidFill>
                  <a:schemeClr val="tx2">
                    <a:lumMod val="75000"/>
                  </a:schemeClr>
                </a:solidFill>
                <a:latin typeface="Franklin Gothic Demi" panose="020B0703020102020204" pitchFamily="34" charset="0"/>
              </a:rPr>
              <a:t>Investment Planning</a:t>
            </a:r>
          </a:p>
          <a:p>
            <a:pPr marL="685800" indent="-685800">
              <a:lnSpc>
                <a:spcPct val="170000"/>
              </a:lnSpc>
              <a:buClr>
                <a:srgbClr val="FFCC00"/>
              </a:buClr>
              <a:buFont typeface="Wingdings" panose="05000000000000000000" pitchFamily="2" charset="2"/>
              <a:buChar char="ü"/>
            </a:pPr>
            <a:endParaRPr lang="en-US" sz="3600" b="1" dirty="0">
              <a:solidFill>
                <a:schemeClr val="bg1"/>
              </a:solidFill>
              <a:effectLst>
                <a:outerShdw blurRad="38100" dist="38100" dir="2700000" algn="tl">
                  <a:srgbClr val="000000">
                    <a:alpha val="43137"/>
                  </a:srgbClr>
                </a:outerShdw>
              </a:effectLst>
              <a:latin typeface="Franklin Gothic Demi" panose="020B0703020102020204" pitchFamily="34" charset="0"/>
              <a:cs typeface="Calibri" panose="020F0502020204030204" pitchFamily="34" charset="0"/>
            </a:endParaRPr>
          </a:p>
          <a:p>
            <a:pPr marL="342900" indent="-342900">
              <a:lnSpc>
                <a:spcPct val="170000"/>
              </a:lnSpc>
              <a:buClr>
                <a:srgbClr val="FFCC00"/>
              </a:buClr>
              <a:buFont typeface="Wingdings" panose="05000000000000000000" pitchFamily="2" charset="2"/>
              <a:buChar char="ü"/>
            </a:pPr>
            <a:endParaRPr lang="en-US" sz="2000" dirty="0">
              <a:solidFill>
                <a:schemeClr val="bg1"/>
              </a:solidFill>
              <a:latin typeface="Franklin Gothic Demi" panose="020B0703020102020204" pitchFamily="34" charset="0"/>
              <a:cs typeface="Calibri" panose="020F0502020204030204" pitchFamily="34" charset="0"/>
            </a:endParaRPr>
          </a:p>
          <a:p>
            <a:pPr marL="342900" indent="-342900">
              <a:lnSpc>
                <a:spcPct val="170000"/>
              </a:lnSpc>
              <a:buClr>
                <a:srgbClr val="FFCC00"/>
              </a:buClr>
              <a:buFont typeface="Wingdings" panose="05000000000000000000" pitchFamily="2" charset="2"/>
              <a:buChar char="ü"/>
            </a:pPr>
            <a:endParaRPr lang="en-US" sz="2000" dirty="0">
              <a:latin typeface="Calibri" panose="020F0502020204030204" pitchFamily="34" charset="0"/>
              <a:cs typeface="Calibri" panose="020F0502020204030204" pitchFamily="34" charset="0"/>
            </a:endParaRPr>
          </a:p>
        </p:txBody>
      </p:sp>
      <p:pic>
        <p:nvPicPr>
          <p:cNvPr id="4" name="Picture 3" descr="http://img1.wikia.nocookie.net/__cb20150106221941/epicrapbattlesofhistory/images/b/b7/Key_hint.jpg">
            <a:extLst>
              <a:ext uri="{FF2B5EF4-FFF2-40B4-BE49-F238E27FC236}">
                <a16:creationId xmlns:a16="http://schemas.microsoft.com/office/drawing/2014/main" id="{513F33D2-1798-4AA5-8331-1D9F557880D0}"/>
              </a:ext>
            </a:extLst>
          </p:cNvPr>
          <p:cNvPicPr/>
          <p:nvPr/>
        </p:nvPicPr>
        <p:blipFill>
          <a:blip r:embed="rId4">
            <a:extLst>
              <a:ext uri="{BEBA8EAE-BF5A-486C-A8C5-ECC9F3942E4B}">
                <a14:imgProps xmlns:a14="http://schemas.microsoft.com/office/drawing/2010/main">
                  <a14:imgLayer r:embed="rId5">
                    <a14:imgEffect>
                      <a14:backgroundRemoval t="5600" b="96000" l="3593" r="97228"/>
                    </a14:imgEffect>
                  </a14:imgLayer>
                </a14:imgProps>
              </a:ext>
              <a:ext uri="{28A0092B-C50C-407E-A947-70E740481C1C}">
                <a14:useLocalDpi xmlns:a14="http://schemas.microsoft.com/office/drawing/2010/main" val="0"/>
              </a:ext>
            </a:extLst>
          </a:blip>
          <a:srcRect/>
          <a:stretch>
            <a:fillRect/>
          </a:stretch>
        </p:blipFill>
        <p:spPr bwMode="auto">
          <a:xfrm rot="5400000">
            <a:off x="7720225" y="2808139"/>
            <a:ext cx="4764903" cy="2037623"/>
          </a:xfrm>
          <a:prstGeom prst="rect">
            <a:avLst/>
          </a:prstGeom>
          <a:noFill/>
          <a:ln>
            <a:noFill/>
          </a:ln>
        </p:spPr>
      </p:pic>
    </p:spTree>
    <p:extLst>
      <p:ext uri="{BB962C8B-B14F-4D97-AF65-F5344CB8AC3E}">
        <p14:creationId xmlns:p14="http://schemas.microsoft.com/office/powerpoint/2010/main" val="15772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mph" presetSubtype="0" fill="hold" nodeType="clickEffect">
                                  <p:stCondLst>
                                    <p:cond delay="0"/>
                                  </p:stCondLst>
                                  <p:childTnLst>
                                    <p:anim calcmode="discrete" valueType="str">
                                      <p:cBhvr override="childStyle">
                                        <p:cTn id="23"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y-Background | Sarvosys">
            <a:extLst>
              <a:ext uri="{FF2B5EF4-FFF2-40B4-BE49-F238E27FC236}">
                <a16:creationId xmlns:a16="http://schemas.microsoft.com/office/drawing/2014/main" id="{D1058137-276F-4BFE-84AC-8F89E365B63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10B9BC-92D7-4638-8CFF-BE9F6D79173F}"/>
              </a:ext>
            </a:extLst>
          </p:cNvPr>
          <p:cNvSpPr txBox="1">
            <a:spLocks/>
          </p:cNvSpPr>
          <p:nvPr/>
        </p:nvSpPr>
        <p:spPr>
          <a:xfrm>
            <a:off x="0" y="0"/>
            <a:ext cx="12192001" cy="989062"/>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600" dirty="0">
                <a:latin typeface="Franklin Gothic Demi Cond" panose="020B0706030402020204" pitchFamily="34" charset="0"/>
                <a:cs typeface="Arial" panose="020B0604020202020204" pitchFamily="34" charset="0"/>
              </a:rPr>
              <a:t>An Educated Client Is Our Best Client!</a:t>
            </a:r>
          </a:p>
        </p:txBody>
      </p:sp>
      <p:pic>
        <p:nvPicPr>
          <p:cNvPr id="5" name="Picture 4">
            <a:extLst>
              <a:ext uri="{FF2B5EF4-FFF2-40B4-BE49-F238E27FC236}">
                <a16:creationId xmlns:a16="http://schemas.microsoft.com/office/drawing/2014/main" id="{5D866594-859E-47F8-ADA0-4EC134855964}"/>
              </a:ext>
            </a:extLst>
          </p:cNvPr>
          <p:cNvPicPr>
            <a:picLocks noChangeAspect="1"/>
          </p:cNvPicPr>
          <p:nvPr/>
        </p:nvPicPr>
        <p:blipFill>
          <a:blip r:embed="rId4"/>
          <a:stretch>
            <a:fillRect/>
          </a:stretch>
        </p:blipFill>
        <p:spPr>
          <a:xfrm>
            <a:off x="3301133" y="1121294"/>
            <a:ext cx="5421880" cy="5428976"/>
          </a:xfrm>
          <a:prstGeom prst="rect">
            <a:avLst/>
          </a:prstGeom>
        </p:spPr>
      </p:pic>
    </p:spTree>
    <p:extLst>
      <p:ext uri="{BB962C8B-B14F-4D97-AF65-F5344CB8AC3E}">
        <p14:creationId xmlns:p14="http://schemas.microsoft.com/office/powerpoint/2010/main" val="316405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Equity Market Review</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15" name="TextBox 14">
            <a:extLst>
              <a:ext uri="{FF2B5EF4-FFF2-40B4-BE49-F238E27FC236}">
                <a16:creationId xmlns:a16="http://schemas.microsoft.com/office/drawing/2014/main" id="{CBF16F98-00F3-4706-A2EE-D4F15FB46E4A}"/>
              </a:ext>
            </a:extLst>
          </p:cNvPr>
          <p:cNvSpPr txBox="1"/>
          <p:nvPr/>
        </p:nvSpPr>
        <p:spPr>
          <a:xfrm>
            <a:off x="0" y="1238029"/>
            <a:ext cx="12192000" cy="707886"/>
          </a:xfrm>
          <a:prstGeom prst="rect">
            <a:avLst/>
          </a:prstGeom>
          <a:noFill/>
        </p:spPr>
        <p:txBody>
          <a:bodyPr wrap="square">
            <a:spAutoFit/>
          </a:bodyPr>
          <a:lstStyle/>
          <a:p>
            <a:pPr algn="ctr">
              <a:defRPr/>
            </a:pPr>
            <a:r>
              <a:rPr lang="en-US" sz="4000" dirty="0">
                <a:solidFill>
                  <a:srgbClr val="2D5C8A">
                    <a:lumMod val="75000"/>
                  </a:srgbClr>
                </a:solidFill>
                <a:latin typeface="Franklin Gothic Heavy" panose="020B0903020102020204" pitchFamily="34" charset="0"/>
                <a:ea typeface="+mn-ea"/>
                <a:cs typeface="Arial"/>
              </a:rPr>
              <a:t>What a difference a year makes!</a:t>
            </a:r>
            <a:endParaRPr lang="en-US" sz="4000" dirty="0">
              <a:solidFill>
                <a:srgbClr val="002060"/>
              </a:solidFill>
              <a:latin typeface="Franklin Gothic Heavy" panose="020B0903020102020204" pitchFamily="34" charset="0"/>
            </a:endParaRPr>
          </a:p>
        </p:txBody>
      </p:sp>
      <p:pic>
        <p:nvPicPr>
          <p:cNvPr id="7" name="Picture 6">
            <a:extLst>
              <a:ext uri="{FF2B5EF4-FFF2-40B4-BE49-F238E27FC236}">
                <a16:creationId xmlns:a16="http://schemas.microsoft.com/office/drawing/2014/main" id="{6B249AAB-DE77-4874-9BA6-5060497C1085}"/>
              </a:ext>
            </a:extLst>
          </p:cNvPr>
          <p:cNvPicPr>
            <a:picLocks noChangeAspect="1"/>
          </p:cNvPicPr>
          <p:nvPr/>
        </p:nvPicPr>
        <p:blipFill>
          <a:blip r:embed="rId4"/>
          <a:stretch>
            <a:fillRect/>
          </a:stretch>
        </p:blipFill>
        <p:spPr>
          <a:xfrm>
            <a:off x="1215956" y="2010959"/>
            <a:ext cx="10111345" cy="4428751"/>
          </a:xfrm>
          <a:prstGeom prst="rect">
            <a:avLst/>
          </a:prstGeom>
        </p:spPr>
      </p:pic>
      <p:pic>
        <p:nvPicPr>
          <p:cNvPr id="12" name="Picture 11">
            <a:extLst>
              <a:ext uri="{FF2B5EF4-FFF2-40B4-BE49-F238E27FC236}">
                <a16:creationId xmlns:a16="http://schemas.microsoft.com/office/drawing/2014/main" id="{96A0B317-A507-4A1B-BF09-AC95F2295B29}"/>
              </a:ext>
            </a:extLst>
          </p:cNvPr>
          <p:cNvPicPr>
            <a:picLocks noChangeAspect="1"/>
          </p:cNvPicPr>
          <p:nvPr/>
        </p:nvPicPr>
        <p:blipFill>
          <a:blip r:embed="rId5"/>
          <a:stretch>
            <a:fillRect/>
          </a:stretch>
        </p:blipFill>
        <p:spPr>
          <a:xfrm>
            <a:off x="1935350" y="2440090"/>
            <a:ext cx="1792877" cy="743854"/>
          </a:xfrm>
          <a:prstGeom prst="rect">
            <a:avLst/>
          </a:prstGeom>
        </p:spPr>
      </p:pic>
      <p:cxnSp>
        <p:nvCxnSpPr>
          <p:cNvPr id="16" name="Straight Arrow Connector 15">
            <a:extLst>
              <a:ext uri="{FF2B5EF4-FFF2-40B4-BE49-F238E27FC236}">
                <a16:creationId xmlns:a16="http://schemas.microsoft.com/office/drawing/2014/main" id="{66540D7B-C0A6-4EB9-80A8-DA2A1278B8E0}"/>
              </a:ext>
            </a:extLst>
          </p:cNvPr>
          <p:cNvCxnSpPr>
            <a:cxnSpLocks/>
          </p:cNvCxnSpPr>
          <p:nvPr/>
        </p:nvCxnSpPr>
        <p:spPr>
          <a:xfrm>
            <a:off x="2653845" y="3183944"/>
            <a:ext cx="0" cy="66526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E5207C0-3E1D-4163-8B6D-657189213B8F}"/>
              </a:ext>
            </a:extLst>
          </p:cNvPr>
          <p:cNvPicPr>
            <a:picLocks noChangeAspect="1"/>
          </p:cNvPicPr>
          <p:nvPr/>
        </p:nvPicPr>
        <p:blipFill>
          <a:blip r:embed="rId6"/>
          <a:stretch>
            <a:fillRect/>
          </a:stretch>
        </p:blipFill>
        <p:spPr>
          <a:xfrm>
            <a:off x="4424005" y="4875195"/>
            <a:ext cx="1700931" cy="883997"/>
          </a:xfrm>
          <a:prstGeom prst="rect">
            <a:avLst/>
          </a:prstGeom>
        </p:spPr>
      </p:pic>
      <p:pic>
        <p:nvPicPr>
          <p:cNvPr id="17" name="Picture 16">
            <a:extLst>
              <a:ext uri="{FF2B5EF4-FFF2-40B4-BE49-F238E27FC236}">
                <a16:creationId xmlns:a16="http://schemas.microsoft.com/office/drawing/2014/main" id="{94C84E35-522B-41A1-B339-46FCA4C070DC}"/>
              </a:ext>
            </a:extLst>
          </p:cNvPr>
          <p:cNvPicPr>
            <a:picLocks noChangeAspect="1"/>
          </p:cNvPicPr>
          <p:nvPr/>
        </p:nvPicPr>
        <p:blipFill>
          <a:blip r:embed="rId7"/>
          <a:stretch>
            <a:fillRect/>
          </a:stretch>
        </p:blipFill>
        <p:spPr>
          <a:xfrm>
            <a:off x="5094435" y="2234925"/>
            <a:ext cx="1919994" cy="922924"/>
          </a:xfrm>
          <a:prstGeom prst="rect">
            <a:avLst/>
          </a:prstGeom>
        </p:spPr>
      </p:pic>
      <p:sp>
        <p:nvSpPr>
          <p:cNvPr id="18" name="TextBox 17">
            <a:extLst>
              <a:ext uri="{FF2B5EF4-FFF2-40B4-BE49-F238E27FC236}">
                <a16:creationId xmlns:a16="http://schemas.microsoft.com/office/drawing/2014/main" id="{56156B1C-F789-47DE-A78F-F8394239D05E}"/>
              </a:ext>
            </a:extLst>
          </p:cNvPr>
          <p:cNvSpPr txBox="1"/>
          <p:nvPr/>
        </p:nvSpPr>
        <p:spPr>
          <a:xfrm>
            <a:off x="8380637" y="2284312"/>
            <a:ext cx="1612348" cy="584775"/>
          </a:xfrm>
          <a:prstGeom prst="rect">
            <a:avLst/>
          </a:prstGeom>
          <a:solidFill>
            <a:schemeClr val="accent3">
              <a:lumMod val="40000"/>
              <a:lumOff val="60000"/>
            </a:schemeClr>
          </a:solidFill>
          <a:ln w="76200">
            <a:solidFill>
              <a:srgbClr val="7030A0"/>
            </a:solidFill>
          </a:ln>
        </p:spPr>
        <p:txBody>
          <a:bodyPr wrap="square" rtlCol="0">
            <a:spAutoFit/>
          </a:bodyPr>
          <a:lstStyle/>
          <a:p>
            <a:pPr algn="ctr"/>
            <a:r>
              <a:rPr lang="en-US" sz="1600" b="1" dirty="0">
                <a:solidFill>
                  <a:srgbClr val="7030A0"/>
                </a:solidFill>
              </a:rPr>
              <a:t>April 2021</a:t>
            </a:r>
          </a:p>
          <a:p>
            <a:pPr algn="ctr"/>
            <a:r>
              <a:rPr lang="en-US" sz="1600" b="1" dirty="0">
                <a:solidFill>
                  <a:srgbClr val="7030A0"/>
                </a:solidFill>
              </a:rPr>
              <a:t>NEW HIGHS</a:t>
            </a:r>
          </a:p>
        </p:txBody>
      </p:sp>
      <p:pic>
        <p:nvPicPr>
          <p:cNvPr id="19" name="Picture 18">
            <a:extLst>
              <a:ext uri="{FF2B5EF4-FFF2-40B4-BE49-F238E27FC236}">
                <a16:creationId xmlns:a16="http://schemas.microsoft.com/office/drawing/2014/main" id="{AF348B87-2094-4ECF-B9AE-0F09121EADFC}"/>
              </a:ext>
            </a:extLst>
          </p:cNvPr>
          <p:cNvPicPr>
            <a:picLocks noChangeAspect="1"/>
          </p:cNvPicPr>
          <p:nvPr/>
        </p:nvPicPr>
        <p:blipFill>
          <a:blip r:embed="rId8"/>
          <a:stretch>
            <a:fillRect/>
          </a:stretch>
        </p:blipFill>
        <p:spPr>
          <a:xfrm rot="5400000">
            <a:off x="3425524" y="4789146"/>
            <a:ext cx="335310" cy="1661651"/>
          </a:xfrm>
          <a:prstGeom prst="rect">
            <a:avLst/>
          </a:prstGeom>
        </p:spPr>
      </p:pic>
      <p:pic>
        <p:nvPicPr>
          <p:cNvPr id="20" name="Picture 19">
            <a:extLst>
              <a:ext uri="{FF2B5EF4-FFF2-40B4-BE49-F238E27FC236}">
                <a16:creationId xmlns:a16="http://schemas.microsoft.com/office/drawing/2014/main" id="{4525DB1E-A12D-4C26-A41F-852E05B54E95}"/>
              </a:ext>
            </a:extLst>
          </p:cNvPr>
          <p:cNvPicPr>
            <a:picLocks noChangeAspect="1"/>
          </p:cNvPicPr>
          <p:nvPr/>
        </p:nvPicPr>
        <p:blipFill>
          <a:blip r:embed="rId8"/>
          <a:stretch>
            <a:fillRect/>
          </a:stretch>
        </p:blipFill>
        <p:spPr>
          <a:xfrm>
            <a:off x="5755695" y="3316680"/>
            <a:ext cx="335309" cy="989479"/>
          </a:xfrm>
          <a:prstGeom prst="rect">
            <a:avLst/>
          </a:prstGeom>
        </p:spPr>
      </p:pic>
      <p:sp>
        <p:nvSpPr>
          <p:cNvPr id="10" name="TextBox 9">
            <a:extLst>
              <a:ext uri="{FF2B5EF4-FFF2-40B4-BE49-F238E27FC236}">
                <a16:creationId xmlns:a16="http://schemas.microsoft.com/office/drawing/2014/main" id="{CD4E5603-C25D-4513-AA32-EEF2B1D49D65}"/>
              </a:ext>
            </a:extLst>
          </p:cNvPr>
          <p:cNvSpPr txBox="1"/>
          <p:nvPr/>
        </p:nvSpPr>
        <p:spPr>
          <a:xfrm>
            <a:off x="9620518" y="6516711"/>
            <a:ext cx="2261901" cy="369332"/>
          </a:xfrm>
          <a:prstGeom prst="rect">
            <a:avLst/>
          </a:prstGeom>
          <a:noFill/>
        </p:spPr>
        <p:txBody>
          <a:bodyPr wrap="none" rtlCol="0">
            <a:spAutoFit/>
          </a:bodyPr>
          <a:lstStyle/>
          <a:p>
            <a:r>
              <a:rPr lang="en-US" dirty="0"/>
              <a:t>Source: Bigcharts.com</a:t>
            </a:r>
          </a:p>
        </p:txBody>
      </p:sp>
    </p:spTree>
    <p:extLst>
      <p:ext uri="{BB962C8B-B14F-4D97-AF65-F5344CB8AC3E}">
        <p14:creationId xmlns:p14="http://schemas.microsoft.com/office/powerpoint/2010/main" val="38145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Interest Rates</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2050" name="Picture 2" descr="The Fed keeps rate steady. Here's how that benefits short-term borrowers">
            <a:extLst>
              <a:ext uri="{FF2B5EF4-FFF2-40B4-BE49-F238E27FC236}">
                <a16:creationId xmlns:a16="http://schemas.microsoft.com/office/drawing/2014/main" id="{2679FAFF-1033-4E6F-BB15-01BB9D6A0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217" y="1396713"/>
            <a:ext cx="9437790" cy="530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1" y="0"/>
            <a:ext cx="12192001" cy="1244184"/>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200" dirty="0">
                <a:latin typeface="Franklin Gothic Demi Cond" panose="020B0706030402020204" pitchFamily="34" charset="0"/>
                <a:cs typeface="Arial" panose="020B0604020202020204" pitchFamily="34" charset="0"/>
              </a:rPr>
              <a:t>Cost of Safety</a:t>
            </a:r>
          </a:p>
        </p:txBody>
      </p:sp>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pic>
        <p:nvPicPr>
          <p:cNvPr id="8" name="Picture 7">
            <a:extLst>
              <a:ext uri="{FF2B5EF4-FFF2-40B4-BE49-F238E27FC236}">
                <a16:creationId xmlns:a16="http://schemas.microsoft.com/office/drawing/2014/main" id="{576D3244-8E94-4E28-BABC-AA2B56120545}"/>
              </a:ext>
            </a:extLst>
          </p:cNvPr>
          <p:cNvPicPr>
            <a:picLocks noChangeAspect="1"/>
          </p:cNvPicPr>
          <p:nvPr/>
        </p:nvPicPr>
        <p:blipFill>
          <a:blip r:embed="rId4"/>
          <a:stretch>
            <a:fillRect/>
          </a:stretch>
        </p:blipFill>
        <p:spPr>
          <a:xfrm>
            <a:off x="996001" y="1482675"/>
            <a:ext cx="9975325" cy="5078204"/>
          </a:xfrm>
          <a:prstGeom prst="rect">
            <a:avLst/>
          </a:prstGeom>
        </p:spPr>
      </p:pic>
      <p:sp>
        <p:nvSpPr>
          <p:cNvPr id="9" name="Oval 8">
            <a:extLst>
              <a:ext uri="{FF2B5EF4-FFF2-40B4-BE49-F238E27FC236}">
                <a16:creationId xmlns:a16="http://schemas.microsoft.com/office/drawing/2014/main" id="{6ECBD63B-9666-4C16-BC48-C7D8D3F96C82}"/>
              </a:ext>
            </a:extLst>
          </p:cNvPr>
          <p:cNvSpPr/>
          <p:nvPr/>
        </p:nvSpPr>
        <p:spPr>
          <a:xfrm>
            <a:off x="5983663" y="4155824"/>
            <a:ext cx="1985211" cy="16910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6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4" name="Picture 12" descr="Actively Fighting Distraction. How to win back your focus in 2020! | by  Scollurio | The Startup | Medium">
            <a:extLst>
              <a:ext uri="{FF2B5EF4-FFF2-40B4-BE49-F238E27FC236}">
                <a16:creationId xmlns:a16="http://schemas.microsoft.com/office/drawing/2014/main" id="{85C5B7AF-9F60-43DD-BC16-49F27EB6FE2F}"/>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CCD479-977A-46EE-AF73-D9A48ECF5B5D}"/>
              </a:ext>
            </a:extLst>
          </p:cNvPr>
          <p:cNvPicPr>
            <a:picLocks noChangeAspect="1"/>
          </p:cNvPicPr>
          <p:nvPr/>
        </p:nvPicPr>
        <p:blipFill>
          <a:blip r:embed="rId4"/>
          <a:stretch>
            <a:fillRect/>
          </a:stretch>
        </p:blipFill>
        <p:spPr>
          <a:xfrm>
            <a:off x="6323907" y="3046649"/>
            <a:ext cx="5885677" cy="3459452"/>
          </a:xfrm>
          <a:prstGeom prst="rect">
            <a:avLst/>
          </a:prstGeom>
        </p:spPr>
      </p:pic>
      <p:pic>
        <p:nvPicPr>
          <p:cNvPr id="6" name="Picture 5">
            <a:extLst>
              <a:ext uri="{FF2B5EF4-FFF2-40B4-BE49-F238E27FC236}">
                <a16:creationId xmlns:a16="http://schemas.microsoft.com/office/drawing/2014/main" id="{F35CEEED-F997-440D-8E5D-752025E10D65}"/>
              </a:ext>
            </a:extLst>
          </p:cNvPr>
          <p:cNvPicPr>
            <a:picLocks noChangeAspect="1"/>
          </p:cNvPicPr>
          <p:nvPr/>
        </p:nvPicPr>
        <p:blipFill rotWithShape="1">
          <a:blip r:embed="rId5"/>
          <a:srcRect l="3717" t="2856" r="1859" b="6761"/>
          <a:stretch/>
        </p:blipFill>
        <p:spPr>
          <a:xfrm>
            <a:off x="0" y="291714"/>
            <a:ext cx="5707264" cy="3525717"/>
          </a:xfrm>
          <a:prstGeom prst="rect">
            <a:avLst/>
          </a:prstGeom>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Tree>
    <p:extLst>
      <p:ext uri="{BB962C8B-B14F-4D97-AF65-F5344CB8AC3E}">
        <p14:creationId xmlns:p14="http://schemas.microsoft.com/office/powerpoint/2010/main" val="148823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ver the horizon: 5 trends for the future of development - Devpolicy Blog  from the Development Policy Centre">
            <a:extLst>
              <a:ext uri="{FF2B5EF4-FFF2-40B4-BE49-F238E27FC236}">
                <a16:creationId xmlns:a16="http://schemas.microsoft.com/office/drawing/2014/main" id="{C130C063-1000-47E9-A3AC-0FB7B963910D}"/>
              </a:ext>
            </a:extLst>
          </p:cNvPr>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10" name="TextBox 9">
            <a:extLst>
              <a:ext uri="{FF2B5EF4-FFF2-40B4-BE49-F238E27FC236}">
                <a16:creationId xmlns:a16="http://schemas.microsoft.com/office/drawing/2014/main" id="{2F487923-1386-4144-BEBF-AD46A3AEAC1D}"/>
              </a:ext>
            </a:extLst>
          </p:cNvPr>
          <p:cNvSpPr txBox="1"/>
          <p:nvPr/>
        </p:nvSpPr>
        <p:spPr>
          <a:xfrm>
            <a:off x="-1143765" y="3401245"/>
            <a:ext cx="11202165" cy="2879634"/>
          </a:xfrm>
          <a:prstGeom prst="rect">
            <a:avLst/>
          </a:prstGeom>
          <a:noFill/>
        </p:spPr>
        <p:txBody>
          <a:bodyPr wrap="square">
            <a:spAutoFit/>
          </a:bodyPr>
          <a:lstStyle/>
          <a:p>
            <a:pPr marL="2171700" marR="171450">
              <a:lnSpc>
                <a:spcPct val="115000"/>
              </a:lnSpc>
              <a:spcBef>
                <a:spcPts val="0"/>
              </a:spcBef>
              <a:spcAft>
                <a:spcPts val="0"/>
              </a:spcAft>
            </a:pPr>
            <a:r>
              <a:rPr lang="en-US" sz="5400" b="1" dirty="0">
                <a:solidFill>
                  <a:schemeClr val="accent1">
                    <a:lumMod val="50000"/>
                  </a:schemeClr>
                </a:solidFill>
                <a:effectLst/>
                <a:latin typeface="Franklin Gothic Medium Cond" panose="020B0606030402020204" pitchFamily="34" charset="0"/>
                <a:ea typeface="Times New Roman" panose="02020603050405020304" pitchFamily="18" charset="0"/>
                <a:cs typeface="Times New Roman" panose="02020603050405020304" pitchFamily="18" charset="0"/>
              </a:rPr>
              <a:t>Short term:</a:t>
            </a:r>
            <a:r>
              <a:rPr lang="en-US" sz="5400" dirty="0">
                <a:solidFill>
                  <a:schemeClr val="accent1">
                    <a:lumMod val="50000"/>
                  </a:schemeClr>
                </a:solidFill>
                <a:effectLst/>
                <a:latin typeface="Franklin Gothic Medium Cond" panose="020B0606030402020204" pitchFamily="34" charset="0"/>
                <a:ea typeface="Times New Roman" panose="02020603050405020304" pitchFamily="18" charset="0"/>
                <a:cs typeface="Times New Roman" panose="02020603050405020304" pitchFamily="18" charset="0"/>
              </a:rPr>
              <a:t> </a:t>
            </a:r>
            <a:r>
              <a:rPr lang="en-US" sz="4800" dirty="0">
                <a:solidFill>
                  <a:srgbClr val="006600"/>
                </a:solidFill>
                <a:effectLst/>
                <a:latin typeface="Franklin Gothic Medium Cond" panose="020B0606030402020204" pitchFamily="34" charset="0"/>
                <a:ea typeface="Times New Roman" panose="02020603050405020304" pitchFamily="18" charset="0"/>
                <a:cs typeface="Times New Roman" panose="02020603050405020304" pitchFamily="18" charset="0"/>
              </a:rPr>
              <a:t>	       </a:t>
            </a:r>
            <a:r>
              <a:rPr lang="en-US" sz="4400" dirty="0">
                <a:solidFill>
                  <a:srgbClr val="111111"/>
                </a:solidFill>
                <a:effectLst/>
                <a:latin typeface="Franklin Gothic Medium Cond" panose="020B0606030402020204" pitchFamily="34" charset="0"/>
                <a:ea typeface="Times New Roman" panose="02020603050405020304" pitchFamily="18" charset="0"/>
                <a:cs typeface="Times New Roman" panose="02020603050405020304" pitchFamily="18" charset="0"/>
              </a:rPr>
              <a:t>two years or less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2171700" marR="171450">
              <a:lnSpc>
                <a:spcPct val="115000"/>
              </a:lnSpc>
              <a:spcBef>
                <a:spcPts val="0"/>
              </a:spcBef>
              <a:spcAft>
                <a:spcPts val="0"/>
              </a:spcAft>
            </a:pPr>
            <a:r>
              <a:rPr lang="en-US" sz="5400" b="1" dirty="0">
                <a:solidFill>
                  <a:schemeClr val="accent5">
                    <a:lumMod val="75000"/>
                  </a:schemeClr>
                </a:solidFill>
                <a:effectLst/>
                <a:latin typeface="Franklin Gothic Medium Cond" panose="020B0606030402020204" pitchFamily="34" charset="0"/>
                <a:ea typeface="Times New Roman" panose="02020603050405020304" pitchFamily="18" charset="0"/>
                <a:cs typeface="Times New Roman" panose="02020603050405020304" pitchFamily="18" charset="0"/>
              </a:rPr>
              <a:t>Medium term:</a:t>
            </a:r>
            <a:r>
              <a:rPr lang="en-US" sz="4800" dirty="0">
                <a:solidFill>
                  <a:schemeClr val="accent5">
                    <a:lumMod val="75000"/>
                  </a:schemeClr>
                </a:solidFill>
                <a:effectLst/>
                <a:latin typeface="Franklin Gothic Medium Cond" panose="020B0606030402020204" pitchFamily="34" charset="0"/>
                <a:ea typeface="Times New Roman" panose="02020603050405020304" pitchFamily="18" charset="0"/>
                <a:cs typeface="Times New Roman" panose="02020603050405020304" pitchFamily="18" charset="0"/>
              </a:rPr>
              <a:t>     </a:t>
            </a:r>
            <a:r>
              <a:rPr lang="en-US" sz="4400" dirty="0">
                <a:solidFill>
                  <a:srgbClr val="111111"/>
                </a:solidFill>
                <a:effectLst/>
                <a:latin typeface="Franklin Gothic Medium Cond" panose="020B0606030402020204" pitchFamily="34" charset="0"/>
                <a:ea typeface="Times New Roman" panose="02020603050405020304" pitchFamily="18" charset="0"/>
                <a:cs typeface="Times New Roman" panose="02020603050405020304" pitchFamily="18" charset="0"/>
              </a:rPr>
              <a:t>two to ten years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2171700" marR="171450">
              <a:lnSpc>
                <a:spcPct val="115000"/>
              </a:lnSpc>
              <a:spcBef>
                <a:spcPts val="0"/>
              </a:spcBef>
              <a:spcAft>
                <a:spcPts val="0"/>
              </a:spcAft>
            </a:pPr>
            <a:r>
              <a:rPr lang="en-US" sz="5400" b="1" dirty="0">
                <a:solidFill>
                  <a:srgbClr val="00B0F0"/>
                </a:solidFill>
                <a:effectLst/>
                <a:latin typeface="Franklin Gothic Medium Cond" panose="020B0606030402020204" pitchFamily="34" charset="0"/>
                <a:ea typeface="Times New Roman" panose="02020603050405020304" pitchFamily="18" charset="0"/>
                <a:cs typeface="Times New Roman" panose="02020603050405020304" pitchFamily="18" charset="0"/>
              </a:rPr>
              <a:t>Long term:</a:t>
            </a:r>
            <a:r>
              <a:rPr lang="en-US" sz="4800" dirty="0">
                <a:solidFill>
                  <a:srgbClr val="00B0F0"/>
                </a:solidFill>
                <a:effectLst/>
                <a:latin typeface="Franklin Gothic Medium Cond" panose="020B0606030402020204" pitchFamily="34" charset="0"/>
                <a:ea typeface="Times New Roman" panose="02020603050405020304" pitchFamily="18" charset="0"/>
                <a:cs typeface="Times New Roman" panose="02020603050405020304" pitchFamily="18" charset="0"/>
              </a:rPr>
              <a:t> </a:t>
            </a:r>
            <a:r>
              <a:rPr lang="en-US" sz="4400" dirty="0">
                <a:solidFill>
                  <a:srgbClr val="00B0F0"/>
                </a:solidFill>
                <a:effectLst/>
                <a:latin typeface="Franklin Gothic Medium Cond" panose="020B0606030402020204" pitchFamily="34" charset="0"/>
                <a:ea typeface="Times New Roman" panose="02020603050405020304" pitchFamily="18" charset="0"/>
                <a:cs typeface="Times New Roman" panose="02020603050405020304" pitchFamily="18" charset="0"/>
              </a:rPr>
              <a:t>	</a:t>
            </a:r>
            <a:r>
              <a:rPr lang="en-US" sz="4400" dirty="0">
                <a:solidFill>
                  <a:srgbClr val="385623"/>
                </a:solidFill>
                <a:effectLst/>
                <a:latin typeface="Franklin Gothic Medium Cond" panose="020B0606030402020204" pitchFamily="34" charset="0"/>
                <a:ea typeface="Times New Roman" panose="02020603050405020304" pitchFamily="18" charset="0"/>
                <a:cs typeface="Times New Roman" panose="02020603050405020304" pitchFamily="18" charset="0"/>
              </a:rPr>
              <a:t>       </a:t>
            </a:r>
            <a:r>
              <a:rPr lang="en-US" sz="4400" dirty="0">
                <a:solidFill>
                  <a:srgbClr val="111111"/>
                </a:solidFill>
                <a:effectLst/>
                <a:latin typeface="Franklin Gothic Medium Cond" panose="020B0606030402020204" pitchFamily="34" charset="0"/>
                <a:ea typeface="Times New Roman" panose="02020603050405020304" pitchFamily="18" charset="0"/>
                <a:cs typeface="Times New Roman" panose="02020603050405020304" pitchFamily="18" charset="0"/>
              </a:rPr>
              <a:t>ten years or more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09A463F8-9C86-4777-9C02-34B90DCEA6AA}"/>
              </a:ext>
            </a:extLst>
          </p:cNvPr>
          <p:cNvSpPr txBox="1">
            <a:spLocks/>
          </p:cNvSpPr>
          <p:nvPr/>
        </p:nvSpPr>
        <p:spPr>
          <a:xfrm>
            <a:off x="-1" y="625637"/>
            <a:ext cx="12192001" cy="1244184"/>
          </a:xfrm>
          <a:prstGeom prst="rect">
            <a:avLst/>
          </a:prstGeom>
          <a:no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800" dirty="0">
                <a:solidFill>
                  <a:schemeClr val="accent5">
                    <a:lumMod val="50000"/>
                  </a:schemeClr>
                </a:solidFill>
                <a:latin typeface="Franklin Gothic Demi Cond" panose="020B0706030402020204" pitchFamily="34" charset="0"/>
                <a:cs typeface="Arial" panose="020B0604020202020204" pitchFamily="34" charset="0"/>
              </a:rPr>
              <a:t>Time Horizon</a:t>
            </a:r>
          </a:p>
        </p:txBody>
      </p:sp>
    </p:spTree>
    <p:extLst>
      <p:ext uri="{BB962C8B-B14F-4D97-AF65-F5344CB8AC3E}">
        <p14:creationId xmlns:p14="http://schemas.microsoft.com/office/powerpoint/2010/main" val="21394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3811</TotalTime>
  <Words>2383</Words>
  <Application>Microsoft Office PowerPoint</Application>
  <PresentationFormat>Widescreen</PresentationFormat>
  <Paragraphs>215</Paragraphs>
  <Slides>25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Calibri Light</vt:lpstr>
      <vt:lpstr>Franklin Gothic Demi</vt:lpstr>
      <vt:lpstr>Franklin Gothic Demi Cond</vt:lpstr>
      <vt:lpstr>Franklin Gothic Heavy</vt:lpstr>
      <vt:lpstr>Franklin Gothic Medium Cond</vt:lpstr>
      <vt:lpstr>Roboto Slab</vt:lpstr>
      <vt:lpstr>Segoe Script</vt:lpstr>
      <vt:lpstr>source_sans_proregular</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Allard</dc:creator>
  <cp:lastModifiedBy>Stephanie Allard</cp:lastModifiedBy>
  <cp:revision>136</cp:revision>
  <cp:lastPrinted>2021-04-20T20:41:54Z</cp:lastPrinted>
  <dcterms:created xsi:type="dcterms:W3CDTF">2021-01-05T17:02:45Z</dcterms:created>
  <dcterms:modified xsi:type="dcterms:W3CDTF">2021-04-20T21:48:25Z</dcterms:modified>
</cp:coreProperties>
</file>