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898" r:id="rId5"/>
    <p:sldId id="920" r:id="rId6"/>
    <p:sldId id="913" r:id="rId7"/>
    <p:sldId id="919" r:id="rId8"/>
    <p:sldId id="912" r:id="rId9"/>
    <p:sldId id="905" r:id="rId10"/>
    <p:sldId id="893" r:id="rId11"/>
    <p:sldId id="915" r:id="rId12"/>
    <p:sldId id="916" r:id="rId13"/>
    <p:sldId id="914" r:id="rId14"/>
    <p:sldId id="917" r:id="rId15"/>
    <p:sldId id="918" r:id="rId16"/>
    <p:sldId id="268" r:id="rId17"/>
    <p:sldId id="2423" r:id="rId18"/>
    <p:sldId id="2424" r:id="rId19"/>
    <p:sldId id="2425" r:id="rId20"/>
    <p:sldId id="2426" r:id="rId21"/>
    <p:sldId id="2427" r:id="rId22"/>
    <p:sldId id="2428" r:id="rId23"/>
    <p:sldId id="2429" r:id="rId24"/>
    <p:sldId id="2430" r:id="rId25"/>
    <p:sldId id="2431" r:id="rId26"/>
    <p:sldId id="2432" r:id="rId27"/>
    <p:sldId id="2433" r:id="rId28"/>
    <p:sldId id="2434" r:id="rId29"/>
    <p:sldId id="2435" r:id="rId30"/>
    <p:sldId id="2436" r:id="rId31"/>
    <p:sldId id="2437" r:id="rId32"/>
    <p:sldId id="2438" r:id="rId33"/>
    <p:sldId id="2439" r:id="rId34"/>
    <p:sldId id="2440" r:id="rId35"/>
    <p:sldId id="2441" r:id="rId36"/>
    <p:sldId id="2442" r:id="rId37"/>
    <p:sldId id="2388" r:id="rId38"/>
    <p:sldId id="2394" r:id="rId39"/>
    <p:sldId id="2455" r:id="rId40"/>
    <p:sldId id="2453" r:id="rId41"/>
    <p:sldId id="2452" r:id="rId42"/>
    <p:sldId id="266" r:id="rId43"/>
    <p:sldId id="886" r:id="rId44"/>
    <p:sldId id="871" r:id="rId45"/>
    <p:sldId id="272" r:id="rId46"/>
    <p:sldId id="267" r:id="rId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52" autoAdjust="0"/>
    <p:restoredTop sz="60528" autoAdjust="0"/>
  </p:normalViewPr>
  <p:slideViewPr>
    <p:cSldViewPr snapToGrid="0">
      <p:cViewPr varScale="1">
        <p:scale>
          <a:sx n="52" d="100"/>
          <a:sy n="52" d="100"/>
        </p:scale>
        <p:origin x="1565" y="53"/>
      </p:cViewPr>
      <p:guideLst/>
    </p:cSldViewPr>
  </p:slideViewPr>
  <p:notesTextViewPr>
    <p:cViewPr>
      <p:scale>
        <a:sx n="1" d="1"/>
        <a:sy n="1" d="1"/>
      </p:scale>
      <p:origin x="0" y="0"/>
    </p:cViewPr>
  </p:notesTextViewPr>
  <p:sorterViewPr>
    <p:cViewPr varScale="1">
      <p:scale>
        <a:sx n="100" d="100"/>
        <a:sy n="100" d="100"/>
      </p:scale>
      <p:origin x="0" y="-11587"/>
    </p:cViewPr>
  </p:sorterViewPr>
  <p:notesViewPr>
    <p:cSldViewPr snapToGrid="0">
      <p:cViewPr varScale="1">
        <p:scale>
          <a:sx n="121" d="100"/>
          <a:sy n="121" d="100"/>
        </p:scale>
        <p:origin x="496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C55A465-620A-4BF9-A999-477EB46A5F62}" type="datetimeFigureOut">
              <a:rPr lang="en-US" smtClean="0"/>
              <a:t>11/4/2021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21A2C26-CAC0-42DD-9DA7-D4A0D561CC72}" type="slidenum">
              <a:rPr lang="en-US" smtClean="0"/>
              <a:t>‹#›</a:t>
            </a:fld>
            <a:endParaRPr lang="en-US"/>
          </a:p>
        </p:txBody>
      </p:sp>
    </p:spTree>
    <p:extLst>
      <p:ext uri="{BB962C8B-B14F-4D97-AF65-F5344CB8AC3E}">
        <p14:creationId xmlns:p14="http://schemas.microsoft.com/office/powerpoint/2010/main" val="1739415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irs.gov/"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543" y="4624265"/>
            <a:ext cx="5825845" cy="3783490"/>
          </a:xfrm>
        </p:spPr>
        <p:txBody>
          <a:bodyPr/>
          <a:lstStyle/>
          <a:p>
            <a:pPr defTabSz="967518">
              <a:defRPr/>
            </a:pPr>
            <a:r>
              <a:rPr lang="en-US" b="0" dirty="0"/>
              <a:t>Hello clients and friends.  This is ___________________ from __________________ and it’s my pleasure to present our economic and market update </a:t>
            </a:r>
            <a:r>
              <a:rPr lang="en-US" dirty="0"/>
              <a:t>and proactive tax planning for 2021 workshop</a:t>
            </a:r>
            <a:r>
              <a:rPr lang="en-US" b="0" dirty="0"/>
              <a:t>.           </a:t>
            </a:r>
            <a:endParaRPr lang="en-US" dirty="0"/>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486850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buClr>
                <a:schemeClr val="accent2">
                  <a:lumMod val="75000"/>
                </a:schemeClr>
              </a:buClr>
              <a:defRPr/>
            </a:pPr>
            <a:r>
              <a:rPr lang="en-US" dirty="0"/>
              <a:t>Safety comes with a cost. </a:t>
            </a:r>
          </a:p>
          <a:p>
            <a:pPr algn="just" fontAlgn="base">
              <a:buClr>
                <a:schemeClr val="accent2">
                  <a:lumMod val="75000"/>
                </a:schemeClr>
              </a:buClr>
              <a:defRPr/>
            </a:pPr>
            <a:endParaRPr lang="en-US" dirty="0"/>
          </a:p>
          <a:p>
            <a:pPr algn="just" fontAlgn="base">
              <a:buClr>
                <a:schemeClr val="accent2">
                  <a:lumMod val="75000"/>
                </a:schemeClr>
              </a:buClr>
              <a:defRPr/>
            </a:pPr>
            <a:r>
              <a:rPr lang="en-US" dirty="0"/>
              <a:t>Have you seen what interest rates banks are currently offering to savers?</a:t>
            </a:r>
          </a:p>
          <a:p>
            <a:pPr algn="just" fontAlgn="base">
              <a:buClr>
                <a:schemeClr val="accent2">
                  <a:lumMod val="75000"/>
                </a:schemeClr>
              </a:buClr>
              <a:defRPr/>
            </a:pPr>
            <a:endParaRPr lang="en-US" dirty="0"/>
          </a:p>
          <a:p>
            <a:pPr algn="just" fontAlgn="base">
              <a:buClr>
                <a:schemeClr val="accent2">
                  <a:lumMod val="75000"/>
                </a:schemeClr>
              </a:buClr>
              <a:defRPr/>
            </a:pPr>
            <a:r>
              <a:rPr lang="en-US" dirty="0"/>
              <a:t>According to Barron’s, the average bank money market rates on October 4, 2021, were 0.07% and the average 12-month CD rate was 0.15%.</a:t>
            </a:r>
          </a:p>
          <a:p>
            <a:pPr algn="just" fontAlgn="base">
              <a:buClr>
                <a:schemeClr val="accent2">
                  <a:lumMod val="75000"/>
                </a:schemeClr>
              </a:buClr>
              <a:defRPr/>
            </a:pPr>
            <a:endParaRPr lang="en-US" dirty="0"/>
          </a:p>
          <a:p>
            <a:pPr algn="just" fontAlgn="base">
              <a:buClr>
                <a:schemeClr val="accent2">
                  <a:lumMod val="75000"/>
                </a:schemeClr>
              </a:buClr>
              <a:defRPr/>
            </a:pPr>
            <a:r>
              <a:rPr lang="en-US" dirty="0"/>
              <a:t>At a rate of 0.15%, without taxes, it would take over 350 years to double your money!</a:t>
            </a:r>
          </a:p>
          <a:p>
            <a:pPr algn="just" fontAlgn="base">
              <a:buClr>
                <a:schemeClr val="accent2">
                  <a:lumMod val="75000"/>
                </a:schemeClr>
              </a:buClr>
              <a:defRPr/>
            </a:pPr>
            <a:endParaRPr lang="en-US" dirty="0"/>
          </a:p>
          <a:p>
            <a:pPr algn="just" fontAlgn="base">
              <a:buClr>
                <a:schemeClr val="accent2">
                  <a:lumMod val="75000"/>
                </a:schemeClr>
              </a:buClr>
              <a:defRPr/>
            </a:pPr>
            <a:r>
              <a:rPr lang="en-US" dirty="0"/>
              <a:t>For many investors, today’s ultra-low rates of might not help them reach their goals. </a:t>
            </a:r>
          </a:p>
          <a:p>
            <a:pPr algn="just" fontAlgn="base">
              <a:buClr>
                <a:schemeClr val="accent2">
                  <a:lumMod val="75000"/>
                </a:schemeClr>
              </a:buClr>
              <a:defRPr/>
            </a:pPr>
            <a:endParaRPr lang="en-US" dirty="0"/>
          </a:p>
          <a:p>
            <a:pPr algn="just" fontAlgn="base">
              <a:buClr>
                <a:schemeClr val="accent2">
                  <a:lumMod val="75000"/>
                </a:schemeClr>
              </a:buClr>
              <a:defRPr/>
            </a:pPr>
            <a:r>
              <a:rPr lang="en-US" dirty="0"/>
              <a:t>Therefore, equities could be a part of your diversified portfolio.</a:t>
            </a:r>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444692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246"/>
              </a:spcBef>
              <a:spcAft>
                <a:spcPts val="830"/>
              </a:spcAft>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this chart shows, since 1950, the fourth quarter of the year has empirically been the best quarter for equity markets. </a:t>
            </a:r>
          </a:p>
          <a:p>
            <a:pPr algn="just">
              <a:lnSpc>
                <a:spcPct val="115000"/>
              </a:lnSpc>
              <a:spcBef>
                <a:spcPts val="1246"/>
              </a:spcBef>
              <a:spcAft>
                <a:spcPts val="830"/>
              </a:spcAft>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However, investors need to remember that prior performance , never indicates future performance and there are still many key factors that could affect what direction we see equity markets move in the fourth quarter. </a:t>
            </a:r>
          </a:p>
          <a:p>
            <a:pPr algn="just">
              <a:lnSpc>
                <a:spcPct val="115000"/>
              </a:lnSpc>
              <a:spcBef>
                <a:spcPts val="1246"/>
              </a:spcBef>
              <a:spcAft>
                <a:spcPts val="830"/>
              </a:spcAft>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Rising inflation expectations, impending interest rate changes, monetary policy changes - including tax laws, and continued COVID-19 concerns, will continue to be major factors in the direction of the economy.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78027" indent="-178027">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287092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Overall, 2021 has been a positive year for equity investors, and historically, a positive first half of the year has traditionally brought a positive second half. </a:t>
            </a:r>
          </a:p>
          <a:p>
            <a:pPr defTabSz="949478">
              <a:defRPr/>
            </a:pP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defTabSz="949478">
              <a:defRPr/>
            </a:pPr>
            <a:r>
              <a:rPr lang="en-US"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However – once again, historical results are no indication of future results, and we still believe that caution should be the principal notion for investors.</a:t>
            </a:r>
          </a:p>
          <a:p>
            <a:pPr marL="178027" indent="-178027">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58981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292" y="4624265"/>
            <a:ext cx="5860348" cy="3783490"/>
          </a:xfrm>
        </p:spPr>
        <p:txBody>
          <a:bodyPr/>
          <a:lstStyle/>
          <a:p>
            <a:pPr algn="just" defTabSz="949478" fontAlgn="base">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Being cautious is natural, healthy and smart. </a:t>
            </a:r>
          </a:p>
          <a:p>
            <a:pPr algn="just" defTabSz="949478" fontAlgn="base">
              <a:defRPr/>
            </a:pP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defTabSz="949478" fontAlgn="base">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Investors should seek to become aware of their behavior in times of volatility, as well as opportunity. </a:t>
            </a:r>
          </a:p>
          <a:p>
            <a:pPr algn="just" defTabSz="949478" fontAlgn="base">
              <a:defRPr/>
            </a:pP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defTabSz="949478" fontAlgn="base">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Being too fearful or overly optimistic can many times lead to rash or poor decisions.  Your emotions can make you a reactive, instead of a proactive, investor.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1246"/>
              </a:spcBef>
              <a:spcAft>
                <a:spcPts val="830"/>
              </a:spcAft>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Knowing your investing behavior and how to effectively control it is an important tool to help navigate not only volatile times, but it can also assist you in avoiding impulsive investing on “too good to be true” opportunities. </a:t>
            </a:r>
          </a:p>
          <a:p>
            <a:pPr algn="just">
              <a:lnSpc>
                <a:spcPct val="115000"/>
              </a:lnSpc>
              <a:spcBef>
                <a:spcPts val="1246"/>
              </a:spcBef>
              <a:spcAft>
                <a:spcPts val="830"/>
              </a:spcAft>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key to becoming successful at your goals is staying focused on your personal situation.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base"/>
            <a:endParaRPr lang="en-US" i="1" dirty="0"/>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318161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292" y="4624265"/>
            <a:ext cx="5860348" cy="3783490"/>
          </a:xfrm>
        </p:spPr>
        <p:txBody>
          <a:bodyPr/>
          <a:lstStyle/>
          <a:p>
            <a:pPr algn="just">
              <a:lnSpc>
                <a:spcPct val="115000"/>
              </a:lnSpc>
              <a:spcAft>
                <a:spcPts val="830"/>
              </a:spcAft>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are four major things you should have a grasp of that can help you maintain discipline and direction toward your goals. Those four things are: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56054" indent="-356054" algn="just">
              <a:lnSpc>
                <a:spcPct val="115000"/>
              </a:lnSpc>
              <a:buSzPts val="1400"/>
              <a:buFont typeface="+mj-lt"/>
              <a:buAutoNum type="arabicPeriod"/>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Your risk tolerance or appetite. By this, I mean how much risk are you willing to take, or better yet, how much can you afford to take?</a:t>
            </a:r>
          </a:p>
          <a:p>
            <a:pPr marL="356054" indent="-356054" algn="just">
              <a:lnSpc>
                <a:spcPct val="115000"/>
              </a:lnSpc>
              <a:buSzPts val="1400"/>
              <a:buFont typeface="+mj-lt"/>
              <a:buAutoNum type="arabicPeriod"/>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Your time horizon – or the amount of time </a:t>
            </a:r>
            <a:r>
              <a:rPr lang="en-US" dirty="0">
                <a:solidFill>
                  <a:srgbClr val="000000"/>
                </a:solidFill>
                <a:effectLst/>
                <a:latin typeface="Calibri" panose="020F0502020204030204" pitchFamily="34" charset="0"/>
                <a:ea typeface="Calibri" panose="020F0502020204030204" pitchFamily="34" charset="0"/>
              </a:rPr>
              <a:t>you want to be invested in any situation, which can help you determine your entry and exit points.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56054" indent="-356054" algn="just">
              <a:lnSpc>
                <a:spcPct val="115000"/>
              </a:lnSpc>
              <a:spcAft>
                <a:spcPts val="830"/>
              </a:spcAft>
              <a:buFont typeface="+mj-lt"/>
              <a:buAutoNum type="arabicPeriod"/>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Your behavior. Market volatility is a part of the investing experience. This can create anxiety and stress when volatility occurs. Do you know how well </a:t>
            </a:r>
            <a:r>
              <a:rPr lang="en-US" dirty="0">
                <a:solidFill>
                  <a:srgbClr val="000000"/>
                </a:solidFill>
                <a:effectLst/>
                <a:latin typeface="Calibri" panose="020F0502020204030204" pitchFamily="34" charset="0"/>
                <a:ea typeface="Calibri" panose="020F0502020204030204" pitchFamily="34" charset="0"/>
              </a:rPr>
              <a:t>you can emotionally endure the potential ups and downs of your investments? </a:t>
            </a:r>
          </a:p>
          <a:p>
            <a:pPr marL="356054" indent="-356054" algn="just">
              <a:lnSpc>
                <a:spcPct val="115000"/>
              </a:lnSpc>
              <a:spcAft>
                <a:spcPts val="830"/>
              </a:spcAft>
              <a:buFont typeface="+mj-lt"/>
              <a:buAutoNum type="arabicPeriod"/>
            </a:pPr>
            <a:r>
              <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Your overall strategy. </a:t>
            </a:r>
            <a:r>
              <a:rPr lang="en-US" dirty="0">
                <a:solidFill>
                  <a:srgbClr val="000000"/>
                </a:solidFill>
                <a:effectLst/>
                <a:latin typeface="Calibri" panose="020F0502020204030204" pitchFamily="34" charset="0"/>
                <a:ea typeface="Calibri" panose="020F0502020204030204" pitchFamily="34" charset="0"/>
              </a:rPr>
              <a:t>Are you looking at something that doesn’t quite fit with your overall strategy? Perhaps the media is influencing you to make a rash decision on a trending investment. If it isn’t congruent with your overall strategy, the odds are there is more risk involved. Pressure can create more risk and potentially cause setbacks in your goals. New opportunities may arise, but not all with be the right opportunity for your overall strategy.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base"/>
            <a:endParaRPr lang="en-US" i="1" dirty="0"/>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49227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292" y="4624265"/>
            <a:ext cx="5860348" cy="3783490"/>
          </a:xfrm>
        </p:spPr>
        <p:txBody>
          <a:bodyPr/>
          <a:lstStyle/>
          <a:p>
            <a:pPr>
              <a:lnSpc>
                <a:spcPct val="115000"/>
              </a:lnSpc>
              <a:spcAft>
                <a:spcPts val="830"/>
              </a:spcAft>
            </a:pPr>
            <a:r>
              <a:rPr lang="en-US"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Having pre-determined entry and exit points can be a helpful investing strategy. </a:t>
            </a:r>
          </a:p>
          <a:p>
            <a:pPr>
              <a:lnSpc>
                <a:spcPct val="115000"/>
              </a:lnSpc>
              <a:spcAft>
                <a:spcPts val="830"/>
              </a:spcAft>
            </a:pPr>
            <a:r>
              <a:rPr lang="en-US"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major factors that will help you determine your overall approach will be: risk tolerance, your time horizon, and your investing behavior. </a:t>
            </a:r>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682931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key items we hope you take away from our brief review:</a:t>
            </a:r>
          </a:p>
          <a:p>
            <a:endParaRPr lang="en-US" dirty="0"/>
          </a:p>
          <a:p>
            <a:pPr marL="178027" indent="-178027">
              <a:buFont typeface="Arial" panose="020B0604020202020204" pitchFamily="34" charset="0"/>
              <a:buChar char="•"/>
            </a:pPr>
            <a:r>
              <a:rPr lang="en-US" dirty="0"/>
              <a:t>Caution is still the principal notion for investors.</a:t>
            </a:r>
          </a:p>
          <a:p>
            <a:pPr marL="178027" indent="-178027">
              <a:buFont typeface="Arial" panose="020B0604020202020204" pitchFamily="34" charset="0"/>
              <a:buChar char="•"/>
            </a:pPr>
            <a:r>
              <a:rPr lang="en-US" dirty="0"/>
              <a:t>Interest rates are still near zero, but they may rise sooner than expected.</a:t>
            </a:r>
          </a:p>
          <a:p>
            <a:pPr marL="178027" indent="-178027">
              <a:buFont typeface="Arial" panose="020B0604020202020204" pitchFamily="34" charset="0"/>
              <a:buChar char="•"/>
            </a:pPr>
            <a:r>
              <a:rPr lang="en-US" dirty="0"/>
              <a:t>Inflation continues to be a concern.</a:t>
            </a:r>
          </a:p>
          <a:p>
            <a:pPr marL="178027" indent="-178027">
              <a:buFont typeface="Arial" panose="020B0604020202020204" pitchFamily="34" charset="0"/>
              <a:buChar char="•"/>
            </a:pPr>
            <a:r>
              <a:rPr lang="en-US" dirty="0"/>
              <a:t>The Fed has suggested that tapering may occur as soon as November.</a:t>
            </a:r>
          </a:p>
          <a:p>
            <a:pPr marL="178027" indent="-178027">
              <a:buFont typeface="Arial" panose="020B0604020202020204" pitchFamily="34" charset="0"/>
              <a:buChar char="•"/>
            </a:pPr>
            <a:r>
              <a:rPr lang="en-US" dirty="0"/>
              <a:t>Having a predetermined entry and exit strategy can help you save time, money, and help you reduce risk and stress.</a:t>
            </a:r>
          </a:p>
          <a:p>
            <a:endParaRPr lang="en-US" dirty="0"/>
          </a:p>
          <a:p>
            <a:r>
              <a:rPr lang="en-US" dirty="0"/>
              <a:t>And, always, we are here to help you!</a:t>
            </a:r>
          </a:p>
          <a:p>
            <a:pPr marL="178027" indent="-178027">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785552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Now let’s shift to proactive tax planning for 2021 and some new key pending tax proposals.</a:t>
            </a:r>
          </a:p>
          <a:p>
            <a:br>
              <a:rPr lang="en-US" dirty="0"/>
            </a:br>
            <a:r>
              <a:rPr lang="en-US" dirty="0"/>
              <a:t>We believe that taking a proactive approach to your tax planning instead of a reactive approach could produce better results.</a:t>
            </a: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a:pPr/>
              <a:t>17</a:t>
            </a:fld>
            <a:endParaRPr lang="en-US" dirty="0"/>
          </a:p>
        </p:txBody>
      </p:sp>
      <p:sp>
        <p:nvSpPr>
          <p:cNvPr id="9" name="Slide Image Placeholder 8">
            <a:extLst>
              <a:ext uri="{FF2B5EF4-FFF2-40B4-BE49-F238E27FC236}">
                <a16:creationId xmlns:a16="http://schemas.microsoft.com/office/drawing/2014/main" id="{FA638D5F-83A8-47C0-B25C-39FEED8DD015}"/>
              </a:ext>
            </a:extLst>
          </p:cNvPr>
          <p:cNvSpPr>
            <a:spLocks noGrp="1" noRot="1" noChangeAspect="1"/>
          </p:cNvSpPr>
          <p:nvPr>
            <p:ph type="sldImg"/>
          </p:nvPr>
        </p:nvSpPr>
        <p:spPr/>
      </p:sp>
      <p:sp>
        <p:nvSpPr>
          <p:cNvPr id="10" name="Notes Placeholder 2">
            <a:extLst>
              <a:ext uri="{FF2B5EF4-FFF2-40B4-BE49-F238E27FC236}">
                <a16:creationId xmlns:a16="http://schemas.microsoft.com/office/drawing/2014/main" id="{3CBD6949-9743-491C-B0FB-5B0AD0841A6C}"/>
              </a:ext>
            </a:extLst>
          </p:cNvPr>
          <p:cNvSpPr txBox="1">
            <a:spLocks/>
          </p:cNvSpPr>
          <p:nvPr/>
        </p:nvSpPr>
        <p:spPr>
          <a:xfrm>
            <a:off x="732543" y="4624264"/>
            <a:ext cx="5825845" cy="1274933"/>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67518">
              <a:defRPr/>
            </a:pPr>
            <a:r>
              <a:rPr lang="en-US" dirty="0"/>
              <a:t>Now let’s shift to Proactive tax planning for 2021 and some new key pending tax proposals.</a:t>
            </a:r>
          </a:p>
          <a:p>
            <a:pPr defTabSz="967518">
              <a:defRPr/>
            </a:pPr>
            <a:endParaRPr lang="en-US" dirty="0"/>
          </a:p>
          <a:p>
            <a:pPr defTabSz="967518">
              <a:defRPr/>
            </a:pPr>
            <a:r>
              <a:rPr lang="en-US" dirty="0"/>
              <a:t>We feel that taking a PROACTIVE approach to your Tax Planning instead of a REACTIVE approach could produce better results.</a:t>
            </a:r>
          </a:p>
        </p:txBody>
      </p:sp>
    </p:spTree>
    <p:extLst>
      <p:ext uri="{BB962C8B-B14F-4D97-AF65-F5344CB8AC3E}">
        <p14:creationId xmlns:p14="http://schemas.microsoft.com/office/powerpoint/2010/main" val="2387848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Tax planning for 2021 became a little more complicated because the passing of some new rules and laws from The SECURE Act, which signed into law in December of 2019, and the 2020 CARES Act also added some new laws and rules for taxpayers.</a:t>
            </a:r>
          </a:p>
          <a:p>
            <a:endParaRPr lang="en-US" sz="1100" dirty="0"/>
          </a:p>
          <a:p>
            <a:r>
              <a:rPr lang="en-US" sz="1100" dirty="0"/>
              <a:t>With the recent proposal of new tax laws from The Build Back Better and other potential tax law proposals, it is helpful to review some of the tax changes that are being discussed so that you can plan in an informed way.</a:t>
            </a:r>
          </a:p>
        </p:txBody>
      </p:sp>
      <p:sp>
        <p:nvSpPr>
          <p:cNvPr id="4" name="Slide Number Placeholder 3"/>
          <p:cNvSpPr>
            <a:spLocks noGrp="1"/>
          </p:cNvSpPr>
          <p:nvPr>
            <p:ph type="sldNum" sz="quarter" idx="5"/>
          </p:nvPr>
        </p:nvSpPr>
        <p:spPr/>
        <p:txBody>
          <a:bodyPr/>
          <a:lstStyle/>
          <a:p>
            <a:fld id="{04A5334B-7FE2-4411-A5AB-B06D7130522B}" type="slidenum">
              <a:rPr lang="en-US" smtClean="0"/>
              <a:t>18</a:t>
            </a:fld>
            <a:endParaRPr lang="en-US"/>
          </a:p>
        </p:txBody>
      </p:sp>
    </p:spTree>
    <p:extLst>
      <p:ext uri="{BB962C8B-B14F-4D97-AF65-F5344CB8AC3E}">
        <p14:creationId xmlns:p14="http://schemas.microsoft.com/office/powerpoint/2010/main" val="3835687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a:xfrm>
            <a:off x="748823" y="4701336"/>
            <a:ext cx="5990578" cy="2221973"/>
          </a:xfrm>
        </p:spPr>
        <p:txBody>
          <a:bodyPr/>
          <a:lstStyle/>
          <a:p>
            <a:pPr eaLnBrk="1" hangingPunct="1"/>
            <a:r>
              <a:rPr lang="en-US" sz="1100" b="1" dirty="0">
                <a:cs typeface="Arial" pitchFamily="34" charset="0"/>
              </a:rPr>
              <a:t>Let’s start by quickly distinguishing the difference between tax planning and tax preparation.</a:t>
            </a:r>
          </a:p>
          <a:p>
            <a:pPr eaLnBrk="1" hangingPunct="1"/>
            <a:endParaRPr lang="en-US" sz="1100" dirty="0">
              <a:cs typeface="Arial" pitchFamily="34" charset="0"/>
            </a:endParaRPr>
          </a:p>
          <a:p>
            <a:pPr eaLnBrk="1" hangingPunct="1"/>
            <a:r>
              <a:rPr lang="en-US" sz="1100" dirty="0">
                <a:cs typeface="Arial" pitchFamily="34" charset="0"/>
              </a:rPr>
              <a:t>Tax planning is looking ahead before year end, whereas tax preparation is filling out your tax forms after year end.</a:t>
            </a:r>
          </a:p>
          <a:p>
            <a:pPr eaLnBrk="1" hangingPunct="1"/>
            <a:endParaRPr lang="en-US" sz="1100" dirty="0">
              <a:cs typeface="Arial" pitchFamily="34" charset="0"/>
            </a:endParaRPr>
          </a:p>
          <a:p>
            <a:pPr eaLnBrk="1" hangingPunct="1"/>
            <a:r>
              <a:rPr lang="en-US" sz="1100" dirty="0">
                <a:cs typeface="Arial" pitchFamily="34" charset="0"/>
              </a:rPr>
              <a:t>This workshop is about tax planning, not tax preparation.  It is about hearing some proactive ideas that you can consider now to potentially reduce your taxes.</a:t>
            </a:r>
          </a:p>
          <a:p>
            <a:pPr eaLnBrk="1" hangingPunct="1"/>
            <a:endParaRPr lang="en-US" sz="1100" dirty="0">
              <a:cs typeface="Arial" pitchFamily="34" charset="0"/>
            </a:endParaRPr>
          </a:p>
          <a:p>
            <a:pPr eaLnBrk="1" hangingPunct="1"/>
            <a:r>
              <a:rPr lang="en-US" sz="1100" dirty="0">
                <a:cs typeface="Arial" pitchFamily="34" charset="0"/>
              </a:rPr>
              <a:t>One of our Founding Fathers, Benjamin Franklin is credited with saying, “By failing to prepare, you are preparing to fail.” </a:t>
            </a:r>
            <a:endParaRPr lang="en-US" sz="1100" dirty="0"/>
          </a:p>
          <a:p>
            <a:endParaRPr lang="en-US" dirty="0"/>
          </a:p>
        </p:txBody>
      </p:sp>
      <p:sp>
        <p:nvSpPr>
          <p:cNvPr id="4" name="Slide Number Placeholder 3"/>
          <p:cNvSpPr>
            <a:spLocks noGrp="1"/>
          </p:cNvSpPr>
          <p:nvPr>
            <p:ph type="sldNum" sz="quarter" idx="5"/>
          </p:nvPr>
        </p:nvSpPr>
        <p:spPr/>
        <p:txBody>
          <a:bodyPr/>
          <a:lstStyle/>
          <a:p>
            <a:pPr defTabSz="483759"/>
            <a:fld id="{9D2DE1BA-B776-4E85-BDA6-0481E5B438F0}" type="slidenum">
              <a:rPr lang="en-US">
                <a:solidFill>
                  <a:prstClr val="black"/>
                </a:solidFill>
                <a:latin typeface="Calibri"/>
              </a:rPr>
              <a:pPr defTabSz="483759"/>
              <a:t>19</a:t>
            </a:fld>
            <a:endParaRPr lang="en-US" dirty="0">
              <a:solidFill>
                <a:prstClr val="black"/>
              </a:solidFill>
              <a:latin typeface="Calibri"/>
            </a:endParaRPr>
          </a:p>
        </p:txBody>
      </p:sp>
    </p:spTree>
    <p:extLst>
      <p:ext uri="{BB962C8B-B14F-4D97-AF65-F5344CB8AC3E}">
        <p14:creationId xmlns:p14="http://schemas.microsoft.com/office/powerpoint/2010/main" val="730622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Today’s agenda is very straightforward.</a:t>
            </a:r>
          </a:p>
          <a:p>
            <a:pPr eaLnBrk="1" hangingPunct="1"/>
            <a:endParaRPr lang="en-US" dirty="0"/>
          </a:p>
          <a:p>
            <a:pPr eaLnBrk="1" hangingPunct="1"/>
            <a:r>
              <a:rPr lang="en-US" dirty="0"/>
              <a:t>First, we will share with you a brief economic and market update.</a:t>
            </a:r>
          </a:p>
          <a:p>
            <a:pPr eaLnBrk="1" hangingPunct="1"/>
            <a:endParaRPr lang="en-US" dirty="0"/>
          </a:p>
          <a:p>
            <a:pPr eaLnBrk="1" hangingPunct="1"/>
            <a:r>
              <a:rPr lang="en-US" dirty="0"/>
              <a:t>Then, we will discuss some proactive tax planning for 2021 including some new key tax proposals.</a:t>
            </a:r>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575287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2021, there are still seven tax rates.  They are 10%, 12%, 22%, 24%, 32%, 35%, and 37%. </a:t>
            </a:r>
            <a:br>
              <a:rPr lang="en-US" dirty="0"/>
            </a:br>
            <a:endParaRPr lang="en-US" dirty="0"/>
          </a:p>
          <a:p>
            <a:r>
              <a:rPr lang="en-US" dirty="0"/>
              <a:t>Under current law this seven-rate structure which was created by the Tax Cuts and Jobs Act is scheduled to automatically phase out on January 1, 2026.  </a:t>
            </a:r>
          </a:p>
          <a:p>
            <a:r>
              <a:rPr lang="en-US" dirty="0"/>
              <a:t> </a:t>
            </a:r>
          </a:p>
        </p:txBody>
      </p:sp>
      <p:sp>
        <p:nvSpPr>
          <p:cNvPr id="4" name="Slide Number Placeholder 3"/>
          <p:cNvSpPr>
            <a:spLocks noGrp="1"/>
          </p:cNvSpPr>
          <p:nvPr>
            <p:ph type="sldNum" sz="quarter" idx="5"/>
          </p:nvPr>
        </p:nvSpPr>
        <p:spPr/>
        <p:txBody>
          <a:bodyPr/>
          <a:lstStyle/>
          <a:p>
            <a:fld id="{04A5334B-7FE2-4411-A5AB-B06D7130522B}" type="slidenum">
              <a:rPr lang="en-US" smtClean="0"/>
              <a:t>20</a:t>
            </a:fld>
            <a:endParaRPr lang="en-US"/>
          </a:p>
        </p:txBody>
      </p:sp>
    </p:spTree>
    <p:extLst>
      <p:ext uri="{BB962C8B-B14F-4D97-AF65-F5344CB8AC3E}">
        <p14:creationId xmlns:p14="http://schemas.microsoft.com/office/powerpoint/2010/main" val="3914795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2021, the standard deduction amounts for those who do not itemize are: </a:t>
            </a:r>
          </a:p>
          <a:p>
            <a:endParaRPr lang="en-US" dirty="0"/>
          </a:p>
          <a:p>
            <a:r>
              <a:rPr lang="en-US" dirty="0"/>
              <a:t>$12,550 for individuals</a:t>
            </a:r>
          </a:p>
          <a:p>
            <a:r>
              <a:rPr lang="en-US" dirty="0"/>
              <a:t>$25,100 for married couples filing jointly and surviving spouses.</a:t>
            </a:r>
          </a:p>
          <a:p>
            <a:r>
              <a:rPr lang="en-US" dirty="0"/>
              <a:t>$12,550 for married couples filing separately, and</a:t>
            </a:r>
          </a:p>
          <a:p>
            <a:r>
              <a:rPr lang="en-US" dirty="0"/>
              <a:t>$18,800 for heads of households.</a:t>
            </a:r>
          </a:p>
        </p:txBody>
      </p:sp>
      <p:sp>
        <p:nvSpPr>
          <p:cNvPr id="4" name="Slide Number Placeholder 3"/>
          <p:cNvSpPr>
            <a:spLocks noGrp="1"/>
          </p:cNvSpPr>
          <p:nvPr>
            <p:ph type="sldNum" sz="quarter" idx="5"/>
          </p:nvPr>
        </p:nvSpPr>
        <p:spPr/>
        <p:txBody>
          <a:bodyPr/>
          <a:lstStyle/>
          <a:p>
            <a:fld id="{04A5334B-7FE2-4411-A5AB-B06D7130522B}" type="slidenum">
              <a:rPr lang="en-US" smtClean="0"/>
              <a:t>21</a:t>
            </a:fld>
            <a:endParaRPr lang="en-US"/>
          </a:p>
        </p:txBody>
      </p:sp>
    </p:spTree>
    <p:extLst>
      <p:ext uri="{BB962C8B-B14F-4D97-AF65-F5344CB8AC3E}">
        <p14:creationId xmlns:p14="http://schemas.microsoft.com/office/powerpoint/2010/main" val="2414787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should you view itemized deductions if you do not take the standard deduction..</a:t>
            </a:r>
          </a:p>
          <a:p>
            <a:endParaRPr lang="en-US" dirty="0"/>
          </a:p>
          <a:p>
            <a:r>
              <a:rPr lang="en-US" dirty="0"/>
              <a:t>The old “rule” was to accelerate or realize deductions and take them as soon as possible.</a:t>
            </a:r>
          </a:p>
          <a:p>
            <a:endParaRPr lang="en-US" dirty="0"/>
          </a:p>
          <a:p>
            <a:r>
              <a:rPr lang="en-US" dirty="0"/>
              <a:t>With the higher standard deductions, the new “rule” is to time or plan deductions.</a:t>
            </a:r>
          </a:p>
        </p:txBody>
      </p:sp>
      <p:sp>
        <p:nvSpPr>
          <p:cNvPr id="4" name="Slide Number Placeholder 3"/>
          <p:cNvSpPr>
            <a:spLocks noGrp="1"/>
          </p:cNvSpPr>
          <p:nvPr>
            <p:ph type="sldNum" sz="quarter" idx="5"/>
          </p:nvPr>
        </p:nvSpPr>
        <p:spPr/>
        <p:txBody>
          <a:bodyPr/>
          <a:lstStyle/>
          <a:p>
            <a:fld id="{04A5334B-7FE2-4411-A5AB-B06D7130522B}" type="slidenum">
              <a:rPr lang="en-US" smtClean="0"/>
              <a:t>22</a:t>
            </a:fld>
            <a:endParaRPr lang="en-US"/>
          </a:p>
        </p:txBody>
      </p:sp>
    </p:spTree>
    <p:extLst>
      <p:ext uri="{BB962C8B-B14F-4D97-AF65-F5344CB8AC3E}">
        <p14:creationId xmlns:p14="http://schemas.microsoft.com/office/powerpoint/2010/main" val="968474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of the more widespread deductions that taxpayers look at if they choose to itemize and not use the standard deduction are mortgage interest and State and Local taxes, known as SALT.</a:t>
            </a:r>
          </a:p>
          <a:p>
            <a:endParaRPr lang="en-US" dirty="0"/>
          </a:p>
          <a:p>
            <a:r>
              <a:rPr lang="en-US" dirty="0"/>
              <a:t>Under the new rules, for mortgages taken out after October 13, 1987, and before December 16, 2017, mortgage interest is fully deductible up to the first $1,000,000 of mortgage debt. </a:t>
            </a:r>
          </a:p>
          <a:p>
            <a:endParaRPr lang="en-US" dirty="0"/>
          </a:p>
          <a:p>
            <a:r>
              <a:rPr lang="en-US" dirty="0"/>
              <a:t>That threshold has been lowered to the first $750,000 or $375,000 (married filing separately) on homes purchased after December 15, 2017.  </a:t>
            </a:r>
          </a:p>
          <a:p>
            <a:endParaRPr lang="en-US" dirty="0"/>
          </a:p>
          <a:p>
            <a:r>
              <a:rPr lang="en-US" dirty="0"/>
              <a:t>For those of you with mortgages, please check with your tax preparer for how much of a deduction you could take.</a:t>
            </a:r>
          </a:p>
          <a:p>
            <a:endParaRPr lang="en-US" dirty="0"/>
          </a:p>
          <a:p>
            <a:r>
              <a:rPr lang="en-US" dirty="0"/>
              <a:t>The TCJA act also limited </a:t>
            </a:r>
            <a:r>
              <a:rPr lang="en-US" kern="1200" dirty="0">
                <a:solidFill>
                  <a:schemeClr val="tx1"/>
                </a:solidFill>
                <a:latin typeface="+mn-lt"/>
                <a:ea typeface="+mn-ea"/>
                <a:cs typeface="+mn-cs"/>
              </a:rPr>
              <a:t>state and local income, sales, and real and personal property taxes (SALT) to a maximum deduction of $10,000.  There has been discussions about changing this, but currently the $10,000 limit is in place.</a:t>
            </a:r>
          </a:p>
          <a:p>
            <a:endParaRPr lang="en-US" dirty="0"/>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23</a:t>
            </a:fld>
            <a:endParaRPr lang="en-US"/>
          </a:p>
        </p:txBody>
      </p:sp>
    </p:spTree>
    <p:extLst>
      <p:ext uri="{BB962C8B-B14F-4D97-AF65-F5344CB8AC3E}">
        <p14:creationId xmlns:p14="http://schemas.microsoft.com/office/powerpoint/2010/main" val="1917114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a:xfrm>
            <a:off x="748823" y="4701336"/>
            <a:ext cx="5990578" cy="3296484"/>
          </a:xfrm>
        </p:spPr>
        <p:txBody>
          <a:bodyPr/>
          <a:lstStyle/>
          <a:p>
            <a:pPr algn="l"/>
            <a:r>
              <a:rPr lang="en-US" sz="1100" dirty="0"/>
              <a:t>Qualified Charitable Distributions (QCD) are still a strategy for retirement savers. </a:t>
            </a:r>
          </a:p>
          <a:p>
            <a:pPr algn="l"/>
            <a:endParaRPr lang="en-US" sz="1100" dirty="0"/>
          </a:p>
          <a:p>
            <a:pPr algn="l"/>
            <a:r>
              <a:rPr lang="en-US" sz="1100" dirty="0"/>
              <a:t>As part of the SECURE Act Required Minimum Distributions or RMD’s were changed to start at age 72 instead of age 70½. </a:t>
            </a:r>
          </a:p>
          <a:p>
            <a:pPr algn="l"/>
            <a:endParaRPr lang="en-US" sz="1100" dirty="0"/>
          </a:p>
          <a:p>
            <a:pPr algn="l"/>
            <a:r>
              <a:rPr lang="en-US" sz="1100" b="1" dirty="0"/>
              <a:t>Qualified Charitable Distributions are a tax law provision that allows retirement savers over age 70½ to directly distribute up to $100,000 to eligible charities straight from their retirement accounts and not pay tax on this distribution.  </a:t>
            </a:r>
          </a:p>
          <a:p>
            <a:pPr algn="l"/>
            <a:endParaRPr lang="en-US" sz="1100" dirty="0">
              <a:cs typeface="Calibri" panose="020F0502020204030204" pitchFamily="34" charset="0"/>
            </a:endParaRPr>
          </a:p>
          <a:p>
            <a:pPr algn="l"/>
            <a:r>
              <a:rPr lang="en-US" sz="1100" dirty="0">
                <a:cs typeface="Calibri" panose="020F0502020204030204" pitchFamily="34" charset="0"/>
              </a:rPr>
              <a:t>One idea that experts suggest is if you are charitably inclined, consider using part or all of your Required Minimum Distribution or “RMD” for a Qualified Charitable Distribution.</a:t>
            </a:r>
          </a:p>
          <a:p>
            <a:pPr algn="l"/>
            <a:endParaRPr lang="en-US" sz="1100" dirty="0">
              <a:cs typeface="Calibri" panose="020F0502020204030204" pitchFamily="34" charset="0"/>
            </a:endParaRPr>
          </a:p>
          <a:p>
            <a:pPr algn="l"/>
            <a:r>
              <a:rPr lang="en-US" sz="1100" b="1" dirty="0">
                <a:cs typeface="Calibri" panose="020F0502020204030204" pitchFamily="34" charset="0"/>
              </a:rPr>
              <a:t>Like many of the other strategies we are discussing today, this is one you should see us about if you are interested in evaluating your situation.</a:t>
            </a:r>
            <a:endParaRPr lang="en-US" sz="1100" b="1" dirty="0">
              <a:latin typeface="Calibri" panose="020F0502020204030204" pitchFamily="34" charset="0"/>
              <a:cs typeface="Calibri" panose="020F0502020204030204" pitchFamily="34" charset="0"/>
            </a:endParaRPr>
          </a:p>
          <a:p>
            <a:endParaRPr lang="en-US" dirty="0"/>
          </a:p>
          <a:p>
            <a:endParaRPr lang="en-US" dirty="0"/>
          </a:p>
          <a:p>
            <a:endParaRPr lang="en-US" dirty="0"/>
          </a:p>
          <a:p>
            <a:pPr defTabSz="699341">
              <a:lnSpc>
                <a:spcPct val="75000"/>
              </a:lnSpc>
              <a:spcBef>
                <a:spcPts val="765"/>
              </a:spcBef>
              <a:spcAft>
                <a:spcPct val="35000"/>
              </a:spcAft>
              <a:buClr>
                <a:schemeClr val="accent2">
                  <a:lumMod val="75000"/>
                </a:schemeClr>
              </a:buClr>
              <a:defRPr/>
            </a:pPr>
            <a:endParaRPr lang="en-US" dirty="0"/>
          </a:p>
        </p:txBody>
      </p:sp>
      <p:sp>
        <p:nvSpPr>
          <p:cNvPr id="4" name="Slide Number Placeholder 3"/>
          <p:cNvSpPr>
            <a:spLocks noGrp="1"/>
          </p:cNvSpPr>
          <p:nvPr>
            <p:ph type="sldNum" sz="quarter" idx="5"/>
          </p:nvPr>
        </p:nvSpPr>
        <p:spPr>
          <a:xfrm>
            <a:off x="4151080" y="9126754"/>
            <a:ext cx="3174356" cy="482110"/>
          </a:xfrm>
        </p:spPr>
        <p:txBody>
          <a:bodyPr/>
          <a:lstStyle/>
          <a:p>
            <a:pPr defTabSz="483759"/>
            <a:fld id="{9D2DE1BA-B776-4E85-BDA6-0481E5B438F0}" type="slidenum">
              <a:rPr lang="en-US">
                <a:solidFill>
                  <a:prstClr val="black"/>
                </a:solidFill>
                <a:latin typeface="Calibri"/>
              </a:rPr>
              <a:pPr defTabSz="483759"/>
              <a:t>24</a:t>
            </a:fld>
            <a:endParaRPr lang="en-US" dirty="0">
              <a:solidFill>
                <a:prstClr val="black"/>
              </a:solidFill>
              <a:latin typeface="Calibri"/>
            </a:endParaRPr>
          </a:p>
        </p:txBody>
      </p:sp>
    </p:spTree>
    <p:extLst>
      <p:ext uri="{BB962C8B-B14F-4D97-AF65-F5344CB8AC3E}">
        <p14:creationId xmlns:p14="http://schemas.microsoft.com/office/powerpoint/2010/main" val="878202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In 2021, Long-term capital gains still receive a tax break.  </a:t>
            </a:r>
          </a:p>
          <a:p>
            <a:endParaRPr lang="en-US" sz="1100" dirty="0"/>
          </a:p>
          <a:p>
            <a:r>
              <a:rPr lang="en-US" sz="1100" dirty="0"/>
              <a:t>Here are the three tax rates of 0%, 15% and 20% for Long-term capital gains.</a:t>
            </a:r>
          </a:p>
        </p:txBody>
      </p:sp>
      <p:sp>
        <p:nvSpPr>
          <p:cNvPr id="4" name="Slide Number Placeholder 3"/>
          <p:cNvSpPr>
            <a:spLocks noGrp="1"/>
          </p:cNvSpPr>
          <p:nvPr>
            <p:ph type="sldNum" sz="quarter" idx="10"/>
          </p:nvPr>
        </p:nvSpPr>
        <p:spPr/>
        <p:txBody>
          <a:bodyPr/>
          <a:lstStyle/>
          <a:p>
            <a:fld id="{833F14D9-601F-4D36-8440-D89A86F85177}" type="slidenum">
              <a:rPr lang="en-US" smtClean="0"/>
              <a:pPr/>
              <a:t>25</a:t>
            </a:fld>
            <a:endParaRPr lang="en-US" dirty="0"/>
          </a:p>
        </p:txBody>
      </p:sp>
    </p:spTree>
    <p:extLst>
      <p:ext uri="{BB962C8B-B14F-4D97-AF65-F5344CB8AC3E}">
        <p14:creationId xmlns:p14="http://schemas.microsoft.com/office/powerpoint/2010/main" val="3376115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One planning item that many taxpayers think about is Tax Gains and Loss Harvesting</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26</a:t>
            </a:fld>
            <a:endParaRPr lang="en-US"/>
          </a:p>
        </p:txBody>
      </p:sp>
    </p:spTree>
    <p:extLst>
      <p:ext uri="{BB962C8B-B14F-4D97-AF65-F5344CB8AC3E}">
        <p14:creationId xmlns:p14="http://schemas.microsoft.com/office/powerpoint/2010/main" val="1750622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Harvesting capital losses is a strategy that has a taxpayer selling assets that are at a loss to offset capital gains. </a:t>
            </a:r>
          </a:p>
          <a:p>
            <a:endParaRPr lang="en-US" sz="1100" dirty="0"/>
          </a:p>
          <a:p>
            <a:r>
              <a:rPr lang="en-US" sz="1100" dirty="0"/>
              <a:t>This reduces or eliminates tax on current capital gains.</a:t>
            </a:r>
          </a:p>
          <a:p>
            <a:endParaRPr lang="en-US" sz="1100" dirty="0"/>
          </a:p>
          <a:p>
            <a:r>
              <a:rPr lang="en-US" sz="1100" dirty="0"/>
              <a:t>On the surface, loss harvesting produces an economic benefit equal to the tax saved. However, sometimes, it could only provide a timing benefit. </a:t>
            </a:r>
          </a:p>
          <a:p>
            <a:endParaRPr lang="en-US" sz="1100" dirty="0"/>
          </a:p>
          <a:p>
            <a:r>
              <a:rPr lang="en-US" sz="1100" dirty="0"/>
              <a:t>This is a tax deferral strategy that could be valuable.</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27</a:t>
            </a:fld>
            <a:endParaRPr lang="en-US"/>
          </a:p>
        </p:txBody>
      </p:sp>
    </p:spTree>
    <p:extLst>
      <p:ext uri="{BB962C8B-B14F-4D97-AF65-F5344CB8AC3E}">
        <p14:creationId xmlns:p14="http://schemas.microsoft.com/office/powerpoint/2010/main" val="3863670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Capital losses are highly tax effective if they can be used to offset income taxed at higher rates.</a:t>
            </a:r>
          </a:p>
          <a:p>
            <a:endParaRPr lang="en-US" dirty="0"/>
          </a:p>
          <a:p>
            <a:r>
              <a:rPr lang="en-US" dirty="0"/>
              <a:t>A key fact to remember is you can use up to $3,000 in capital loss above capital gains to offset ordinary income.</a:t>
            </a:r>
          </a:p>
          <a:p>
            <a:endParaRPr lang="en-US" dirty="0"/>
          </a:p>
          <a:p>
            <a:r>
              <a:rPr lang="en-US" dirty="0"/>
              <a:t>Also, as a warning: watch out for the wash sale rule, This rule prevents taxpayers from repurchasing a substantially similar security within 30 days of selling at a loss.</a:t>
            </a:r>
          </a:p>
          <a:p>
            <a:endParaRPr lang="en-US" dirty="0"/>
          </a:p>
          <a:p>
            <a:r>
              <a:rPr lang="en-US" dirty="0"/>
              <a:t>If you have any questions on Loss or Gain Harvesting call us or your tax professional.</a:t>
            </a:r>
          </a:p>
          <a:p>
            <a:endParaRPr lang="en-US" dirty="0"/>
          </a:p>
        </p:txBody>
      </p:sp>
      <p:sp>
        <p:nvSpPr>
          <p:cNvPr id="4" name="Slide Number Placeholder 3"/>
          <p:cNvSpPr>
            <a:spLocks noGrp="1"/>
          </p:cNvSpPr>
          <p:nvPr>
            <p:ph type="sldNum" sz="quarter" idx="10"/>
          </p:nvPr>
        </p:nvSpPr>
        <p:spPr/>
        <p:txBody>
          <a:bodyPr/>
          <a:lstStyle/>
          <a:p>
            <a:pPr>
              <a:defRPr/>
            </a:pPr>
            <a:fld id="{4C80BD5B-F187-475E-97C9-6AFD8C2C4D9F}"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2223472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Capital gains harvesting means taking capital gains in the current tax year.</a:t>
            </a:r>
          </a:p>
          <a:p>
            <a:endParaRPr lang="en-US" sz="1100" dirty="0"/>
          </a:p>
          <a:p>
            <a:r>
              <a:rPr lang="en-US" sz="1100" dirty="0"/>
              <a:t>On the surface, it might appear that taxpayers should always harvest gains because of favorable rates.  However, harvesting gains introduces a tradeoff between lower tax rates versus the loss of tax deferral.</a:t>
            </a:r>
            <a:br>
              <a:rPr lang="en-US" sz="1100" dirty="0"/>
            </a:br>
            <a:endParaRPr lang="en-US" sz="1100" dirty="0"/>
          </a:p>
          <a:p>
            <a:r>
              <a:rPr lang="en-US" sz="1100" dirty="0">
                <a:solidFill>
                  <a:prstClr val="black"/>
                </a:solidFill>
                <a:cs typeface="Arial" panose="020B0604020202020204" pitchFamily="34" charset="0"/>
              </a:rPr>
              <a:t>Remember, when taking a gain for tax purposes, although the tax is paid at a lower rate, it is paid sooner.  </a:t>
            </a:r>
          </a:p>
          <a:p>
            <a:endParaRPr lang="en-US" sz="1100" dirty="0">
              <a:solidFill>
                <a:prstClr val="black"/>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fld id="{04A5334B-7FE2-4411-A5AB-B06D7130522B}" type="slidenum">
              <a:rPr lang="en-US" smtClean="0"/>
              <a:t>29</a:t>
            </a:fld>
            <a:endParaRPr lang="en-US"/>
          </a:p>
        </p:txBody>
      </p:sp>
    </p:spTree>
    <p:extLst>
      <p:ext uri="{BB962C8B-B14F-4D97-AF65-F5344CB8AC3E}">
        <p14:creationId xmlns:p14="http://schemas.microsoft.com/office/powerpoint/2010/main" val="779649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dirty="0">
                <a:cs typeface="Arial" pitchFamily="34" charset="0"/>
              </a:rPr>
              <a:t>Before we begin, it is always important to review that there are five key areas of financial planning.  </a:t>
            </a:r>
          </a:p>
          <a:p>
            <a:pPr algn="l" eaLnBrk="1" hangingPunct="1"/>
            <a:endParaRPr lang="en-US" dirty="0">
              <a:cs typeface="Arial" pitchFamily="34" charset="0"/>
            </a:endParaRPr>
          </a:p>
          <a:p>
            <a:pPr algn="l" eaLnBrk="1" hangingPunct="1"/>
            <a:r>
              <a:rPr lang="en-US" dirty="0">
                <a:cs typeface="Arial" pitchFamily="34" charset="0"/>
              </a:rPr>
              <a:t>They are: </a:t>
            </a:r>
          </a:p>
          <a:p>
            <a:pPr algn="l" eaLnBrk="1" hangingPunct="1"/>
            <a:endParaRPr lang="en-US" dirty="0">
              <a:cs typeface="Arial" pitchFamily="34" charset="0"/>
            </a:endParaRPr>
          </a:p>
          <a:p>
            <a:pPr algn="l" eaLnBrk="1" hangingPunct="1">
              <a:buFontTx/>
              <a:buChar char="•"/>
            </a:pPr>
            <a:r>
              <a:rPr lang="en-US" dirty="0">
                <a:cs typeface="Arial" pitchFamily="34" charset="0"/>
              </a:rPr>
              <a:t>Preservation Planning, </a:t>
            </a:r>
          </a:p>
          <a:p>
            <a:pPr algn="l" eaLnBrk="1" hangingPunct="1">
              <a:buFontTx/>
              <a:buChar char="•"/>
            </a:pPr>
            <a:r>
              <a:rPr lang="en-US" dirty="0">
                <a:cs typeface="Arial" pitchFamily="34" charset="0"/>
              </a:rPr>
              <a:t>Retirement Planning, </a:t>
            </a:r>
          </a:p>
          <a:p>
            <a:pPr algn="l" eaLnBrk="1" hangingPunct="1">
              <a:buFontTx/>
              <a:buChar char="•"/>
            </a:pPr>
            <a:r>
              <a:rPr lang="en-US" dirty="0">
                <a:cs typeface="Arial" pitchFamily="34" charset="0"/>
              </a:rPr>
              <a:t>Tax Planning,</a:t>
            </a:r>
          </a:p>
          <a:p>
            <a:pPr algn="l" eaLnBrk="1" hangingPunct="1">
              <a:buFontTx/>
              <a:buChar char="•"/>
            </a:pPr>
            <a:r>
              <a:rPr lang="en-US" dirty="0">
                <a:cs typeface="Arial" pitchFamily="34" charset="0"/>
              </a:rPr>
              <a:t>Estate Planning, and </a:t>
            </a:r>
          </a:p>
          <a:p>
            <a:pPr algn="l" eaLnBrk="1" hangingPunct="1">
              <a:buFontTx/>
              <a:buChar char="•"/>
            </a:pPr>
            <a:r>
              <a:rPr lang="en-US" dirty="0">
                <a:cs typeface="Arial" pitchFamily="34" charset="0"/>
              </a:rPr>
              <a:t>Investment Planning</a:t>
            </a:r>
          </a:p>
          <a:p>
            <a:pPr algn="l" eaLnBrk="1" hangingPunct="1">
              <a:buFontTx/>
              <a:buChar char="•"/>
            </a:pPr>
            <a:endParaRPr lang="en-US" dirty="0">
              <a:cs typeface="Arial" pitchFamily="34" charset="0"/>
            </a:endParaRPr>
          </a:p>
          <a:p>
            <a:pPr algn="l" eaLnBrk="1" hangingPunct="1"/>
            <a:r>
              <a:rPr lang="en-US" dirty="0">
                <a:cs typeface="Arial" pitchFamily="34" charset="0"/>
              </a:rPr>
              <a:t>As a comprehensive financial services firm, we try to always consider the impact of any recommendation we make on not just one, but all these areas for our clients.</a:t>
            </a:r>
          </a:p>
          <a:p>
            <a:pPr algn="l" eaLnBrk="1" hangingPunct="1"/>
            <a:endParaRPr lang="en-US" dirty="0">
              <a:cs typeface="Arial" pitchFamily="34" charset="0"/>
            </a:endParaRPr>
          </a:p>
          <a:p>
            <a:endParaRPr lang="en-US" dirty="0"/>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845112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Remember to review your year end retirement contribution planning.</a:t>
            </a:r>
          </a:p>
        </p:txBody>
      </p:sp>
      <p:sp>
        <p:nvSpPr>
          <p:cNvPr id="4" name="Slide Number Placeholder 3"/>
          <p:cNvSpPr>
            <a:spLocks noGrp="1"/>
          </p:cNvSpPr>
          <p:nvPr>
            <p:ph type="sldNum" sz="quarter" idx="5"/>
          </p:nvPr>
        </p:nvSpPr>
        <p:spPr/>
        <p:txBody>
          <a:bodyPr/>
          <a:lstStyle/>
          <a:p>
            <a:fld id="{04A5334B-7FE2-4411-A5AB-B06D7130522B}" type="slidenum">
              <a:rPr lang="en-US" smtClean="0"/>
              <a:t>30</a:t>
            </a:fld>
            <a:endParaRPr lang="en-US"/>
          </a:p>
        </p:txBody>
      </p:sp>
    </p:spTree>
    <p:extLst>
      <p:ext uri="{BB962C8B-B14F-4D97-AF65-F5344CB8AC3E}">
        <p14:creationId xmlns:p14="http://schemas.microsoft.com/office/powerpoint/2010/main" val="4009348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Here are some contribution plan maximums that could be applicable if you are participating in one of these plans.</a:t>
            </a:r>
          </a:p>
        </p:txBody>
      </p:sp>
      <p:sp>
        <p:nvSpPr>
          <p:cNvPr id="4" name="Slide Number Placeholder 3"/>
          <p:cNvSpPr>
            <a:spLocks noGrp="1"/>
          </p:cNvSpPr>
          <p:nvPr>
            <p:ph type="sldNum" sz="quarter" idx="5"/>
          </p:nvPr>
        </p:nvSpPr>
        <p:spPr/>
        <p:txBody>
          <a:bodyPr/>
          <a:lstStyle/>
          <a:p>
            <a:fld id="{04A5334B-7FE2-4411-A5AB-B06D7130522B}" type="slidenum">
              <a:rPr lang="en-US" smtClean="0"/>
              <a:t>31</a:t>
            </a:fld>
            <a:endParaRPr lang="en-US"/>
          </a:p>
        </p:txBody>
      </p:sp>
    </p:spTree>
    <p:extLst>
      <p:ext uri="{BB962C8B-B14F-4D97-AF65-F5344CB8AC3E}">
        <p14:creationId xmlns:p14="http://schemas.microsoft.com/office/powerpoint/2010/main" val="528391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a:xfrm>
            <a:off x="748823" y="4701336"/>
            <a:ext cx="5990578" cy="2568029"/>
          </a:xfrm>
        </p:spPr>
        <p:txBody>
          <a:bodyPr/>
          <a:lstStyle/>
          <a:p>
            <a:pPr algn="l"/>
            <a:r>
              <a:rPr lang="en-US" sz="1100" dirty="0">
                <a:solidFill>
                  <a:prstClr val="black"/>
                </a:solidFill>
              </a:rPr>
              <a:t>Another critical </a:t>
            </a:r>
            <a:r>
              <a:rPr lang="en-US" sz="1100" dirty="0"/>
              <a:t>area to review before year end because of the SECURE Act is what we refer to as overall </a:t>
            </a:r>
            <a:r>
              <a:rPr lang="en-US" sz="1100" i="1" dirty="0"/>
              <a:t>Family Tax Bracket Management</a:t>
            </a:r>
            <a:r>
              <a:rPr lang="en-US" sz="1100" i="1" baseline="30000" dirty="0"/>
              <a:t>©</a:t>
            </a:r>
            <a:r>
              <a:rPr lang="en-US" sz="1100" i="1" dirty="0"/>
              <a:t>.</a:t>
            </a:r>
          </a:p>
          <a:p>
            <a:pPr algn="l"/>
            <a:endParaRPr lang="en-US" sz="1100" dirty="0">
              <a:solidFill>
                <a:prstClr val="black"/>
              </a:solidFill>
            </a:endParaRPr>
          </a:p>
          <a:p>
            <a:pPr algn="l"/>
            <a:r>
              <a:rPr lang="en-US" sz="1100" dirty="0">
                <a:solidFill>
                  <a:prstClr val="black"/>
                </a:solidFill>
              </a:rPr>
              <a:t>Logically speaking, if you are in a higher tax bracket than your beneficiaries, then it might make sense to let them take distributions after your death in their tax bracket rather than you in yours.</a:t>
            </a:r>
          </a:p>
          <a:p>
            <a:pPr algn="l"/>
            <a:endParaRPr lang="en-US" sz="1100" dirty="0">
              <a:solidFill>
                <a:prstClr val="black"/>
              </a:solidFill>
            </a:endParaRPr>
          </a:p>
          <a:p>
            <a:pPr algn="l"/>
            <a:r>
              <a:rPr lang="en-US" sz="1100" dirty="0">
                <a:solidFill>
                  <a:prstClr val="black"/>
                </a:solidFill>
              </a:rPr>
              <a:t>However, if your beneficiaries are in a higher tax bracket, then it might make sense to take distributions in your tax bracket before death and then to convert these accounts to Roth IRAs and leave your beneficiaries an account that still must be taken out in 10 years but can grow tax free.</a:t>
            </a:r>
          </a:p>
          <a:p>
            <a:pPr algn="l"/>
            <a:endParaRPr lang="en-US" sz="1100" dirty="0">
              <a:solidFill>
                <a:prstClr val="black"/>
              </a:solidFill>
            </a:endParaRPr>
          </a:p>
          <a:p>
            <a:pPr algn="l"/>
            <a:r>
              <a:rPr lang="en-US" sz="1100" dirty="0">
                <a:solidFill>
                  <a:prstClr val="black"/>
                </a:solidFill>
              </a:rPr>
              <a:t>An annual step to consider is to review your marginal tax rate and your beneficiaries marginal tax rate(s) each year.</a:t>
            </a:r>
          </a:p>
          <a:p>
            <a:pPr algn="l"/>
            <a:endParaRPr lang="en-US" sz="1000" i="1" dirty="0">
              <a:solidFill>
                <a:schemeClr val="accent1">
                  <a:lumMod val="75000"/>
                </a:schemeClr>
              </a:solidFill>
            </a:endParaRPr>
          </a:p>
          <a:p>
            <a:pPr algn="l"/>
            <a:endParaRPr lang="en-US" dirty="0"/>
          </a:p>
          <a:p>
            <a:pPr lvl="0">
              <a:lnSpc>
                <a:spcPct val="90000"/>
              </a:lnSpc>
              <a:spcBef>
                <a:spcPct val="0"/>
              </a:spcBef>
              <a:defRPr/>
            </a:pPr>
            <a:endParaRPr lang="en-US" dirty="0"/>
          </a:p>
          <a:p>
            <a:pPr lvl="0">
              <a:lnSpc>
                <a:spcPct val="90000"/>
              </a:lnSpc>
              <a:spcBef>
                <a:spcPct val="0"/>
              </a:spcBef>
              <a:defRPr/>
            </a:pPr>
            <a:endParaRPr lang="en-US" dirty="0"/>
          </a:p>
          <a:p>
            <a:endParaRPr lang="en-US" dirty="0"/>
          </a:p>
          <a:p>
            <a:endParaRPr lang="en-US" dirty="0"/>
          </a:p>
          <a:p>
            <a:pPr defTabSz="699341">
              <a:lnSpc>
                <a:spcPct val="75000"/>
              </a:lnSpc>
              <a:spcBef>
                <a:spcPts val="765"/>
              </a:spcBef>
              <a:spcAft>
                <a:spcPct val="35000"/>
              </a:spcAft>
              <a:buClr>
                <a:schemeClr val="accent2">
                  <a:lumMod val="75000"/>
                </a:schemeClr>
              </a:buClr>
              <a:defRPr/>
            </a:pPr>
            <a:endParaRPr lang="en-US" dirty="0"/>
          </a:p>
        </p:txBody>
      </p:sp>
      <p:sp>
        <p:nvSpPr>
          <p:cNvPr id="4" name="Slide Number Placeholder 3"/>
          <p:cNvSpPr>
            <a:spLocks noGrp="1"/>
          </p:cNvSpPr>
          <p:nvPr>
            <p:ph type="sldNum" sz="quarter" idx="5"/>
          </p:nvPr>
        </p:nvSpPr>
        <p:spPr/>
        <p:txBody>
          <a:bodyPr/>
          <a:lstStyle/>
          <a:p>
            <a:pPr defTabSz="483759"/>
            <a:fld id="{9D2DE1BA-B776-4E85-BDA6-0481E5B438F0}" type="slidenum">
              <a:rPr lang="en-US">
                <a:solidFill>
                  <a:prstClr val="black"/>
                </a:solidFill>
                <a:latin typeface="Calibri"/>
              </a:rPr>
              <a:pPr defTabSz="483759"/>
              <a:t>32</a:t>
            </a:fld>
            <a:endParaRPr lang="en-US" dirty="0">
              <a:solidFill>
                <a:prstClr val="black"/>
              </a:solidFill>
              <a:latin typeface="Calibri"/>
            </a:endParaRPr>
          </a:p>
        </p:txBody>
      </p:sp>
    </p:spTree>
    <p:extLst>
      <p:ext uri="{BB962C8B-B14F-4D97-AF65-F5344CB8AC3E}">
        <p14:creationId xmlns:p14="http://schemas.microsoft.com/office/powerpoint/2010/main" val="2537265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a:xfrm>
            <a:off x="748823" y="4701335"/>
            <a:ext cx="5990578" cy="3118361"/>
          </a:xfrm>
        </p:spPr>
        <p:txBody>
          <a:bodyPr/>
          <a:lstStyle/>
          <a:p>
            <a:pPr>
              <a:defRPr/>
            </a:pPr>
            <a:r>
              <a:rPr lang="en-US" dirty="0">
                <a:latin typeface="+mn-lt"/>
              </a:rPr>
              <a:t>Some benefits from Roth IRA Conversions include:</a:t>
            </a:r>
          </a:p>
          <a:p>
            <a:pPr>
              <a:defRPr/>
            </a:pPr>
            <a:endParaRPr lang="en-US" dirty="0">
              <a:latin typeface="+mn-lt"/>
            </a:endParaRPr>
          </a:p>
          <a:p>
            <a:pPr marL="298360" indent="-298360">
              <a:lnSpc>
                <a:spcPct val="150000"/>
              </a:lnSpc>
              <a:buFontTx/>
              <a:buChar char="•"/>
              <a:defRPr/>
            </a:pPr>
            <a:r>
              <a:rPr lang="en-US" dirty="0">
                <a:latin typeface="+mn-lt"/>
              </a:rPr>
              <a:t>They could lower your overall taxable income long-term.</a:t>
            </a:r>
          </a:p>
          <a:p>
            <a:pPr marL="298360" indent="-298360">
              <a:lnSpc>
                <a:spcPct val="150000"/>
              </a:lnSpc>
              <a:buFontTx/>
              <a:buChar char="•"/>
              <a:defRPr/>
            </a:pPr>
            <a:r>
              <a:rPr lang="en-US" dirty="0">
                <a:latin typeface="+mn-lt"/>
              </a:rPr>
              <a:t>ROTH IRAs enjoy tax-free compounding.</a:t>
            </a:r>
          </a:p>
          <a:p>
            <a:pPr marL="298360" indent="-298360">
              <a:lnSpc>
                <a:spcPct val="150000"/>
              </a:lnSpc>
              <a:buFontTx/>
              <a:buChar char="•"/>
              <a:defRPr/>
            </a:pPr>
            <a:r>
              <a:rPr lang="en-US" dirty="0">
                <a:latin typeface="+mn-lt"/>
              </a:rPr>
              <a:t>ROTH IRAs have no RMDs (at age 72). </a:t>
            </a:r>
          </a:p>
          <a:p>
            <a:pPr marL="298360" indent="-298360">
              <a:lnSpc>
                <a:spcPct val="150000"/>
              </a:lnSpc>
              <a:buFontTx/>
              <a:buChar char="•"/>
              <a:defRPr/>
            </a:pPr>
            <a:r>
              <a:rPr lang="en-US" dirty="0">
                <a:latin typeface="+mn-lt"/>
              </a:rPr>
              <a:t>ROTH IRAS allow tax-free withdrawals for beneficiaries.</a:t>
            </a:r>
          </a:p>
          <a:p>
            <a:pPr fontAlgn="base"/>
            <a:r>
              <a:rPr lang="en-US" dirty="0">
                <a:effectLst/>
                <a:latin typeface="+mn-lt"/>
              </a:rPr>
              <a:t>Traditional IRA account owners have considerations to make before performing a Roth IRA conversion. These primarily include income tax consequences on the converted amount in the year of conversion, withdrawal limitations from a Roth IRA, and income limitations for future contributions to a Roth IRA. In addition, if you are required to take a required minimum distribution (RMD) in the year you convert, you must do so before converting to a Roth IRA. </a:t>
            </a:r>
          </a:p>
          <a:p>
            <a:pPr>
              <a:lnSpc>
                <a:spcPct val="150000"/>
              </a:lnSpc>
              <a:defRPr/>
            </a:pPr>
            <a:endParaRPr lang="en-US" dirty="0">
              <a:latin typeface="+mn-lt"/>
            </a:endParaRPr>
          </a:p>
          <a:p>
            <a:br>
              <a:rPr lang="en-US" dirty="0">
                <a:effectLst/>
                <a:latin typeface="+mn-lt"/>
              </a:rPr>
            </a:br>
            <a:endParaRPr lang="en-US" dirty="0">
              <a:latin typeface="+mn-lt"/>
            </a:endParaRPr>
          </a:p>
          <a:p>
            <a:endParaRPr lang="en-US" dirty="0"/>
          </a:p>
          <a:p>
            <a:endParaRPr lang="en-US" dirty="0"/>
          </a:p>
          <a:p>
            <a:pPr defTabSz="699341">
              <a:lnSpc>
                <a:spcPct val="75000"/>
              </a:lnSpc>
              <a:spcBef>
                <a:spcPts val="765"/>
              </a:spcBef>
              <a:spcAft>
                <a:spcPct val="35000"/>
              </a:spcAft>
              <a:buClr>
                <a:schemeClr val="accent2">
                  <a:lumMod val="75000"/>
                </a:schemeClr>
              </a:buClr>
              <a:defRPr/>
            </a:pPr>
            <a:endParaRPr lang="en-US" dirty="0"/>
          </a:p>
        </p:txBody>
      </p:sp>
      <p:sp>
        <p:nvSpPr>
          <p:cNvPr id="4" name="Slide Number Placeholder 3"/>
          <p:cNvSpPr>
            <a:spLocks noGrp="1"/>
          </p:cNvSpPr>
          <p:nvPr>
            <p:ph type="sldNum" sz="quarter" idx="5"/>
          </p:nvPr>
        </p:nvSpPr>
        <p:spPr/>
        <p:txBody>
          <a:bodyPr/>
          <a:lstStyle/>
          <a:p>
            <a:pPr defTabSz="483759"/>
            <a:fld id="{9D2DE1BA-B776-4E85-BDA6-0481E5B438F0}" type="slidenum">
              <a:rPr lang="en-US">
                <a:solidFill>
                  <a:prstClr val="black"/>
                </a:solidFill>
                <a:latin typeface="Calibri"/>
              </a:rPr>
              <a:pPr defTabSz="483759"/>
              <a:t>33</a:t>
            </a:fld>
            <a:endParaRPr lang="en-US" dirty="0">
              <a:solidFill>
                <a:prstClr val="black"/>
              </a:solidFill>
              <a:latin typeface="Calibri"/>
            </a:endParaRPr>
          </a:p>
        </p:txBody>
      </p:sp>
    </p:spTree>
    <p:extLst>
      <p:ext uri="{BB962C8B-B14F-4D97-AF65-F5344CB8AC3E}">
        <p14:creationId xmlns:p14="http://schemas.microsoft.com/office/powerpoint/2010/main" val="3577129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7360" y="4512305"/>
            <a:ext cx="6351303" cy="4009396"/>
          </a:xfrm>
        </p:spPr>
        <p:txBody>
          <a:bodyPr/>
          <a:lstStyle/>
          <a:p>
            <a:r>
              <a:rPr lang="en-US" sz="1000" dirty="0"/>
              <a:t>Qualified tuition plans, also named 529 plans, are a great way to tax efficiently plan the financial burden of paying tuition for children or grandchildren. </a:t>
            </a:r>
          </a:p>
          <a:p>
            <a:endParaRPr lang="en-US" sz="1000" dirty="0"/>
          </a:p>
          <a:p>
            <a:r>
              <a:rPr lang="en-US" sz="1000" dirty="0"/>
              <a:t>Originally, earnings in a 529 plan originally could be withdrawn tax-free only when used for qualified higher education at colleges, universities, vocational schools or other post-secondary schools. However, the rules changed that so now 529 plans can also be used to pay for tuition at an elementary or secondary public, private or religious school, up to $10,000 per year.  </a:t>
            </a:r>
          </a:p>
          <a:p>
            <a:endParaRPr lang="en-US" sz="1000" dirty="0"/>
          </a:p>
          <a:p>
            <a:r>
              <a:rPr lang="en-US" sz="1000" dirty="0"/>
              <a:t>Unlike IRAs, there are no annual contribution limits for 529 plans. Instead, there are maximum aggregate limits, which vary by plan. Under federal law, 529 plan balances cannot exceed the expected cost of the beneficiary's qualified higher education expenses. 529 Plan limits vary by state, ranging from $235,000 to $529,000. Some states even offer a state tax credit or deduction up to a certain amount.  </a:t>
            </a:r>
          </a:p>
          <a:p>
            <a:r>
              <a:rPr lang="en-US" sz="1000" dirty="0"/>
              <a:t> </a:t>
            </a:r>
          </a:p>
          <a:p>
            <a:r>
              <a:rPr lang="en-US" sz="1000" dirty="0"/>
              <a:t>Contributions to a 529 plan are considered completed gifts for federal tax purposes, so in 2021 up to $15,000 per donor, per beneficiary, qualifies for the annual gift tax exclusion. Excess contributions above $15,000 must be reported on IRS Form 709 and will count against the taxpayer’s lifetime estate and gift tax exemption amount (currently $11.7 million in 2021).</a:t>
            </a:r>
          </a:p>
          <a:p>
            <a:endParaRPr lang="en-US" sz="1000" dirty="0"/>
          </a:p>
          <a:p>
            <a:r>
              <a:rPr lang="en-US" sz="1000" dirty="0"/>
              <a:t>There is also an option to make a larger tax-free 529 plan contribution, if the contribution is treated as if it were spread evenly over a 5-year period. For example, a $75,000 lump sum contribution to a 529 plan can be applied as though it were $15,000 per year, as long as no other gifts are made to the same beneficiary over the next 5 years. Grandparents sometimes use this 5-year gift-tax averaging as an estate planning strategy. </a:t>
            </a:r>
          </a:p>
          <a:p>
            <a:endParaRPr lang="en-US" sz="1000" dirty="0"/>
          </a:p>
          <a:p>
            <a:r>
              <a:rPr lang="en-US" sz="1000" dirty="0"/>
              <a:t>If you want to explore using or setting up a 529 plan, it can be confusing so call us and we would be happy to assist you.</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34</a:t>
            </a:fld>
            <a:endParaRPr lang="en-US"/>
          </a:p>
        </p:txBody>
      </p:sp>
    </p:spTree>
    <p:extLst>
      <p:ext uri="{BB962C8B-B14F-4D97-AF65-F5344CB8AC3E}">
        <p14:creationId xmlns:p14="http://schemas.microsoft.com/office/powerpoint/2010/main" val="2243396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Let’s talk about annual gifting now.</a:t>
            </a:r>
          </a:p>
          <a:p>
            <a:r>
              <a:rPr lang="en-US" sz="1100" dirty="0"/>
              <a:t> </a:t>
            </a:r>
          </a:p>
          <a:p>
            <a:r>
              <a:rPr lang="en-US" sz="1100" dirty="0"/>
              <a:t>You may gift up to $15,000 tax-free to each donee in 2021. These “annual exclusion gifts” do not reduce your lifetime gift tax exemption. This annual exclusion gift is doubled to $30,000 per donee for gifts made by married couples.</a:t>
            </a:r>
            <a:br>
              <a:rPr lang="en-US" sz="1100" dirty="0"/>
            </a:br>
            <a:endParaRPr lang="en-US" sz="1100" dirty="0"/>
          </a:p>
          <a:p>
            <a:r>
              <a:rPr lang="en-US" sz="1100" dirty="0"/>
              <a:t>You can also help someone with medical or education expenses without incurring gift taxes. </a:t>
            </a:r>
          </a:p>
          <a:p>
            <a:endParaRPr lang="en-US" sz="1100" dirty="0"/>
          </a:p>
          <a:p>
            <a:r>
              <a:rPr lang="en-US" sz="1100" dirty="0"/>
              <a:t>There are opportunities to give unlimited tax-free gifts when you pay the provider of the services directly. The medical expenses must meet the definition of deductible medical expenses. Qualified education expenses are tuition, books, fees, and related expenses, but not room and board. You can find the detailed qualifications in IRS Publications 950 and the instructions for IRS Form 709 at </a:t>
            </a:r>
            <a:r>
              <a:rPr lang="en-US" sz="1100" dirty="0">
                <a:hlinkClick r:id="rId3">
                  <a:extLst>
                    <a:ext uri="{A12FA001-AC4F-418D-AE19-62706E023703}">
                      <ahyp:hlinkClr xmlns:ahyp="http://schemas.microsoft.com/office/drawing/2018/hyperlinkcolor" val="tx"/>
                    </a:ext>
                  </a:extLst>
                </a:hlinkClick>
              </a:rPr>
              <a:t>www.irs.gov</a:t>
            </a:r>
            <a:r>
              <a:rPr lang="en-US" sz="1100" dirty="0"/>
              <a:t>. </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35</a:t>
            </a:fld>
            <a:endParaRPr lang="en-US"/>
          </a:p>
        </p:txBody>
      </p:sp>
    </p:spTree>
    <p:extLst>
      <p:ext uri="{BB962C8B-B14F-4D97-AF65-F5344CB8AC3E}">
        <p14:creationId xmlns:p14="http://schemas.microsoft.com/office/powerpoint/2010/main" val="4241814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 wealth transfer planning item to think about is the exemption amounts for gift, estate, and generation-skipping taxes for 2021 is $11.7 million ($23.4 million for married couples).  Any amount over that is subject to 40% Federal taxes. This high amount provides high net worth individuals a significant planning window to make gifts and set up irrevocable trusts.</a:t>
            </a:r>
          </a:p>
          <a:p>
            <a:r>
              <a:rPr lang="en-US" sz="1100" dirty="0"/>
              <a:t> </a:t>
            </a:r>
          </a:p>
          <a:p>
            <a:r>
              <a:rPr lang="en-US" sz="1100" dirty="0"/>
              <a:t>As a reminder, as of now, in 2026, the estate tax exclusion will return to approximately $5.6 million (which </a:t>
            </a:r>
            <a:r>
              <a:rPr lang="en-US" sz="1100"/>
              <a:t>is $6 </a:t>
            </a:r>
            <a:r>
              <a:rPr lang="en-US" sz="1100" dirty="0"/>
              <a:t>million adjusted for inflation).  On November 26, 2019, the Treasury Department and the Internal Revenue Service issued final regulations under IR-2019-189 confirming that individuals who take advantage of the increased gift tax exclusion or portability amounts in effect from 2018 to 2025 will not be adversely impacted when TCJA sunsets on January 1, 2026.  </a:t>
            </a:r>
          </a:p>
          <a:p>
            <a:endParaRPr lang="en-US" sz="1100" dirty="0"/>
          </a:p>
          <a:p>
            <a:r>
              <a:rPr lang="en-US" sz="1100" dirty="0"/>
              <a:t>If you have a large estate, please call us to discuss this.</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36</a:t>
            </a:fld>
            <a:endParaRPr lang="en-US"/>
          </a:p>
        </p:txBody>
      </p:sp>
    </p:spTree>
    <p:extLst>
      <p:ext uri="{BB962C8B-B14F-4D97-AF65-F5344CB8AC3E}">
        <p14:creationId xmlns:p14="http://schemas.microsoft.com/office/powerpoint/2010/main" val="1265667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review the most recent key tax law proposals from the November 3 Build Back Better Act framework released by the White House.</a:t>
            </a:r>
          </a:p>
        </p:txBody>
      </p:sp>
      <p:sp>
        <p:nvSpPr>
          <p:cNvPr id="4" name="Slide Number Placeholder 3"/>
          <p:cNvSpPr>
            <a:spLocks noGrp="1"/>
          </p:cNvSpPr>
          <p:nvPr>
            <p:ph type="sldNum" sz="quarter" idx="5"/>
          </p:nvPr>
        </p:nvSpPr>
        <p:spPr/>
        <p:txBody>
          <a:bodyPr/>
          <a:lstStyle/>
          <a:p>
            <a:fld id="{5BBB4CC0-4A0E-41BD-926C-86E3CF8274F9}" type="slidenum">
              <a:rPr lang="en-US" smtClean="0"/>
              <a:t>37</a:t>
            </a:fld>
            <a:endParaRPr lang="en-US"/>
          </a:p>
        </p:txBody>
      </p:sp>
    </p:spTree>
    <p:extLst>
      <p:ext uri="{BB962C8B-B14F-4D97-AF65-F5344CB8AC3E}">
        <p14:creationId xmlns:p14="http://schemas.microsoft.com/office/powerpoint/2010/main" val="453322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just">
              <a:lnSpc>
                <a:spcPct val="107000"/>
              </a:lnSpc>
              <a:spcBef>
                <a:spcPts val="0"/>
              </a:spcBef>
              <a:spcAft>
                <a:spcPts val="800"/>
              </a:spcAft>
              <a:buSzPts val="1000"/>
              <a:tabLst>
                <a:tab pos="457200" algn="l"/>
              </a:tabLst>
            </a:pPr>
            <a:r>
              <a:rPr lang="en-US" dirty="0"/>
              <a:t>Another proposal is to expand the 3.8 percent net investment income tax to apply to all net income derived in the ordinary course of trade or business for taxpayers with taxable income greater than $500,000 for joint filers and $400,000 for single filers.</a:t>
            </a:r>
          </a:p>
          <a:p>
            <a:endParaRPr lang="en-US" dirty="0"/>
          </a:p>
        </p:txBody>
      </p:sp>
      <p:sp>
        <p:nvSpPr>
          <p:cNvPr id="4" name="Slide Number Placeholder 3"/>
          <p:cNvSpPr>
            <a:spLocks noGrp="1"/>
          </p:cNvSpPr>
          <p:nvPr>
            <p:ph type="sldNum" sz="quarter" idx="5"/>
          </p:nvPr>
        </p:nvSpPr>
        <p:spPr/>
        <p:txBody>
          <a:bodyPr/>
          <a:lstStyle/>
          <a:p>
            <a:fld id="{5BBB4CC0-4A0E-41BD-926C-86E3CF8274F9}" type="slidenum">
              <a:rPr lang="en-US" smtClean="0"/>
              <a:t>38</a:t>
            </a:fld>
            <a:endParaRPr lang="en-US"/>
          </a:p>
        </p:txBody>
      </p:sp>
    </p:spTree>
    <p:extLst>
      <p:ext uri="{BB962C8B-B14F-4D97-AF65-F5344CB8AC3E}">
        <p14:creationId xmlns:p14="http://schemas.microsoft.com/office/powerpoint/2010/main" val="3133608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Bill also calls for a new high-income taxpayer surcharge on the top .02% of taxpayers, which is thought to mean individuals with modified adjusted gross income over $10,000,000 increasing on incomes over $25,000,000.</a:t>
            </a:r>
          </a:p>
          <a:p>
            <a:endParaRPr lang="en-US" b="1" dirty="0"/>
          </a:p>
          <a:p>
            <a:r>
              <a:rPr lang="en-US" b="1" dirty="0"/>
              <a:t>Note : This does NOT INCLUDE STATE TAXES!</a:t>
            </a:r>
          </a:p>
          <a:p>
            <a:endParaRPr lang="en-US" dirty="0"/>
          </a:p>
        </p:txBody>
      </p:sp>
      <p:sp>
        <p:nvSpPr>
          <p:cNvPr id="4" name="Slide Number Placeholder 3"/>
          <p:cNvSpPr>
            <a:spLocks noGrp="1"/>
          </p:cNvSpPr>
          <p:nvPr>
            <p:ph type="sldNum" sz="quarter" idx="5"/>
          </p:nvPr>
        </p:nvSpPr>
        <p:spPr/>
        <p:txBody>
          <a:bodyPr/>
          <a:lstStyle/>
          <a:p>
            <a:fld id="{5BBB4CC0-4A0E-41BD-926C-86E3CF8274F9}" type="slidenum">
              <a:rPr lang="en-US" smtClean="0"/>
              <a:t>39</a:t>
            </a:fld>
            <a:endParaRPr lang="en-US"/>
          </a:p>
        </p:txBody>
      </p:sp>
    </p:spTree>
    <p:extLst>
      <p:ext uri="{BB962C8B-B14F-4D97-AF65-F5344CB8AC3E}">
        <p14:creationId xmlns:p14="http://schemas.microsoft.com/office/powerpoint/2010/main" val="2930550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our firm, we partner with clients and believe an educated client is our best client.  While we will always try our best to help you, when it comes to your finances, we believe that knowledge is power. One of our missions is to share with clients any knowledge that can help them make an informed decision.</a:t>
            </a:r>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4135185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dirty="0"/>
              <a:t>Although it is not yet certain which tax changes, if any, will be passed into law, we will try to update you as new laws are passed.</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40</a:t>
            </a:fld>
            <a:endParaRPr lang="en-US"/>
          </a:p>
        </p:txBody>
      </p:sp>
    </p:spTree>
    <p:extLst>
      <p:ext uri="{BB962C8B-B14F-4D97-AF65-F5344CB8AC3E}">
        <p14:creationId xmlns:p14="http://schemas.microsoft.com/office/powerpoint/2010/main" val="26610576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In summary, Here are some items that you should review prior to year end for tax time:</a:t>
            </a:r>
          </a:p>
          <a:p>
            <a:endParaRPr lang="en-US" sz="1100" dirty="0"/>
          </a:p>
          <a:p>
            <a:pPr marL="178027" indent="-178027">
              <a:buFont typeface="Arial" panose="020B0604020202020204" pitchFamily="34" charset="0"/>
              <a:buChar char="•"/>
            </a:pPr>
            <a:r>
              <a:rPr lang="en-US" sz="1100" dirty="0"/>
              <a:t>What is your anticipated tax bracket?</a:t>
            </a:r>
          </a:p>
          <a:p>
            <a:pPr marL="178027" indent="-178027">
              <a:buFont typeface="Arial" panose="020B0604020202020204" pitchFamily="34" charset="0"/>
              <a:buChar char="•"/>
            </a:pPr>
            <a:r>
              <a:rPr lang="en-US" sz="1100" dirty="0"/>
              <a:t>Will you take Standard or Itemized Deduction for timing purposes?</a:t>
            </a:r>
          </a:p>
          <a:p>
            <a:pPr marL="178027" indent="-178027">
              <a:buFont typeface="Arial" panose="020B0604020202020204" pitchFamily="34" charset="0"/>
              <a:buChar char="•"/>
            </a:pPr>
            <a:r>
              <a:rPr lang="en-US" sz="1100" dirty="0"/>
              <a:t>Capital Gain &amp; Loss Harvesting</a:t>
            </a:r>
          </a:p>
          <a:p>
            <a:pPr marL="178027" indent="-178027">
              <a:buFont typeface="Arial" panose="020B0604020202020204" pitchFamily="34" charset="0"/>
              <a:buChar char="•"/>
            </a:pPr>
            <a:r>
              <a:rPr lang="en-US" sz="1100" dirty="0"/>
              <a:t>Retirement Planning Contributions</a:t>
            </a:r>
          </a:p>
          <a:p>
            <a:pPr marL="178027" indent="-178027">
              <a:buFont typeface="Arial" panose="020B0604020202020204" pitchFamily="34" charset="0"/>
              <a:buChar char="•"/>
            </a:pPr>
            <a:r>
              <a:rPr lang="en-US" sz="1100" dirty="0"/>
              <a:t>Education Planning Opportunities</a:t>
            </a:r>
          </a:p>
          <a:p>
            <a:pPr marL="178027" indent="-178027">
              <a:buFont typeface="Arial" panose="020B0604020202020204" pitchFamily="34" charset="0"/>
              <a:buChar char="•"/>
            </a:pPr>
            <a:r>
              <a:rPr lang="en-US" sz="1100" dirty="0"/>
              <a:t>Charitable Gifting Planning, and</a:t>
            </a:r>
          </a:p>
          <a:p>
            <a:pPr marL="178027" indent="-178027">
              <a:buFont typeface="Arial" panose="020B0604020202020204" pitchFamily="34" charset="0"/>
              <a:buChar char="•"/>
            </a:pPr>
            <a:r>
              <a:rPr lang="en-US" sz="1100" dirty="0"/>
              <a:t>Estate Tax Planning Opportunities</a:t>
            </a:r>
          </a:p>
          <a:p>
            <a:endParaRPr lang="en-US" sz="1100" dirty="0"/>
          </a:p>
          <a:p>
            <a:r>
              <a:rPr lang="en-US" sz="1100" dirty="0"/>
              <a:t>Its also helpful to think about tax planning for any major financial or life events next year or in the future as well as tax planning for any other personal situational concerns.</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41</a:t>
            </a:fld>
            <a:endParaRPr lang="en-US"/>
          </a:p>
        </p:txBody>
      </p:sp>
    </p:spTree>
    <p:extLst>
      <p:ext uri="{BB962C8B-B14F-4D97-AF65-F5344CB8AC3E}">
        <p14:creationId xmlns:p14="http://schemas.microsoft.com/office/powerpoint/2010/main" val="2217438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b="0" dirty="0"/>
              <a:t>So – what can you expect from us?</a:t>
            </a:r>
          </a:p>
          <a:p>
            <a:pPr algn="l" eaLnBrk="1" hangingPunct="1"/>
            <a:endParaRPr lang="en-US" b="0" dirty="0"/>
          </a:p>
          <a:p>
            <a:pPr defTabSz="967518">
              <a:defRPr/>
            </a:pPr>
            <a:r>
              <a:rPr lang="en-US" b="0" dirty="0"/>
              <a:t>One of our main focuses is to review changes for our clients on an ongoing basis.</a:t>
            </a:r>
          </a:p>
          <a:p>
            <a:pPr algn="l" eaLnBrk="1" hangingPunct="1"/>
            <a:endParaRPr lang="en-US" b="0" dirty="0"/>
          </a:p>
          <a:p>
            <a:pPr algn="l" eaLnBrk="1" hangingPunct="1"/>
            <a:r>
              <a:rPr lang="en-US" b="0" dirty="0"/>
              <a:t>You can expect regular communication, more frequent discussions, and you can expect that we are continuously reviewing economic, tax, estate and investment issues for our clients</a:t>
            </a:r>
            <a:r>
              <a:rPr lang="en-US" b="0" dirty="0">
                <a:cs typeface="Arial" pitchFamily="34" charset="0"/>
              </a:rPr>
              <a:t>.</a:t>
            </a:r>
          </a:p>
          <a:p>
            <a:pPr algn="l" eaLnBrk="1" hangingPunct="1"/>
            <a:endParaRPr lang="en-US" b="0" dirty="0">
              <a:cs typeface="Arial" pitchFamily="34" charset="0"/>
            </a:endParaRPr>
          </a:p>
          <a:p>
            <a:pPr algn="l" eaLnBrk="1" hangingPunct="1"/>
            <a:r>
              <a:rPr lang="en-US" b="0" dirty="0">
                <a:cs typeface="Arial" pitchFamily="34" charset="0"/>
              </a:rPr>
              <a:t>In fact, we will be offering other workshops that highlight tax changes and planning ideas.</a:t>
            </a:r>
            <a:endParaRPr lang="en-US" b="0" dirty="0"/>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1193373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7518">
              <a:defRPr/>
            </a:pPr>
            <a:r>
              <a:rPr lang="en-US" dirty="0"/>
              <a:t>We appreciate our clients! </a:t>
            </a:r>
          </a:p>
          <a:p>
            <a:pPr algn="just" defTabSz="967518">
              <a:defRPr/>
            </a:pPr>
            <a:endParaRPr lang="en-US" dirty="0"/>
          </a:p>
          <a:p>
            <a:pPr algn="just" defTabSz="967518">
              <a:defRPr/>
            </a:pPr>
            <a:r>
              <a:rPr lang="en-US" dirty="0"/>
              <a:t>As a client benefit, you can add names to our mailing list for information.</a:t>
            </a:r>
          </a:p>
          <a:p>
            <a:pPr algn="just" defTabSz="967518">
              <a:defRPr/>
            </a:pPr>
            <a:endParaRPr lang="en-US" dirty="0"/>
          </a:p>
          <a:p>
            <a:pPr algn="just" defTabSz="967518">
              <a:defRPr/>
            </a:pPr>
            <a:r>
              <a:rPr lang="en-US" dirty="0"/>
              <a:t>We hope you will take advantage of this and add two names or more to our list.</a:t>
            </a:r>
          </a:p>
          <a:p>
            <a:pPr algn="just" eaLnBrk="1" hangingPunct="1"/>
            <a:endParaRPr lang="en-US" dirty="0">
              <a:cs typeface="Arial" pitchFamily="34" charset="0"/>
            </a:endParaRPr>
          </a:p>
          <a:p>
            <a:pPr algn="just" eaLnBrk="1" hangingPunct="1"/>
            <a:endParaRPr lang="en-US" dirty="0">
              <a:cs typeface="Arial" pitchFamily="34" charset="0"/>
            </a:endParaRPr>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866513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p:txBody>
          <a:bodyPr/>
          <a:lstStyle/>
          <a:p>
            <a:pPr algn="l" eaLnBrk="1" hangingPunct="1"/>
            <a:r>
              <a:rPr lang="en-US" dirty="0">
                <a:cs typeface="Arial" pitchFamily="34" charset="0"/>
              </a:rPr>
              <a:t>One of our goals  is to continue to help others!</a:t>
            </a:r>
          </a:p>
          <a:p>
            <a:pPr algn="l" eaLnBrk="1" hangingPunct="1"/>
            <a:endParaRPr lang="en-US" dirty="0">
              <a:cs typeface="Arial" pitchFamily="34" charset="0"/>
            </a:endParaRPr>
          </a:p>
          <a:p>
            <a:pPr algn="l" eaLnBrk="1" hangingPunct="1"/>
            <a:r>
              <a:rPr lang="en-US" dirty="0">
                <a:cs typeface="Arial" pitchFamily="34" charset="0"/>
              </a:rPr>
              <a:t>Some of our best clients were referred to us by existing clients.  So, please feel comfortable letting us know the names of anyone who you feel could benefit from our services or information.</a:t>
            </a:r>
          </a:p>
          <a:p>
            <a:pPr algn="l" eaLnBrk="1" hangingPunct="1"/>
            <a:endParaRPr lang="en-US" dirty="0">
              <a:cs typeface="Arial" pitchFamily="34" charset="0"/>
            </a:endParaRPr>
          </a:p>
          <a:p>
            <a:pPr algn="l" eaLnBrk="1" hangingPunct="1"/>
            <a:r>
              <a:rPr lang="en-US" dirty="0">
                <a:cs typeface="Arial" pitchFamily="34" charset="0"/>
              </a:rPr>
              <a:t>Again, one of our primary goals is to keep clients informed and we appreciate you attending </a:t>
            </a:r>
            <a:r>
              <a:rPr lang="en-US">
                <a:cs typeface="Arial" pitchFamily="34" charset="0"/>
              </a:rPr>
              <a:t>our session.</a:t>
            </a:r>
            <a:endParaRPr lang="en-US" dirty="0">
              <a:cs typeface="Arial" pitchFamily="34" charset="0"/>
            </a:endParaRPr>
          </a:p>
          <a:p>
            <a:pPr algn="l" eaLnBrk="1" hangingPunct="1"/>
            <a:endParaRPr lang="en-US" dirty="0">
              <a:cs typeface="Arial" pitchFamily="34" charset="0"/>
            </a:endParaRPr>
          </a:p>
          <a:p>
            <a:pPr algn="l" eaLnBrk="1" hangingPunct="1"/>
            <a:r>
              <a:rPr lang="en-US" dirty="0">
                <a:cs typeface="Arial" pitchFamily="34" charset="0"/>
              </a:rPr>
              <a:t>Please call us if you have any questions.</a:t>
            </a:r>
          </a:p>
          <a:p>
            <a:endParaRPr lang="en-US" dirty="0">
              <a:cs typeface="Arial" pitchFamily="34" charset="0"/>
            </a:endParaRPr>
          </a:p>
        </p:txBody>
      </p:sp>
      <p:sp>
        <p:nvSpPr>
          <p:cNvPr id="4" name="Slide Number Placeholder 3"/>
          <p:cNvSpPr>
            <a:spLocks noGrp="1"/>
          </p:cNvSpPr>
          <p:nvPr>
            <p:ph type="sldNum" sz="quarter" idx="10"/>
          </p:nvPr>
        </p:nvSpPr>
        <p:spPr/>
        <p:txBody>
          <a:bodyPr/>
          <a:lstStyle/>
          <a:p>
            <a:pPr defTabSz="931774">
              <a:defRPr/>
            </a:pPr>
            <a:fld id="{9D2DE1BA-B776-4E85-BDA6-0481E5B438F0}" type="slidenum">
              <a:rPr lang="en-US">
                <a:solidFill>
                  <a:prstClr val="black"/>
                </a:solidFill>
                <a:latin typeface="Calibri" panose="020F0502020204030204"/>
              </a:rPr>
              <a:pPr defTabSz="931774">
                <a:defRPr/>
              </a:pPr>
              <a:t>44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859160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5800" cy="32432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45</a:t>
            </a:fld>
            <a:endParaRPr lang="en-US" dirty="0"/>
          </a:p>
        </p:txBody>
      </p:sp>
    </p:spTree>
    <p:extLst>
      <p:ext uri="{BB962C8B-B14F-4D97-AF65-F5344CB8AC3E}">
        <p14:creationId xmlns:p14="http://schemas.microsoft.com/office/powerpoint/2010/main" val="11750469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7518">
              <a:defRPr/>
            </a:pPr>
            <a:r>
              <a:rPr lang="en-US" dirty="0"/>
              <a:t>We are thankful for the opportunity to assist you with your financial needs. </a:t>
            </a:r>
          </a:p>
          <a:p>
            <a:pPr algn="just" defTabSz="967518">
              <a:defRPr/>
            </a:pPr>
            <a:endParaRPr lang="en-US" dirty="0"/>
          </a:p>
          <a:p>
            <a:pPr algn="just" defTabSz="967518">
              <a:defRPr/>
            </a:pPr>
            <a:r>
              <a:rPr lang="en-US" dirty="0"/>
              <a:t>Remember, at our firm clients come first and your health and well-being is our highest priority. </a:t>
            </a:r>
          </a:p>
          <a:p>
            <a:pPr algn="just" eaLnBrk="1" hangingPunct="1"/>
            <a:endParaRPr lang="en-US" dirty="0">
              <a:cs typeface="Arial" pitchFamily="34" charset="0"/>
            </a:endParaRPr>
          </a:p>
          <a:p>
            <a:pPr algn="just" eaLnBrk="1" hangingPunct="1"/>
            <a:endParaRPr lang="en-US" dirty="0">
              <a:cs typeface="Arial" pitchFamily="34" charset="0"/>
            </a:endParaRPr>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2134881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292" y="4624265"/>
            <a:ext cx="5860348" cy="3783490"/>
          </a:xfrm>
        </p:spPr>
        <p:txBody>
          <a:bodyPr/>
          <a:lstStyle/>
          <a:p>
            <a:pPr algn="just" fontAlgn="base"/>
            <a:r>
              <a:rPr lang="en-US" dirty="0">
                <a:solidFill>
                  <a:srgbClr val="000000"/>
                </a:solidFill>
                <a:effectLst/>
                <a:latin typeface="Calibri" panose="020F0502020204030204" pitchFamily="34" charset="0"/>
                <a:ea typeface="Calibri" panose="020F0502020204030204" pitchFamily="34" charset="0"/>
              </a:rPr>
              <a:t>The month of September can be trouble, as it ranks as the weakest month for equities over the last 20 years. </a:t>
            </a:r>
          </a:p>
          <a:p>
            <a:pPr algn="just" fontAlgn="base"/>
            <a:endParaRPr lang="en-US" dirty="0">
              <a:solidFill>
                <a:srgbClr val="000000"/>
              </a:solidFill>
              <a:effectLst/>
              <a:latin typeface="Calibri" panose="020F0502020204030204" pitchFamily="34" charset="0"/>
              <a:ea typeface="Calibri" panose="020F0502020204030204" pitchFamily="34" charset="0"/>
            </a:endParaRPr>
          </a:p>
          <a:p>
            <a:pPr algn="just" fontAlgn="base"/>
            <a:r>
              <a:rPr lang="en-US" dirty="0">
                <a:solidFill>
                  <a:srgbClr val="000000"/>
                </a:solidFill>
                <a:effectLst/>
                <a:latin typeface="Calibri" panose="020F0502020204030204" pitchFamily="34" charset="0"/>
                <a:ea typeface="Calibri" panose="020F0502020204030204" pitchFamily="34" charset="0"/>
              </a:rPr>
              <a:t>History once again repeated itself this year as investors saw a difficult September for both the S&amp;P 500 and the Dow Jones Industrial Average (DJIA). </a:t>
            </a:r>
            <a:endParaRPr lang="en-US" i="1" dirty="0"/>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969458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292" y="4624265"/>
            <a:ext cx="5860348" cy="3783490"/>
          </a:xfrm>
        </p:spPr>
        <p:txBody>
          <a:bodyPr/>
          <a:lstStyle/>
          <a:p>
            <a:pPr algn="just" fontAlgn="base"/>
            <a:r>
              <a:rPr lang="en-US" dirty="0">
                <a:solidFill>
                  <a:srgbClr val="000000"/>
                </a:solidFill>
                <a:effectLst/>
                <a:ea typeface="Calibri" panose="020F0502020204030204" pitchFamily="34" charset="0"/>
              </a:rPr>
              <a:t>The third quarter started with strong earnings reports lifting many large U.S. stocks during the summer and ended with the Federal Reserve (Fed) striking a dovish tone, confirming its hesitance to tighten policy too fast. </a:t>
            </a:r>
          </a:p>
          <a:p>
            <a:pPr algn="just" fontAlgn="base"/>
            <a:endParaRPr lang="en-US" b="0" dirty="0">
              <a:effectLst/>
              <a:ea typeface="Calibri" panose="020F0502020204030204" pitchFamily="34" charset="0"/>
              <a:cs typeface="Calibri" panose="020F0502020204030204" pitchFamily="34" charset="0"/>
            </a:endParaRPr>
          </a:p>
          <a:p>
            <a:pPr algn="just" fontAlgn="base"/>
            <a:r>
              <a:rPr lang="en-US" dirty="0">
                <a:solidFill>
                  <a:srgbClr val="000000"/>
                </a:solidFill>
                <a:effectLst/>
                <a:ea typeface="Calibri" panose="020F0502020204030204" pitchFamily="34" charset="0"/>
              </a:rPr>
              <a:t>During the third quarter the S&amp;P 500 experienced its worst monthly performance in September since March of 2020. It closed the quarter at 4,307 after dropping 4.8% in September. Even with this drop, it still experienced its sixth consecutive quarter gain, up 0.2%.  It is still up for 2021.</a:t>
            </a:r>
          </a:p>
          <a:p>
            <a:pPr algn="just" fontAlgn="base"/>
            <a:endParaRPr lang="en-US" dirty="0">
              <a:solidFill>
                <a:srgbClr val="000000"/>
              </a:solidFill>
              <a:effectLst/>
              <a:ea typeface="Calibri" panose="020F0502020204030204" pitchFamily="34" charset="0"/>
            </a:endParaRPr>
          </a:p>
          <a:p>
            <a:pPr algn="just" fontAlgn="base"/>
            <a:r>
              <a:rPr lang="en-US" dirty="0">
                <a:solidFill>
                  <a:srgbClr val="000000"/>
                </a:solidFill>
                <a:effectLst/>
                <a:ea typeface="Calibri" panose="020F0502020204030204" pitchFamily="34" charset="0"/>
              </a:rPr>
              <a:t>The Dow Jones Industrial Average (DJIA) ended the third quarter lower than it started, finishing at 33,843 after dropping 4.3% in September. For the third quarter, it ended down almost 2%, marking the first quarterly loss for the DJIA since the first quarter of 2020. The Dow is also still positive for 2021.</a:t>
            </a:r>
          </a:p>
          <a:p>
            <a:pPr algn="just" fontAlgn="base"/>
            <a:endParaRPr lang="en-US" dirty="0">
              <a:solidFill>
                <a:srgbClr val="000000"/>
              </a:solidFill>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345330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292" y="4624265"/>
            <a:ext cx="5860348" cy="3783490"/>
          </a:xfrm>
        </p:spPr>
        <p:txBody>
          <a:bodyPr/>
          <a:lstStyle/>
          <a:p>
            <a:pPr algn="just" defTabSz="949478" fontAlgn="base">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combination of factors continues to influence the direction of equity markets. </a:t>
            </a:r>
          </a:p>
          <a:p>
            <a:pPr algn="just" defTabSz="949478" fontAlgn="base">
              <a:defRPr/>
            </a:pP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defTabSz="949478" fontAlgn="base">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Some major Market Concerns currently are:</a:t>
            </a:r>
          </a:p>
          <a:p>
            <a:pPr algn="just" defTabSz="949478" fontAlgn="base">
              <a:defRPr/>
            </a:pP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defTabSz="949478" fontAlgn="base">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Rising inflation expectations, </a:t>
            </a:r>
          </a:p>
          <a:p>
            <a:pPr algn="just" defTabSz="949478" fontAlgn="base">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impending interest rate changes, </a:t>
            </a:r>
          </a:p>
          <a:p>
            <a:pPr algn="just" defTabSz="949478" fontAlgn="base">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monetary policy changes (including tax law proposals), </a:t>
            </a:r>
          </a:p>
          <a:p>
            <a:pPr algn="just" defTabSz="949478" fontAlgn="base">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continued COVID-19 concerns, </a:t>
            </a:r>
          </a:p>
          <a:p>
            <a:pPr algn="just" defTabSz="949478" fontAlgn="base">
              <a:defRPr/>
            </a:pP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defTabSz="949478" fontAlgn="base">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 of these items could continue to be, major factors in determining the future direction of the economy. </a:t>
            </a:r>
          </a:p>
          <a:p>
            <a:pPr algn="just" defTabSz="949478" fontAlgn="base">
              <a:defRPr/>
            </a:pPr>
            <a:endPar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defTabSz="949478" fontAlgn="base">
              <a:defRPr/>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themes could potentially cause market volatility for investors in the near future.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base"/>
            <a:endParaRPr lang="en-US" i="1" dirty="0"/>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27479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292" y="4624265"/>
            <a:ext cx="5860348" cy="3783490"/>
          </a:xfrm>
        </p:spPr>
        <p:txBody>
          <a:bodyPr/>
          <a:lstStyle/>
          <a:p>
            <a:pPr algn="just" defTabSz="949478" fontAlgn="base">
              <a:defRPr/>
            </a:pPr>
            <a:r>
              <a:rPr lang="en-US" dirty="0">
                <a:effectLst/>
                <a:ea typeface="Calibri" panose="020F0502020204030204" pitchFamily="34" charset="0"/>
                <a:cs typeface="Calibri" panose="020F0502020204030204" pitchFamily="34" charset="0"/>
              </a:rPr>
              <a:t>The Federal Reserve’s committee met in September. </a:t>
            </a:r>
          </a:p>
          <a:p>
            <a:pPr algn="just" defTabSz="949478" fontAlgn="base">
              <a:defRPr/>
            </a:pPr>
            <a:endParaRPr lang="en-US" dirty="0">
              <a:effectLst/>
              <a:ea typeface="Calibri" panose="020F0502020204030204" pitchFamily="34" charset="0"/>
              <a:cs typeface="Calibri" panose="020F0502020204030204" pitchFamily="34" charset="0"/>
            </a:endParaRPr>
          </a:p>
          <a:p>
            <a:pPr algn="just" defTabSz="949478" fontAlgn="base">
              <a:defRPr/>
            </a:pPr>
            <a:r>
              <a:rPr lang="en-US" dirty="0">
                <a:effectLst/>
                <a:ea typeface="Calibri" panose="020F0502020204030204" pitchFamily="34" charset="0"/>
                <a:cs typeface="Calibri" panose="020F0502020204030204" pitchFamily="34" charset="0"/>
              </a:rPr>
              <a:t>During this meeting they announced that the Fed funds rate will remain at 0 – 0.25% and they expect to keep this range until labor market conditions improve. They share that, “the c</a:t>
            </a:r>
            <a:r>
              <a:rPr lang="en-US" dirty="0">
                <a:effectLst/>
                <a:ea typeface="Calibri" panose="020F0502020204030204" pitchFamily="34" charset="0"/>
              </a:rPr>
              <a:t>ommittee's assessments of maximum employment and inflation has risen to a sustainable 2% and is on track to moderately exceed 2% for some time.” </a:t>
            </a:r>
            <a:r>
              <a:rPr lang="en-US" dirty="0">
                <a:effectLst/>
                <a:ea typeface="Calibri" panose="020F0502020204030204" pitchFamily="34" charset="0"/>
                <a:cs typeface="Calibri" panose="020F0502020204030204" pitchFamily="34" charset="0"/>
              </a:rPr>
              <a:t>(Source: federalreserve.gov, 9/22/2021)</a:t>
            </a:r>
          </a:p>
          <a:p>
            <a:pPr algn="just" defTabSz="949478" fontAlgn="base">
              <a:defRPr/>
            </a:pPr>
            <a:endParaRPr lang="en-US" dirty="0">
              <a:effectLst/>
              <a:ea typeface="Calibri" panose="020F0502020204030204" pitchFamily="34" charset="0"/>
              <a:cs typeface="Calibri" panose="020F0502020204030204" pitchFamily="34" charset="0"/>
            </a:endParaRPr>
          </a:p>
          <a:p>
            <a:pPr algn="just" defTabSz="949478" fontAlgn="base">
              <a:defRPr/>
            </a:pPr>
            <a:r>
              <a:rPr lang="en-US" dirty="0">
                <a:effectLst/>
                <a:ea typeface="Calibri" panose="020F0502020204030204" pitchFamily="34" charset="0"/>
                <a:cs typeface="Times New Roman" panose="02020603050405020304" pitchFamily="18" charset="0"/>
              </a:rPr>
              <a:t>Fed Chairperson Jerome Powell suggested that t</a:t>
            </a:r>
            <a:r>
              <a:rPr lang="en-US" dirty="0"/>
              <a:t>apering, or the reduction in their purchasing of bonds, could begin in November and conclude around the middle of next year and that could cause interest rates to rise. </a:t>
            </a:r>
            <a:r>
              <a:rPr lang="en-US" dirty="0">
                <a:effectLst/>
                <a:ea typeface="Calibri" panose="020F0502020204030204" pitchFamily="34" charset="0"/>
              </a:rPr>
              <a:t>(Source: www.cnbc.com 9/22/21)</a:t>
            </a:r>
            <a:endParaRPr lang="en-US" dirty="0">
              <a:effectLst/>
              <a:ea typeface="Calibri" panose="020F0502020204030204" pitchFamily="34" charset="0"/>
              <a:cs typeface="Times New Roman" panose="02020603050405020304" pitchFamily="18" charset="0"/>
            </a:endParaRPr>
          </a:p>
          <a:p>
            <a:pPr algn="just" defTabSz="949478" fontAlgn="base">
              <a:defRPr/>
            </a:pPr>
            <a:endParaRPr lang="en-US" dirty="0">
              <a:effectLst/>
              <a:ea typeface="Calibri" panose="020F0502020204030204" pitchFamily="34" charset="0"/>
              <a:cs typeface="Calibri" panose="020F0502020204030204" pitchFamily="34" charset="0"/>
            </a:endParaRPr>
          </a:p>
          <a:p>
            <a:pPr algn="just" defTabSz="949478" fontAlgn="base">
              <a:defRPr/>
            </a:pPr>
            <a:r>
              <a:rPr lang="en-US" dirty="0">
                <a:effectLst/>
                <a:ea typeface="Calibri" panose="020F0502020204030204" pitchFamily="34" charset="0"/>
                <a:cs typeface="Calibri" panose="020F0502020204030204" pitchFamily="34" charset="0"/>
              </a:rPr>
              <a:t>Inflation is a real concern for savers because it eats into purchasing power and lifestyle. It is always a good idea for investors to try to at least keep pace or exceed inflation rates. We are keeping an eye on inflation and interest rates and any changes that may affect our clients. </a:t>
            </a:r>
          </a:p>
          <a:p>
            <a:pPr algn="just" fontAlgn="base"/>
            <a:endParaRPr lang="en-US" dirty="0"/>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4223148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buClr>
                <a:schemeClr val="accent2">
                  <a:lumMod val="75000"/>
                </a:schemeClr>
              </a:buClr>
              <a:defRPr/>
            </a:pPr>
            <a:r>
              <a:rPr lang="en-US" dirty="0"/>
              <a:t>The 10-year treasury yield finished out the quarter at 1.52%.</a:t>
            </a:r>
          </a:p>
          <a:p>
            <a:pPr algn="just" fontAlgn="base">
              <a:buClr>
                <a:schemeClr val="accent2">
                  <a:lumMod val="75000"/>
                </a:schemeClr>
              </a:buClr>
              <a:defRPr/>
            </a:pPr>
            <a:endParaRPr lang="en-US" dirty="0"/>
          </a:p>
          <a:p>
            <a:pPr algn="just" fontAlgn="base">
              <a:buClr>
                <a:schemeClr val="accent2">
                  <a:lumMod val="75000"/>
                </a:schemeClr>
              </a:buClr>
              <a:defRPr/>
            </a:pPr>
            <a:r>
              <a:rPr lang="en-US" dirty="0"/>
              <a:t>This is a slight rise from the beginning of this year when it opened at 0.93%. </a:t>
            </a:r>
          </a:p>
          <a:p>
            <a:pPr algn="just" fontAlgn="base">
              <a:buClr>
                <a:schemeClr val="accent2">
                  <a:lumMod val="75000"/>
                </a:schemeClr>
              </a:buClr>
              <a:defRPr/>
            </a:pPr>
            <a:endParaRPr lang="en-US" dirty="0"/>
          </a:p>
          <a:p>
            <a:pPr algn="just" fontAlgn="base">
              <a:buClr>
                <a:schemeClr val="accent2">
                  <a:lumMod val="75000"/>
                </a:schemeClr>
              </a:buClr>
              <a:defRPr/>
            </a:pPr>
            <a:r>
              <a:rPr lang="en-US" dirty="0"/>
              <a:t>In March of this year, we saw some Treasury yield highs for 2021, when the 30-year yield reached 2.45% and the 10-year hit 1.74%. </a:t>
            </a:r>
          </a:p>
          <a:p>
            <a:pPr algn="just" fontAlgn="base">
              <a:buClr>
                <a:schemeClr val="accent2">
                  <a:lumMod val="75000"/>
                </a:schemeClr>
              </a:buClr>
              <a:defRPr/>
            </a:pPr>
            <a:endParaRPr lang="en-US" dirty="0"/>
          </a:p>
          <a:p>
            <a:pPr algn="just" fontAlgn="base">
              <a:buClr>
                <a:schemeClr val="accent2">
                  <a:lumMod val="75000"/>
                </a:schemeClr>
              </a:buClr>
              <a:defRPr/>
            </a:pPr>
            <a:r>
              <a:rPr lang="en-US" dirty="0"/>
              <a:t>By the end of the third quarter, we saw these slightly lower as the 30-year ended at 2.08% and again the 10-year ended at 1.52%.</a:t>
            </a:r>
          </a:p>
          <a:p>
            <a:pPr algn="just" fontAlgn="base">
              <a:buClr>
                <a:schemeClr val="accent2">
                  <a:lumMod val="75000"/>
                </a:schemeClr>
              </a:buClr>
              <a:defRPr/>
            </a:pPr>
            <a:endParaRPr lang="en-US" dirty="0"/>
          </a:p>
          <a:p>
            <a:pPr algn="just" fontAlgn="base">
              <a:buClr>
                <a:schemeClr val="accent2">
                  <a:lumMod val="75000"/>
                </a:schemeClr>
              </a:buClr>
              <a:defRPr/>
            </a:pPr>
            <a:r>
              <a:rPr lang="en-US" dirty="0"/>
              <a:t>With a 2% long-term inflation rates expected, a resurgence of higher-yields like we saw in March could be a possibility.</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fontAlgn="base">
              <a:buClr>
                <a:schemeClr val="accent2">
                  <a:lumMod val="75000"/>
                </a:schemeClr>
              </a:buClr>
              <a:defRPr/>
            </a:pPr>
            <a:r>
              <a:rPr lang="en-US" dirty="0"/>
              <a:t> </a:t>
            </a:r>
          </a:p>
        </p:txBody>
      </p:sp>
      <p:sp>
        <p:nvSpPr>
          <p:cNvPr id="4" name="Slide Number Placeholder 3"/>
          <p:cNvSpPr>
            <a:spLocks noGrp="1"/>
          </p:cNvSpPr>
          <p:nvPr>
            <p:ph type="sldNum" sz="quarter" idx="5"/>
          </p:nvPr>
        </p:nvSpPr>
        <p:spPr/>
        <p:txBody>
          <a:bodyPr/>
          <a:lstStyle/>
          <a:p>
            <a:pPr defTabSz="931774">
              <a:defRPr/>
            </a:pPr>
            <a:fld id="{BD53C02A-7E42-473B-B46B-30CAC35B688D}"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4210965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D7423-C1A1-4CEE-BC3A-996E0C33D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06378D-984F-4106-9189-E1637E7D78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5BDF62-ED7A-4395-9A97-63A10E4EEBF4}"/>
              </a:ext>
            </a:extLst>
          </p:cNvPr>
          <p:cNvSpPr>
            <a:spLocks noGrp="1"/>
          </p:cNvSpPr>
          <p:nvPr>
            <p:ph type="dt" sz="half" idx="10"/>
          </p:nvPr>
        </p:nvSpPr>
        <p:spPr/>
        <p:txBody>
          <a:bodyPr/>
          <a:lstStyle/>
          <a:p>
            <a:fld id="{5FDF61CC-E91D-4373-8A4E-AEE5971DC049}" type="datetimeFigureOut">
              <a:rPr lang="en-US" smtClean="0"/>
              <a:t>11/4/2021</a:t>
            </a:fld>
            <a:endParaRPr lang="en-US"/>
          </a:p>
        </p:txBody>
      </p:sp>
      <p:sp>
        <p:nvSpPr>
          <p:cNvPr id="5" name="Footer Placeholder 4">
            <a:extLst>
              <a:ext uri="{FF2B5EF4-FFF2-40B4-BE49-F238E27FC236}">
                <a16:creationId xmlns:a16="http://schemas.microsoft.com/office/drawing/2014/main" id="{77FFFF2B-0CE2-40B7-890E-597D95F33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DFD189-182C-4B22-8C0D-39B5207FD323}"/>
              </a:ext>
            </a:extLst>
          </p:cNvPr>
          <p:cNvSpPr>
            <a:spLocks noGrp="1"/>
          </p:cNvSpPr>
          <p:nvPr>
            <p:ph type="sldNum" sz="quarter" idx="12"/>
          </p:nvPr>
        </p:nvSpPr>
        <p:spPr/>
        <p:txBody>
          <a:bodyPr/>
          <a:lstStyle/>
          <a:p>
            <a:fld id="{A61351F8-DEA1-44A5-8FFF-37D463A8A5CE}" type="slidenum">
              <a:rPr lang="en-US" smtClean="0"/>
              <a:t>‹#›</a:t>
            </a:fld>
            <a:endParaRPr lang="en-US"/>
          </a:p>
        </p:txBody>
      </p:sp>
    </p:spTree>
    <p:extLst>
      <p:ext uri="{BB962C8B-B14F-4D97-AF65-F5344CB8AC3E}">
        <p14:creationId xmlns:p14="http://schemas.microsoft.com/office/powerpoint/2010/main" val="1468384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704D-25BC-4C77-A622-0A2CFA8B29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CA444-907D-4E81-9682-0767F1BD04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2D78F-7C39-4B29-8A9F-0F9DE915F7C0}"/>
              </a:ext>
            </a:extLst>
          </p:cNvPr>
          <p:cNvSpPr>
            <a:spLocks noGrp="1"/>
          </p:cNvSpPr>
          <p:nvPr>
            <p:ph type="dt" sz="half" idx="10"/>
          </p:nvPr>
        </p:nvSpPr>
        <p:spPr/>
        <p:txBody>
          <a:bodyPr/>
          <a:lstStyle/>
          <a:p>
            <a:fld id="{5FDF61CC-E91D-4373-8A4E-AEE5971DC049}" type="datetimeFigureOut">
              <a:rPr lang="en-US" smtClean="0"/>
              <a:t>11/4/2021</a:t>
            </a:fld>
            <a:endParaRPr lang="en-US"/>
          </a:p>
        </p:txBody>
      </p:sp>
      <p:sp>
        <p:nvSpPr>
          <p:cNvPr id="5" name="Footer Placeholder 4">
            <a:extLst>
              <a:ext uri="{FF2B5EF4-FFF2-40B4-BE49-F238E27FC236}">
                <a16:creationId xmlns:a16="http://schemas.microsoft.com/office/drawing/2014/main" id="{32AB0DA6-5657-45D6-BB16-CFA481F497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D06E8-20E2-441A-AE68-3125976D762D}"/>
              </a:ext>
            </a:extLst>
          </p:cNvPr>
          <p:cNvSpPr>
            <a:spLocks noGrp="1"/>
          </p:cNvSpPr>
          <p:nvPr>
            <p:ph type="sldNum" sz="quarter" idx="12"/>
          </p:nvPr>
        </p:nvSpPr>
        <p:spPr/>
        <p:txBody>
          <a:bodyPr/>
          <a:lstStyle/>
          <a:p>
            <a:fld id="{A61351F8-DEA1-44A5-8FFF-37D463A8A5CE}" type="slidenum">
              <a:rPr lang="en-US" smtClean="0"/>
              <a:t>‹#›</a:t>
            </a:fld>
            <a:endParaRPr lang="en-US"/>
          </a:p>
        </p:txBody>
      </p:sp>
    </p:spTree>
    <p:extLst>
      <p:ext uri="{BB962C8B-B14F-4D97-AF65-F5344CB8AC3E}">
        <p14:creationId xmlns:p14="http://schemas.microsoft.com/office/powerpoint/2010/main" val="933414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28CC86-DD73-4B87-A837-6A52222051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703AB5-606A-49F5-849C-AF7F62412B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0586C5-43BE-4CB3-86B1-F321621CCD70}"/>
              </a:ext>
            </a:extLst>
          </p:cNvPr>
          <p:cNvSpPr>
            <a:spLocks noGrp="1"/>
          </p:cNvSpPr>
          <p:nvPr>
            <p:ph type="dt" sz="half" idx="10"/>
          </p:nvPr>
        </p:nvSpPr>
        <p:spPr/>
        <p:txBody>
          <a:bodyPr/>
          <a:lstStyle/>
          <a:p>
            <a:fld id="{5FDF61CC-E91D-4373-8A4E-AEE5971DC049}" type="datetimeFigureOut">
              <a:rPr lang="en-US" smtClean="0"/>
              <a:t>11/4/2021</a:t>
            </a:fld>
            <a:endParaRPr lang="en-US"/>
          </a:p>
        </p:txBody>
      </p:sp>
      <p:sp>
        <p:nvSpPr>
          <p:cNvPr id="5" name="Footer Placeholder 4">
            <a:extLst>
              <a:ext uri="{FF2B5EF4-FFF2-40B4-BE49-F238E27FC236}">
                <a16:creationId xmlns:a16="http://schemas.microsoft.com/office/drawing/2014/main" id="{4BF3D3F9-13A6-4DDA-8C75-5748CADB6A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E166A-9FAF-4713-8248-D96AA7F05473}"/>
              </a:ext>
            </a:extLst>
          </p:cNvPr>
          <p:cNvSpPr>
            <a:spLocks noGrp="1"/>
          </p:cNvSpPr>
          <p:nvPr>
            <p:ph type="sldNum" sz="quarter" idx="12"/>
          </p:nvPr>
        </p:nvSpPr>
        <p:spPr/>
        <p:txBody>
          <a:bodyPr/>
          <a:lstStyle/>
          <a:p>
            <a:fld id="{A61351F8-DEA1-44A5-8FFF-37D463A8A5CE}" type="slidenum">
              <a:rPr lang="en-US" smtClean="0"/>
              <a:t>‹#›</a:t>
            </a:fld>
            <a:endParaRPr lang="en-US"/>
          </a:p>
        </p:txBody>
      </p:sp>
    </p:spTree>
    <p:extLst>
      <p:ext uri="{BB962C8B-B14F-4D97-AF65-F5344CB8AC3E}">
        <p14:creationId xmlns:p14="http://schemas.microsoft.com/office/powerpoint/2010/main" val="3420327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702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E55F-6ED2-4419-9EE6-9374B43C80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DA39A-34DE-4C15-859F-6B2B2F57A6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F7200-5D1E-43B9-836C-A953655A0992}"/>
              </a:ext>
            </a:extLst>
          </p:cNvPr>
          <p:cNvSpPr>
            <a:spLocks noGrp="1"/>
          </p:cNvSpPr>
          <p:nvPr>
            <p:ph type="dt" sz="half" idx="10"/>
          </p:nvPr>
        </p:nvSpPr>
        <p:spPr/>
        <p:txBody>
          <a:bodyPr/>
          <a:lstStyle/>
          <a:p>
            <a:fld id="{5FDF61CC-E91D-4373-8A4E-AEE5971DC049}" type="datetimeFigureOut">
              <a:rPr lang="en-US" smtClean="0"/>
              <a:t>11/4/2021</a:t>
            </a:fld>
            <a:endParaRPr lang="en-US"/>
          </a:p>
        </p:txBody>
      </p:sp>
      <p:sp>
        <p:nvSpPr>
          <p:cNvPr id="5" name="Footer Placeholder 4">
            <a:extLst>
              <a:ext uri="{FF2B5EF4-FFF2-40B4-BE49-F238E27FC236}">
                <a16:creationId xmlns:a16="http://schemas.microsoft.com/office/drawing/2014/main" id="{D8430418-1321-40C4-BFE5-424533B27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3E26F-8260-4E67-A21C-4D37D37544BC}"/>
              </a:ext>
            </a:extLst>
          </p:cNvPr>
          <p:cNvSpPr>
            <a:spLocks noGrp="1"/>
          </p:cNvSpPr>
          <p:nvPr>
            <p:ph type="sldNum" sz="quarter" idx="12"/>
          </p:nvPr>
        </p:nvSpPr>
        <p:spPr/>
        <p:txBody>
          <a:bodyPr/>
          <a:lstStyle/>
          <a:p>
            <a:fld id="{A61351F8-DEA1-44A5-8FFF-37D463A8A5CE}" type="slidenum">
              <a:rPr lang="en-US" smtClean="0"/>
              <a:t>‹#›</a:t>
            </a:fld>
            <a:endParaRPr lang="en-US"/>
          </a:p>
        </p:txBody>
      </p:sp>
    </p:spTree>
    <p:extLst>
      <p:ext uri="{BB962C8B-B14F-4D97-AF65-F5344CB8AC3E}">
        <p14:creationId xmlns:p14="http://schemas.microsoft.com/office/powerpoint/2010/main" val="2540643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0B6F-C3B8-4FDC-8214-0B6DE5B0EF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28EF18-033D-4EC3-8F5E-DF1636DADD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C635AD-4AA8-484B-8247-3AE4CA3E229C}"/>
              </a:ext>
            </a:extLst>
          </p:cNvPr>
          <p:cNvSpPr>
            <a:spLocks noGrp="1"/>
          </p:cNvSpPr>
          <p:nvPr>
            <p:ph type="dt" sz="half" idx="10"/>
          </p:nvPr>
        </p:nvSpPr>
        <p:spPr/>
        <p:txBody>
          <a:bodyPr/>
          <a:lstStyle/>
          <a:p>
            <a:fld id="{5FDF61CC-E91D-4373-8A4E-AEE5971DC049}" type="datetimeFigureOut">
              <a:rPr lang="en-US" smtClean="0"/>
              <a:t>11/4/2021</a:t>
            </a:fld>
            <a:endParaRPr lang="en-US"/>
          </a:p>
        </p:txBody>
      </p:sp>
      <p:sp>
        <p:nvSpPr>
          <p:cNvPr id="5" name="Footer Placeholder 4">
            <a:extLst>
              <a:ext uri="{FF2B5EF4-FFF2-40B4-BE49-F238E27FC236}">
                <a16:creationId xmlns:a16="http://schemas.microsoft.com/office/drawing/2014/main" id="{3D81FEE4-663E-49CA-8F95-7010EE3AD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F8D2F-EB66-4D9C-9F47-CBC07CE1B3A8}"/>
              </a:ext>
            </a:extLst>
          </p:cNvPr>
          <p:cNvSpPr>
            <a:spLocks noGrp="1"/>
          </p:cNvSpPr>
          <p:nvPr>
            <p:ph type="sldNum" sz="quarter" idx="12"/>
          </p:nvPr>
        </p:nvSpPr>
        <p:spPr/>
        <p:txBody>
          <a:bodyPr/>
          <a:lstStyle/>
          <a:p>
            <a:fld id="{A61351F8-DEA1-44A5-8FFF-37D463A8A5CE}" type="slidenum">
              <a:rPr lang="en-US" smtClean="0"/>
              <a:t>‹#›</a:t>
            </a:fld>
            <a:endParaRPr lang="en-US"/>
          </a:p>
        </p:txBody>
      </p:sp>
    </p:spTree>
    <p:extLst>
      <p:ext uri="{BB962C8B-B14F-4D97-AF65-F5344CB8AC3E}">
        <p14:creationId xmlns:p14="http://schemas.microsoft.com/office/powerpoint/2010/main" val="1503778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078DB-3BA5-4FEC-A211-D860A8C72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7DFBFA-7489-445A-BDFF-DB1CADF7C6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59C185-C6CD-47E5-8E51-59D046CA0F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00E27C-E2C1-4F85-812D-07A73DA2F6F2}"/>
              </a:ext>
            </a:extLst>
          </p:cNvPr>
          <p:cNvSpPr>
            <a:spLocks noGrp="1"/>
          </p:cNvSpPr>
          <p:nvPr>
            <p:ph type="dt" sz="half" idx="10"/>
          </p:nvPr>
        </p:nvSpPr>
        <p:spPr/>
        <p:txBody>
          <a:bodyPr/>
          <a:lstStyle/>
          <a:p>
            <a:fld id="{5FDF61CC-E91D-4373-8A4E-AEE5971DC049}" type="datetimeFigureOut">
              <a:rPr lang="en-US" smtClean="0"/>
              <a:t>11/4/2021</a:t>
            </a:fld>
            <a:endParaRPr lang="en-US"/>
          </a:p>
        </p:txBody>
      </p:sp>
      <p:sp>
        <p:nvSpPr>
          <p:cNvPr id="6" name="Footer Placeholder 5">
            <a:extLst>
              <a:ext uri="{FF2B5EF4-FFF2-40B4-BE49-F238E27FC236}">
                <a16:creationId xmlns:a16="http://schemas.microsoft.com/office/drawing/2014/main" id="{36E40504-0350-4088-867E-A94674FB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E44680-0069-4A79-AC0E-571CFDB0A3C9}"/>
              </a:ext>
            </a:extLst>
          </p:cNvPr>
          <p:cNvSpPr>
            <a:spLocks noGrp="1"/>
          </p:cNvSpPr>
          <p:nvPr>
            <p:ph type="sldNum" sz="quarter" idx="12"/>
          </p:nvPr>
        </p:nvSpPr>
        <p:spPr/>
        <p:txBody>
          <a:bodyPr/>
          <a:lstStyle/>
          <a:p>
            <a:fld id="{A61351F8-DEA1-44A5-8FFF-37D463A8A5CE}" type="slidenum">
              <a:rPr lang="en-US" smtClean="0"/>
              <a:t>‹#›</a:t>
            </a:fld>
            <a:endParaRPr lang="en-US"/>
          </a:p>
        </p:txBody>
      </p:sp>
    </p:spTree>
    <p:extLst>
      <p:ext uri="{BB962C8B-B14F-4D97-AF65-F5344CB8AC3E}">
        <p14:creationId xmlns:p14="http://schemas.microsoft.com/office/powerpoint/2010/main" val="1090548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81AC7-A523-4DEA-BAA5-A268FE14AC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EC6103-EB0E-4B38-822C-6FA8CE417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4E5D9-8A30-4865-BCA5-FC498CA9E9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F5323-6CF9-4146-99B7-A6083AF860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7C5A86-2A25-4D1E-A99E-0B497E66A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8EFF51-C841-4B24-8748-C5F2E851DC9E}"/>
              </a:ext>
            </a:extLst>
          </p:cNvPr>
          <p:cNvSpPr>
            <a:spLocks noGrp="1"/>
          </p:cNvSpPr>
          <p:nvPr>
            <p:ph type="dt" sz="half" idx="10"/>
          </p:nvPr>
        </p:nvSpPr>
        <p:spPr/>
        <p:txBody>
          <a:bodyPr/>
          <a:lstStyle/>
          <a:p>
            <a:fld id="{5FDF61CC-E91D-4373-8A4E-AEE5971DC049}" type="datetimeFigureOut">
              <a:rPr lang="en-US" smtClean="0"/>
              <a:t>11/4/2021</a:t>
            </a:fld>
            <a:endParaRPr lang="en-US"/>
          </a:p>
        </p:txBody>
      </p:sp>
      <p:sp>
        <p:nvSpPr>
          <p:cNvPr id="8" name="Footer Placeholder 7">
            <a:extLst>
              <a:ext uri="{FF2B5EF4-FFF2-40B4-BE49-F238E27FC236}">
                <a16:creationId xmlns:a16="http://schemas.microsoft.com/office/drawing/2014/main" id="{A4B65124-F929-4766-B777-C0D0374804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046DF1-E34E-499C-8DEA-2C31126EDBBB}"/>
              </a:ext>
            </a:extLst>
          </p:cNvPr>
          <p:cNvSpPr>
            <a:spLocks noGrp="1"/>
          </p:cNvSpPr>
          <p:nvPr>
            <p:ph type="sldNum" sz="quarter" idx="12"/>
          </p:nvPr>
        </p:nvSpPr>
        <p:spPr/>
        <p:txBody>
          <a:bodyPr/>
          <a:lstStyle/>
          <a:p>
            <a:fld id="{A61351F8-DEA1-44A5-8FFF-37D463A8A5CE}" type="slidenum">
              <a:rPr lang="en-US" smtClean="0"/>
              <a:t>‹#›</a:t>
            </a:fld>
            <a:endParaRPr lang="en-US"/>
          </a:p>
        </p:txBody>
      </p:sp>
    </p:spTree>
    <p:extLst>
      <p:ext uri="{BB962C8B-B14F-4D97-AF65-F5344CB8AC3E}">
        <p14:creationId xmlns:p14="http://schemas.microsoft.com/office/powerpoint/2010/main" val="382847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DB42-2638-4848-A636-81EAD38009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EA3601-C959-4EE0-8620-F5C39FC2CB79}"/>
              </a:ext>
            </a:extLst>
          </p:cNvPr>
          <p:cNvSpPr>
            <a:spLocks noGrp="1"/>
          </p:cNvSpPr>
          <p:nvPr>
            <p:ph type="dt" sz="half" idx="10"/>
          </p:nvPr>
        </p:nvSpPr>
        <p:spPr/>
        <p:txBody>
          <a:bodyPr/>
          <a:lstStyle/>
          <a:p>
            <a:fld id="{5FDF61CC-E91D-4373-8A4E-AEE5971DC049}" type="datetimeFigureOut">
              <a:rPr lang="en-US" smtClean="0"/>
              <a:t>11/4/2021</a:t>
            </a:fld>
            <a:endParaRPr lang="en-US"/>
          </a:p>
        </p:txBody>
      </p:sp>
      <p:sp>
        <p:nvSpPr>
          <p:cNvPr id="4" name="Footer Placeholder 3">
            <a:extLst>
              <a:ext uri="{FF2B5EF4-FFF2-40B4-BE49-F238E27FC236}">
                <a16:creationId xmlns:a16="http://schemas.microsoft.com/office/drawing/2014/main" id="{773CA1C1-05A3-480C-9955-72430F604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802658-D184-4EAA-AB4C-73102A3E7BE9}"/>
              </a:ext>
            </a:extLst>
          </p:cNvPr>
          <p:cNvSpPr>
            <a:spLocks noGrp="1"/>
          </p:cNvSpPr>
          <p:nvPr>
            <p:ph type="sldNum" sz="quarter" idx="12"/>
          </p:nvPr>
        </p:nvSpPr>
        <p:spPr/>
        <p:txBody>
          <a:bodyPr/>
          <a:lstStyle/>
          <a:p>
            <a:fld id="{A61351F8-DEA1-44A5-8FFF-37D463A8A5CE}" type="slidenum">
              <a:rPr lang="en-US" smtClean="0"/>
              <a:t>‹#›</a:t>
            </a:fld>
            <a:endParaRPr lang="en-US"/>
          </a:p>
        </p:txBody>
      </p:sp>
    </p:spTree>
    <p:extLst>
      <p:ext uri="{BB962C8B-B14F-4D97-AF65-F5344CB8AC3E}">
        <p14:creationId xmlns:p14="http://schemas.microsoft.com/office/powerpoint/2010/main" val="2501347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34D8D5-270E-475E-8A31-7E70D05CEB31}"/>
              </a:ext>
            </a:extLst>
          </p:cNvPr>
          <p:cNvSpPr>
            <a:spLocks noGrp="1"/>
          </p:cNvSpPr>
          <p:nvPr>
            <p:ph type="dt" sz="half" idx="10"/>
          </p:nvPr>
        </p:nvSpPr>
        <p:spPr/>
        <p:txBody>
          <a:bodyPr/>
          <a:lstStyle/>
          <a:p>
            <a:fld id="{5FDF61CC-E91D-4373-8A4E-AEE5971DC049}" type="datetimeFigureOut">
              <a:rPr lang="en-US" smtClean="0"/>
              <a:t>11/4/2021</a:t>
            </a:fld>
            <a:endParaRPr lang="en-US"/>
          </a:p>
        </p:txBody>
      </p:sp>
      <p:sp>
        <p:nvSpPr>
          <p:cNvPr id="3" name="Footer Placeholder 2">
            <a:extLst>
              <a:ext uri="{FF2B5EF4-FFF2-40B4-BE49-F238E27FC236}">
                <a16:creationId xmlns:a16="http://schemas.microsoft.com/office/drawing/2014/main" id="{2E8F7FCC-5B31-449F-9DE6-E67183E202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719BEA-27D6-4F43-A503-4E29D47D92AB}"/>
              </a:ext>
            </a:extLst>
          </p:cNvPr>
          <p:cNvSpPr>
            <a:spLocks noGrp="1"/>
          </p:cNvSpPr>
          <p:nvPr>
            <p:ph type="sldNum" sz="quarter" idx="12"/>
          </p:nvPr>
        </p:nvSpPr>
        <p:spPr/>
        <p:txBody>
          <a:bodyPr/>
          <a:lstStyle/>
          <a:p>
            <a:fld id="{A61351F8-DEA1-44A5-8FFF-37D463A8A5CE}" type="slidenum">
              <a:rPr lang="en-US" smtClean="0"/>
              <a:t>‹#›</a:t>
            </a:fld>
            <a:endParaRPr lang="en-US"/>
          </a:p>
        </p:txBody>
      </p:sp>
    </p:spTree>
    <p:extLst>
      <p:ext uri="{BB962C8B-B14F-4D97-AF65-F5344CB8AC3E}">
        <p14:creationId xmlns:p14="http://schemas.microsoft.com/office/powerpoint/2010/main" val="1777197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F07C-3DC7-44DC-8EE1-A56E290C0D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4AABDE-9FAA-4F91-B408-D29DC47D6D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70F16C-AF1E-42B2-B365-F694C142E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37141A-9ABF-4FB3-9CB5-EEEF8371A935}"/>
              </a:ext>
            </a:extLst>
          </p:cNvPr>
          <p:cNvSpPr>
            <a:spLocks noGrp="1"/>
          </p:cNvSpPr>
          <p:nvPr>
            <p:ph type="dt" sz="half" idx="10"/>
          </p:nvPr>
        </p:nvSpPr>
        <p:spPr/>
        <p:txBody>
          <a:bodyPr/>
          <a:lstStyle/>
          <a:p>
            <a:fld id="{5FDF61CC-E91D-4373-8A4E-AEE5971DC049}" type="datetimeFigureOut">
              <a:rPr lang="en-US" smtClean="0"/>
              <a:t>11/4/2021</a:t>
            </a:fld>
            <a:endParaRPr lang="en-US"/>
          </a:p>
        </p:txBody>
      </p:sp>
      <p:sp>
        <p:nvSpPr>
          <p:cNvPr id="6" name="Footer Placeholder 5">
            <a:extLst>
              <a:ext uri="{FF2B5EF4-FFF2-40B4-BE49-F238E27FC236}">
                <a16:creationId xmlns:a16="http://schemas.microsoft.com/office/drawing/2014/main" id="{BC89FB7C-917B-49A7-932B-31BA5415B1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2D3A1-91DC-4B92-9C11-FF2ABA70AEBA}"/>
              </a:ext>
            </a:extLst>
          </p:cNvPr>
          <p:cNvSpPr>
            <a:spLocks noGrp="1"/>
          </p:cNvSpPr>
          <p:nvPr>
            <p:ph type="sldNum" sz="quarter" idx="12"/>
          </p:nvPr>
        </p:nvSpPr>
        <p:spPr/>
        <p:txBody>
          <a:bodyPr/>
          <a:lstStyle/>
          <a:p>
            <a:fld id="{A61351F8-DEA1-44A5-8FFF-37D463A8A5CE}" type="slidenum">
              <a:rPr lang="en-US" smtClean="0"/>
              <a:t>‹#›</a:t>
            </a:fld>
            <a:endParaRPr lang="en-US"/>
          </a:p>
        </p:txBody>
      </p:sp>
    </p:spTree>
    <p:extLst>
      <p:ext uri="{BB962C8B-B14F-4D97-AF65-F5344CB8AC3E}">
        <p14:creationId xmlns:p14="http://schemas.microsoft.com/office/powerpoint/2010/main" val="2829138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74961-C38D-45B9-B824-16B551311C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781A44-3A20-48BC-995E-3CA4705B13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E2498C-3CC6-4500-8D02-242697F5B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BF1653-F789-46BA-B3C9-FE3700B98D1F}"/>
              </a:ext>
            </a:extLst>
          </p:cNvPr>
          <p:cNvSpPr>
            <a:spLocks noGrp="1"/>
          </p:cNvSpPr>
          <p:nvPr>
            <p:ph type="dt" sz="half" idx="10"/>
          </p:nvPr>
        </p:nvSpPr>
        <p:spPr/>
        <p:txBody>
          <a:bodyPr/>
          <a:lstStyle/>
          <a:p>
            <a:fld id="{5FDF61CC-E91D-4373-8A4E-AEE5971DC049}" type="datetimeFigureOut">
              <a:rPr lang="en-US" smtClean="0"/>
              <a:t>11/4/2021</a:t>
            </a:fld>
            <a:endParaRPr lang="en-US"/>
          </a:p>
        </p:txBody>
      </p:sp>
      <p:sp>
        <p:nvSpPr>
          <p:cNvPr id="6" name="Footer Placeholder 5">
            <a:extLst>
              <a:ext uri="{FF2B5EF4-FFF2-40B4-BE49-F238E27FC236}">
                <a16:creationId xmlns:a16="http://schemas.microsoft.com/office/drawing/2014/main" id="{8F29A46C-7827-4DB7-9165-8D0A19C7A2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F97D4-7882-4F76-A7CC-7084E0A2ED79}"/>
              </a:ext>
            </a:extLst>
          </p:cNvPr>
          <p:cNvSpPr>
            <a:spLocks noGrp="1"/>
          </p:cNvSpPr>
          <p:nvPr>
            <p:ph type="sldNum" sz="quarter" idx="12"/>
          </p:nvPr>
        </p:nvSpPr>
        <p:spPr/>
        <p:txBody>
          <a:bodyPr/>
          <a:lstStyle/>
          <a:p>
            <a:fld id="{A61351F8-DEA1-44A5-8FFF-37D463A8A5CE}" type="slidenum">
              <a:rPr lang="en-US" smtClean="0"/>
              <a:t>‹#›</a:t>
            </a:fld>
            <a:endParaRPr lang="en-US"/>
          </a:p>
        </p:txBody>
      </p:sp>
    </p:spTree>
    <p:extLst>
      <p:ext uri="{BB962C8B-B14F-4D97-AF65-F5344CB8AC3E}">
        <p14:creationId xmlns:p14="http://schemas.microsoft.com/office/powerpoint/2010/main" val="3558946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B3EED0-90EE-47EA-AC34-D3E133FA28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6AE21D-5612-4864-B47A-DADAE0A238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E49E1-7EB6-4FA6-B43C-4438DA5A63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F61CC-E91D-4373-8A4E-AEE5971DC049}" type="datetimeFigureOut">
              <a:rPr lang="en-US" smtClean="0"/>
              <a:t>11/4/2021</a:t>
            </a:fld>
            <a:endParaRPr lang="en-US"/>
          </a:p>
        </p:txBody>
      </p:sp>
      <p:sp>
        <p:nvSpPr>
          <p:cNvPr id="5" name="Footer Placeholder 4">
            <a:extLst>
              <a:ext uri="{FF2B5EF4-FFF2-40B4-BE49-F238E27FC236}">
                <a16:creationId xmlns:a16="http://schemas.microsoft.com/office/drawing/2014/main" id="{D68B8900-F03D-4EC3-80C4-962876E7A6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8B5C3D-1B2D-4528-A1DA-655FCABF36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351F8-DEA1-44A5-8FFF-37D463A8A5CE}" type="slidenum">
              <a:rPr lang="en-US" smtClean="0"/>
              <a:t>‹#›</a:t>
            </a:fld>
            <a:endParaRPr lang="en-US"/>
          </a:p>
        </p:txBody>
      </p:sp>
    </p:spTree>
    <p:extLst>
      <p:ext uri="{BB962C8B-B14F-4D97-AF65-F5344CB8AC3E}">
        <p14:creationId xmlns:p14="http://schemas.microsoft.com/office/powerpoint/2010/main" val="55322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8.emf"/><Relationship Id="rId4" Type="http://schemas.openxmlformats.org/officeDocument/2006/relationships/package" Target="../embeddings/Microsoft_Excel_Worksheet.xlsx"/></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conomic &amp; Market Update | J.P. Morgan Asset Management">
            <a:extLst>
              <a:ext uri="{FF2B5EF4-FFF2-40B4-BE49-F238E27FC236}">
                <a16:creationId xmlns:a16="http://schemas.microsoft.com/office/drawing/2014/main" id="{292ABA99-B6A2-41DE-8145-00E85B861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273046B-1A89-4639-846A-B61732DB5909}"/>
              </a:ext>
            </a:extLst>
          </p:cNvPr>
          <p:cNvSpPr txBox="1">
            <a:spLocks/>
          </p:cNvSpPr>
          <p:nvPr/>
        </p:nvSpPr>
        <p:spPr>
          <a:xfrm>
            <a:off x="0" y="1966587"/>
            <a:ext cx="12192000" cy="2270562"/>
          </a:xfrm>
          <a:prstGeom prst="rect">
            <a:avLst/>
          </a:prstGeom>
          <a:solidFill>
            <a:schemeClr val="accent5">
              <a:lumMod val="75000"/>
            </a:schemeClr>
          </a:solidFill>
        </p:spPr>
        <p:txBody>
          <a:bodyPr>
            <a:normAutofit fontScale="6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br>
              <a:rPr kumimoji="0" lang="en-US" sz="500" b="0"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Franklin Gothic Heavy" panose="020B0903020102020204" pitchFamily="34" charset="0"/>
                <a:ea typeface="+mj-ea"/>
                <a:cs typeface="Arial" panose="020B0604020202020204" pitchFamily="34" charset="0"/>
              </a:rPr>
            </a:br>
            <a:br>
              <a:rPr kumimoji="0" lang="en-US" sz="500" b="0"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Franklin Gothic Heavy" panose="020B0903020102020204" pitchFamily="34" charset="0"/>
                <a:ea typeface="+mj-ea"/>
                <a:cs typeface="Arial" panose="020B0604020202020204" pitchFamily="34" charset="0"/>
              </a:rPr>
            </a:br>
            <a:br>
              <a:rPr kumimoji="0" lang="en-US" sz="500" b="0" i="1"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Franklin Gothic Heavy" panose="020B0903020102020204" pitchFamily="34" charset="0"/>
                <a:ea typeface="+mj-ea"/>
                <a:cs typeface="Arial" panose="020B0604020202020204" pitchFamily="34" charset="0"/>
              </a:rPr>
            </a:br>
            <a:br>
              <a:rPr kumimoji="0" lang="en-US" sz="500" b="0" i="1"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Franklin Gothic Heavy" panose="020B0903020102020204" pitchFamily="34" charset="0"/>
                <a:ea typeface="+mj-ea"/>
                <a:cs typeface="Arial" panose="020B0604020202020204" pitchFamily="34" charset="0"/>
              </a:rPr>
            </a:br>
            <a:br>
              <a:rPr kumimoji="0" lang="en-US" sz="500" b="0" i="1"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Franklin Gothic Heavy" panose="020B0903020102020204" pitchFamily="34" charset="0"/>
                <a:ea typeface="+mj-ea"/>
                <a:cs typeface="Arial" panose="020B0604020202020204" pitchFamily="34" charset="0"/>
              </a:rPr>
            </a:br>
            <a:r>
              <a:rPr kumimoji="0" lang="en-US" sz="8800" b="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Economic and Equity Market Update</a:t>
            </a:r>
          </a:p>
          <a:p>
            <a:pPr marL="0" marR="0" lvl="0" indent="0" algn="ctr" defTabSz="914400" rtl="0" eaLnBrk="1" fontAlgn="auto" latinLnBrk="0" hangingPunct="1">
              <a:lnSpc>
                <a:spcPct val="120000"/>
              </a:lnSpc>
              <a:spcBef>
                <a:spcPct val="0"/>
              </a:spcBef>
              <a:spcAft>
                <a:spcPts val="0"/>
              </a:spcAft>
              <a:buClrTx/>
              <a:buSzTx/>
              <a:buFontTx/>
              <a:buNone/>
              <a:tabLst/>
              <a:defRPr/>
            </a:pPr>
            <a:r>
              <a:rPr lang="en-US" sz="8800" dirty="0">
                <a:latin typeface="Franklin Gothic Demi Cond" panose="020B0706030402020204" pitchFamily="34" charset="0"/>
                <a:cs typeface="Arial" panose="020B0604020202020204" pitchFamily="34" charset="0"/>
              </a:rPr>
              <a:t>and Proactive Tax Planning for 2021</a:t>
            </a:r>
            <a:endParaRPr kumimoji="0" lang="en-US" sz="7200" b="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endParaRPr>
          </a:p>
        </p:txBody>
      </p:sp>
      <p:sp>
        <p:nvSpPr>
          <p:cNvPr id="6" name="Subtitle 2">
            <a:extLst>
              <a:ext uri="{FF2B5EF4-FFF2-40B4-BE49-F238E27FC236}">
                <a16:creationId xmlns:a16="http://schemas.microsoft.com/office/drawing/2014/main" id="{86446436-6846-406B-A3F7-496CBEE1FE18}"/>
              </a:ext>
            </a:extLst>
          </p:cNvPr>
          <p:cNvSpPr txBox="1">
            <a:spLocks/>
          </p:cNvSpPr>
          <p:nvPr/>
        </p:nvSpPr>
        <p:spPr>
          <a:xfrm>
            <a:off x="3560886" y="5705266"/>
            <a:ext cx="5205046" cy="662849"/>
          </a:xfrm>
          <a:prstGeom prst="rect">
            <a:avLst/>
          </a:prstGeom>
          <a:solidFill>
            <a:srgbClr val="FAEE4C"/>
          </a:solidFill>
        </p:spPr>
        <p:txBody>
          <a:bodyPr>
            <a:normAutofit fontScale="62500" lnSpcReduction="20000"/>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Presented By:</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Your Name</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Company</a:t>
            </a:r>
          </a:p>
        </p:txBody>
      </p:sp>
    </p:spTree>
    <p:extLst>
      <p:ext uri="{BB962C8B-B14F-4D97-AF65-F5344CB8AC3E}">
        <p14:creationId xmlns:p14="http://schemas.microsoft.com/office/powerpoint/2010/main" val="157125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Cost of Safety</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C647071-57DB-44CA-88B4-1DE1A31F25B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969723" y="1582581"/>
            <a:ext cx="6583579" cy="4858328"/>
          </a:xfrm>
          <a:prstGeom prst="rect">
            <a:avLst/>
          </a:prstGeom>
          <a:noFill/>
          <a:ln>
            <a:noFill/>
          </a:ln>
        </p:spPr>
      </p:pic>
      <p:sp>
        <p:nvSpPr>
          <p:cNvPr id="9" name="Oval 8">
            <a:extLst>
              <a:ext uri="{FF2B5EF4-FFF2-40B4-BE49-F238E27FC236}">
                <a16:creationId xmlns:a16="http://schemas.microsoft.com/office/drawing/2014/main" id="{E4F41C70-C349-4AAD-9456-DB4026A2521C}"/>
              </a:ext>
            </a:extLst>
          </p:cNvPr>
          <p:cNvSpPr/>
          <p:nvPr/>
        </p:nvSpPr>
        <p:spPr>
          <a:xfrm>
            <a:off x="5417606" y="3893708"/>
            <a:ext cx="1985211" cy="169106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66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Grey-Background | Sarvosys">
            <a:extLst>
              <a:ext uri="{FF2B5EF4-FFF2-40B4-BE49-F238E27FC236}">
                <a16:creationId xmlns:a16="http://schemas.microsoft.com/office/drawing/2014/main" id="{1C8C89B8-7162-471D-9737-5FA5034063CD}"/>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7417"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Outlook</a:t>
            </a:r>
          </a:p>
        </p:txBody>
      </p:sp>
      <p:pic>
        <p:nvPicPr>
          <p:cNvPr id="8" name="Picture 7">
            <a:extLst>
              <a:ext uri="{FF2B5EF4-FFF2-40B4-BE49-F238E27FC236}">
                <a16:creationId xmlns:a16="http://schemas.microsoft.com/office/drawing/2014/main" id="{44446E90-AB20-464C-AD5C-E7612538D3E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3075" y="1348626"/>
            <a:ext cx="10006148" cy="5470245"/>
          </a:xfrm>
          <a:prstGeom prst="rect">
            <a:avLst/>
          </a:prstGeom>
          <a:noFill/>
          <a:ln>
            <a:noFill/>
          </a:ln>
        </p:spPr>
      </p:pic>
    </p:spTree>
    <p:extLst>
      <p:ext uri="{BB962C8B-B14F-4D97-AF65-F5344CB8AC3E}">
        <p14:creationId xmlns:p14="http://schemas.microsoft.com/office/powerpoint/2010/main" val="435319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Grey-Background | Sarvosys">
            <a:extLst>
              <a:ext uri="{FF2B5EF4-FFF2-40B4-BE49-F238E27FC236}">
                <a16:creationId xmlns:a16="http://schemas.microsoft.com/office/drawing/2014/main" id="{28A19129-9087-456F-BC8C-AEF30B526C0D}"/>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7417"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Outlook</a:t>
            </a:r>
          </a:p>
        </p:txBody>
      </p:sp>
      <p:pic>
        <p:nvPicPr>
          <p:cNvPr id="1026" name="Picture 2" descr="Traffic Signs &amp;amp; Safety - 2-OSHA Caution Sign">
            <a:extLst>
              <a:ext uri="{FF2B5EF4-FFF2-40B4-BE49-F238E27FC236}">
                <a16:creationId xmlns:a16="http://schemas.microsoft.com/office/drawing/2014/main" id="{8D92A14F-2C83-4052-BE18-77265A89E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5090" y="1471341"/>
            <a:ext cx="6941819" cy="50096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7272805-9866-4EBD-B5CC-E8B7CBC90E07}"/>
              </a:ext>
            </a:extLst>
          </p:cNvPr>
          <p:cNvSpPr txBox="1"/>
          <p:nvPr/>
        </p:nvSpPr>
        <p:spPr>
          <a:xfrm>
            <a:off x="2769326" y="3429000"/>
            <a:ext cx="6688182"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Calibri" panose="020F0502020204030204" pitchFamily="34" charset="0"/>
              </a:rPr>
              <a:t>Historical results are no indication of future results, and we still believe that caution should be the principal notion for investors.</a:t>
            </a:r>
          </a:p>
        </p:txBody>
      </p:sp>
    </p:spTree>
    <p:extLst>
      <p:ext uri="{BB962C8B-B14F-4D97-AF65-F5344CB8AC3E}">
        <p14:creationId xmlns:p14="http://schemas.microsoft.com/office/powerpoint/2010/main" val="4037773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Emotional Investing Cycle</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240B891-3B58-4419-A622-689B4397568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655" y="1369126"/>
            <a:ext cx="10538688" cy="5363932"/>
          </a:xfrm>
          <a:prstGeom prst="rect">
            <a:avLst/>
          </a:prstGeom>
          <a:noFill/>
          <a:ln>
            <a:solidFill>
              <a:srgbClr val="0070C0"/>
            </a:solidFill>
          </a:ln>
        </p:spPr>
      </p:pic>
    </p:spTree>
    <p:extLst>
      <p:ext uri="{BB962C8B-B14F-4D97-AF65-F5344CB8AC3E}">
        <p14:creationId xmlns:p14="http://schemas.microsoft.com/office/powerpoint/2010/main" val="260182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Emotional Investing Cycle</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D0E55A9-DD19-4D7E-B6B4-FF891FE99215}"/>
              </a:ext>
            </a:extLst>
          </p:cNvPr>
          <p:cNvSpPr txBox="1"/>
          <p:nvPr/>
        </p:nvSpPr>
        <p:spPr>
          <a:xfrm>
            <a:off x="545071" y="1723475"/>
            <a:ext cx="10515600" cy="4133439"/>
          </a:xfrm>
          <a:prstGeom prst="rect">
            <a:avLst/>
          </a:prstGeom>
          <a:noFill/>
        </p:spPr>
        <p:txBody>
          <a:bodyPr wrap="square">
            <a:spAutoFit/>
          </a:bodyPr>
          <a:lstStyle/>
          <a:p>
            <a:pPr marL="742950" marR="0" lvl="0" indent="-742950" algn="l" defTabSz="914400" rtl="0" eaLnBrk="1" fontAlgn="auto" latinLnBrk="0" hangingPunct="1">
              <a:lnSpc>
                <a:spcPct val="150000"/>
              </a:lnSpc>
              <a:spcBef>
                <a:spcPts val="0"/>
              </a:spcBef>
              <a:spcAft>
                <a:spcPts val="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Your risk tolerance or appetite</a:t>
            </a:r>
          </a:p>
          <a:p>
            <a:pPr marL="742950" marR="0" lvl="0" indent="-742950" algn="l" defTabSz="914400" rtl="0" eaLnBrk="1" fontAlgn="auto" latinLnBrk="0" hangingPunct="1">
              <a:lnSpc>
                <a:spcPct val="150000"/>
              </a:lnSpc>
              <a:spcBef>
                <a:spcPts val="0"/>
              </a:spcBef>
              <a:spcAft>
                <a:spcPts val="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Your time horizon</a:t>
            </a:r>
          </a:p>
          <a:p>
            <a:pPr marL="742950" marR="0" lvl="0" indent="-742950" algn="l" defTabSz="914400" rtl="0" eaLnBrk="1" fontAlgn="auto" latinLnBrk="0" hangingPunct="1">
              <a:lnSpc>
                <a:spcPct val="150000"/>
              </a:lnSpc>
              <a:spcBef>
                <a:spcPts val="0"/>
              </a:spcBef>
              <a:spcAft>
                <a:spcPts val="80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Your behavior</a:t>
            </a:r>
          </a:p>
          <a:p>
            <a:pPr marL="742950" marR="0" lvl="0" indent="-742950" algn="l" defTabSz="914400" rtl="0" eaLnBrk="1" fontAlgn="auto" latinLnBrk="0" hangingPunct="1">
              <a:lnSpc>
                <a:spcPct val="150000"/>
              </a:lnSpc>
              <a:spcBef>
                <a:spcPts val="0"/>
              </a:spcBef>
              <a:spcAft>
                <a:spcPts val="80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Your overall strategy</a:t>
            </a:r>
          </a:p>
        </p:txBody>
      </p:sp>
    </p:spTree>
    <p:extLst>
      <p:ext uri="{BB962C8B-B14F-4D97-AF65-F5344CB8AC3E}">
        <p14:creationId xmlns:p14="http://schemas.microsoft.com/office/powerpoint/2010/main" val="409817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Emotional Investing Cycle</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D0E55A9-DD19-4D7E-B6B4-FF891FE99215}"/>
              </a:ext>
            </a:extLst>
          </p:cNvPr>
          <p:cNvSpPr txBox="1"/>
          <p:nvPr/>
        </p:nvSpPr>
        <p:spPr>
          <a:xfrm>
            <a:off x="936868" y="1005460"/>
            <a:ext cx="3844049" cy="187532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5B9BD5">
                  <a:lumMod val="75000"/>
                </a:srgbClr>
              </a:buClr>
              <a:buSzTx/>
              <a:buFontTx/>
              <a:buNone/>
              <a:tabLst/>
              <a:defRPr/>
            </a:pPr>
            <a:r>
              <a:rPr kumimoji="0" lang="en-US" sz="88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Entry </a:t>
            </a:r>
          </a:p>
        </p:txBody>
      </p:sp>
      <p:sp>
        <p:nvSpPr>
          <p:cNvPr id="6" name="TextBox 5">
            <a:extLst>
              <a:ext uri="{FF2B5EF4-FFF2-40B4-BE49-F238E27FC236}">
                <a16:creationId xmlns:a16="http://schemas.microsoft.com/office/drawing/2014/main" id="{C057B4E7-A8A9-450B-ADF2-D3A252607DD5}"/>
              </a:ext>
            </a:extLst>
          </p:cNvPr>
          <p:cNvSpPr txBox="1"/>
          <p:nvPr/>
        </p:nvSpPr>
        <p:spPr>
          <a:xfrm>
            <a:off x="6863140" y="1096791"/>
            <a:ext cx="3844049" cy="187532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5B9BD5">
                  <a:lumMod val="75000"/>
                </a:srgbClr>
              </a:buClr>
              <a:buSzTx/>
              <a:buFontTx/>
              <a:buNone/>
              <a:tabLst/>
              <a:defRPr/>
            </a:pPr>
            <a:r>
              <a:rPr kumimoji="0" lang="en-US" sz="88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Exit</a:t>
            </a:r>
          </a:p>
        </p:txBody>
      </p:sp>
      <p:pic>
        <p:nvPicPr>
          <p:cNvPr id="10" name="Graphic 9" descr="Enter with solid fill">
            <a:extLst>
              <a:ext uri="{FF2B5EF4-FFF2-40B4-BE49-F238E27FC236}">
                <a16:creationId xmlns:a16="http://schemas.microsoft.com/office/drawing/2014/main" id="{BE374F7D-384D-4B10-A8BF-99FFF939D9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5199" y="2978565"/>
            <a:ext cx="2715848" cy="2715848"/>
          </a:xfrm>
          <a:prstGeom prst="rect">
            <a:avLst/>
          </a:prstGeom>
        </p:spPr>
      </p:pic>
      <p:pic>
        <p:nvPicPr>
          <p:cNvPr id="12" name="Graphic 11" descr="Exit with solid fill">
            <a:extLst>
              <a:ext uri="{FF2B5EF4-FFF2-40B4-BE49-F238E27FC236}">
                <a16:creationId xmlns:a16="http://schemas.microsoft.com/office/drawing/2014/main" id="{B96046CA-EC5F-431D-B667-ADAD6D945F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36729" y="2951137"/>
            <a:ext cx="2810072" cy="2810072"/>
          </a:xfrm>
          <a:prstGeom prst="rect">
            <a:avLst/>
          </a:prstGeom>
        </p:spPr>
      </p:pic>
    </p:spTree>
    <p:extLst>
      <p:ext uri="{BB962C8B-B14F-4D97-AF65-F5344CB8AC3E}">
        <p14:creationId xmlns:p14="http://schemas.microsoft.com/office/powerpoint/2010/main" val="393452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Grey-Background | Sarvosys">
            <a:extLst>
              <a:ext uri="{FF2B5EF4-FFF2-40B4-BE49-F238E27FC236}">
                <a16:creationId xmlns:a16="http://schemas.microsoft.com/office/drawing/2014/main" id="{146ABC93-74EB-4CA0-A491-E689D8743609}"/>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Key Takeaways</a:t>
            </a:r>
          </a:p>
        </p:txBody>
      </p:sp>
      <p:sp>
        <p:nvSpPr>
          <p:cNvPr id="4" name="Text Placeholder 4">
            <a:extLst>
              <a:ext uri="{FF2B5EF4-FFF2-40B4-BE49-F238E27FC236}">
                <a16:creationId xmlns:a16="http://schemas.microsoft.com/office/drawing/2014/main" id="{C56971C6-D248-4D61-9899-B219B1575D4A}"/>
              </a:ext>
            </a:extLst>
          </p:cNvPr>
          <p:cNvSpPr txBox="1">
            <a:spLocks/>
          </p:cNvSpPr>
          <p:nvPr/>
        </p:nvSpPr>
        <p:spPr>
          <a:xfrm>
            <a:off x="130630" y="1435400"/>
            <a:ext cx="12122331" cy="4685073"/>
          </a:xfrm>
          <a:prstGeom prst="rect">
            <a:avLst/>
          </a:prstGeom>
        </p:spPr>
        <p:txBody>
          <a:bodyPr>
            <a:normAutofit fontScale="775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82880" marR="0" lvl="0" indent="-182880" algn="l" defTabSz="685800" rtl="0" eaLnBrk="1" fontAlgn="auto" latinLnBrk="0" hangingPunct="1">
              <a:lnSpc>
                <a:spcPct val="90000"/>
              </a:lnSpc>
              <a:spcBef>
                <a:spcPts val="750"/>
              </a:spcBef>
              <a:spcAft>
                <a:spcPts val="1800"/>
              </a:spcAft>
              <a:buClr>
                <a:srgbClr val="5B9BD5">
                  <a:lumMod val="75000"/>
                </a:srgbClr>
              </a:buClr>
              <a:buSzPct val="100000"/>
              <a:buFont typeface="Arial" panose="020B0604020202020204" pitchFamily="34" charset="0"/>
              <a:buChar char="•"/>
              <a:tabLst/>
              <a:defRPr/>
            </a:pPr>
            <a:r>
              <a:rPr kumimoji="0" lang="en-US" sz="40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Caution is still the principal notion for investors.</a:t>
            </a:r>
          </a:p>
          <a:p>
            <a:pPr marL="182880" marR="0" lvl="0" indent="-182880" algn="l" defTabSz="914400" rtl="0" eaLnBrk="1" fontAlgn="auto" latinLnBrk="0" hangingPunct="1">
              <a:lnSpc>
                <a:spcPct val="90000"/>
              </a:lnSpc>
              <a:spcBef>
                <a:spcPts val="1200"/>
              </a:spcBef>
              <a:spcAft>
                <a:spcPts val="0"/>
              </a:spcAft>
              <a:buClr>
                <a:srgbClr val="4472C4"/>
              </a:buClr>
              <a:buSzTx/>
              <a:buFont typeface="Arial" panose="020B0604020202020204" pitchFamily="34" charset="0"/>
              <a:buChar char="•"/>
              <a:tabLst/>
              <a:defRPr/>
            </a:pPr>
            <a:r>
              <a:rPr kumimoji="0" lang="en-US" sz="40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Interest rates are still near zero but may rise sooner than expected.</a:t>
            </a:r>
            <a:br>
              <a:rPr kumimoji="0" lang="en-US" sz="40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br>
            <a:endParaRPr kumimoji="0" lang="en-US" sz="40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endParaRPr>
          </a:p>
          <a:p>
            <a:pPr marL="182880" marR="0" lvl="0" indent="-182880" algn="l" defTabSz="914400" rtl="0" eaLnBrk="1" fontAlgn="auto" latinLnBrk="0" hangingPunct="1">
              <a:lnSpc>
                <a:spcPct val="90000"/>
              </a:lnSpc>
              <a:spcBef>
                <a:spcPts val="1200"/>
              </a:spcBef>
              <a:spcAft>
                <a:spcPts val="0"/>
              </a:spcAft>
              <a:buClr>
                <a:srgbClr val="4472C4"/>
              </a:buClr>
              <a:buSzTx/>
              <a:buFont typeface="Arial" panose="020B0604020202020204" pitchFamily="34" charset="0"/>
              <a:buChar char="•"/>
              <a:tabLst/>
              <a:defRPr/>
            </a:pPr>
            <a:r>
              <a:rPr kumimoji="0" lang="en-US" sz="40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Inflation continues to be a concern.</a:t>
            </a:r>
            <a:br>
              <a:rPr kumimoji="0" lang="en-US" sz="40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br>
            <a:endParaRPr kumimoji="0" lang="en-US" sz="40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endParaRPr>
          </a:p>
          <a:p>
            <a:pPr marL="182880" marR="0" lvl="0" indent="-182880" algn="l" defTabSz="914400" rtl="0" eaLnBrk="1" fontAlgn="auto" latinLnBrk="0" hangingPunct="1">
              <a:lnSpc>
                <a:spcPct val="90000"/>
              </a:lnSpc>
              <a:spcBef>
                <a:spcPts val="1200"/>
              </a:spcBef>
              <a:spcAft>
                <a:spcPts val="0"/>
              </a:spcAft>
              <a:buClr>
                <a:srgbClr val="4472C4"/>
              </a:buClr>
              <a:buSzTx/>
              <a:buFont typeface="Arial" panose="020B0604020202020204" pitchFamily="34" charset="0"/>
              <a:buChar char="•"/>
              <a:tabLst/>
              <a:defRPr/>
            </a:pPr>
            <a:r>
              <a:rPr kumimoji="0" lang="en-US" sz="40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The Fed has suggested that tapering may occur as soon as November.</a:t>
            </a:r>
            <a:br>
              <a:rPr kumimoji="0" lang="en-US" sz="40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br>
            <a:endParaRPr kumimoji="0" lang="en-US" sz="40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endParaRPr>
          </a:p>
          <a:p>
            <a:pPr marL="182880" marR="0" lvl="0" indent="-182880" algn="l" defTabSz="914400" rtl="0" eaLnBrk="1" fontAlgn="auto" latinLnBrk="0" hangingPunct="1">
              <a:lnSpc>
                <a:spcPct val="90000"/>
              </a:lnSpc>
              <a:spcBef>
                <a:spcPts val="1200"/>
              </a:spcBef>
              <a:spcAft>
                <a:spcPts val="0"/>
              </a:spcAft>
              <a:buClr>
                <a:srgbClr val="4472C4"/>
              </a:buClr>
              <a:buSzTx/>
              <a:buFont typeface="Arial" panose="020B0604020202020204" pitchFamily="34" charset="0"/>
              <a:buChar char="•"/>
              <a:tabLst/>
              <a:defRPr/>
            </a:pPr>
            <a:r>
              <a:rPr kumimoji="0" lang="en-US" sz="40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Having a predetermined entry and exit strategy can help you save time, money, and help you reduce risk and stress.</a:t>
            </a:r>
          </a:p>
          <a:p>
            <a:pPr marL="571500" marR="0" lvl="0" indent="-571500" algn="l" defTabSz="685800" rtl="0" eaLnBrk="1" fontAlgn="auto" latinLnBrk="0" hangingPunct="1">
              <a:lnSpc>
                <a:spcPct val="90000"/>
              </a:lnSpc>
              <a:spcBef>
                <a:spcPts val="750"/>
              </a:spcBef>
              <a:spcAft>
                <a:spcPts val="1800"/>
              </a:spcAft>
              <a:buClr>
                <a:srgbClr val="5B9BD5">
                  <a:lumMod val="75000"/>
                </a:srgbClr>
              </a:buClr>
              <a:buSzPct val="100000"/>
              <a:buFont typeface="Wingdings" panose="05000000000000000000" pitchFamily="2" charset="2"/>
              <a:buChar char="§"/>
              <a:tabLst/>
              <a:defRPr/>
            </a:pPr>
            <a:endParaRPr kumimoji="0" lang="en-US" sz="40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endParaRPr>
          </a:p>
          <a:p>
            <a:pPr marL="502920" marR="0" lvl="1" indent="0" algn="l" defTabSz="914400" rtl="0" eaLnBrk="1" fontAlgn="auto" latinLnBrk="0" hangingPunct="1">
              <a:lnSpc>
                <a:spcPct val="90000"/>
              </a:lnSpc>
              <a:spcBef>
                <a:spcPts val="250"/>
              </a:spcBef>
              <a:spcAft>
                <a:spcPts val="250"/>
              </a:spcAft>
              <a:buClr>
                <a:srgbClr val="5B9BD5">
                  <a:lumMod val="75000"/>
                </a:srgbClr>
              </a:buClr>
              <a:buSzTx/>
              <a:buFont typeface="Wingdings 2" pitchFamily="18" charset="2"/>
              <a:buNone/>
              <a:tabLst/>
              <a:defRPr/>
            </a:pPr>
            <a:endParaRPr kumimoji="0" lang="en-US" sz="40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200"/>
              </a:spcBef>
              <a:spcAft>
                <a:spcPts val="0"/>
              </a:spcAft>
              <a:buClr>
                <a:srgbClr val="ED7D31">
                  <a:lumMod val="50000"/>
                </a:srgbClr>
              </a:buClr>
              <a:buSzTx/>
              <a:buFont typeface="Wingdings 2" pitchFamily="18" charset="2"/>
              <a:buNone/>
              <a:tabLst/>
              <a:defRPr/>
            </a:pPr>
            <a:endParaRPr kumimoji="0" lang="en-US" sz="3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6" name="Text Placeholder 4">
            <a:extLst>
              <a:ext uri="{FF2B5EF4-FFF2-40B4-BE49-F238E27FC236}">
                <a16:creationId xmlns:a16="http://schemas.microsoft.com/office/drawing/2014/main" id="{E953A48F-CE05-4968-B5B6-674053CFFCF5}"/>
              </a:ext>
            </a:extLst>
          </p:cNvPr>
          <p:cNvSpPr txBox="1">
            <a:spLocks/>
          </p:cNvSpPr>
          <p:nvPr/>
        </p:nvSpPr>
        <p:spPr>
          <a:xfrm>
            <a:off x="0" y="5996900"/>
            <a:ext cx="12122331" cy="74999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1800"/>
              </a:spcAft>
              <a:buClr>
                <a:srgbClr val="5B9BD5">
                  <a:lumMod val="75000"/>
                </a:srgbClr>
              </a:buClr>
              <a:buSzPct val="100000"/>
              <a:buFont typeface="Wingdings 2" pitchFamily="18" charset="2"/>
              <a:buNone/>
              <a:tabLst/>
              <a:defRPr/>
            </a:pPr>
            <a:r>
              <a:rPr kumimoji="0" lang="en-US" sz="5400" b="0" i="0" u="none" strike="noStrike" kern="1200" cap="none" spc="0" normalizeH="0" baseline="0" noProof="0" dirty="0">
                <a:ln>
                  <a:noFill/>
                </a:ln>
                <a:solidFill>
                  <a:srgbClr val="5B9BD5">
                    <a:lumMod val="50000"/>
                  </a:srgbClr>
                </a:solidFill>
                <a:effectLst/>
                <a:uLnTx/>
                <a:uFillTx/>
                <a:latin typeface="Franklin Gothic Demi" panose="020B0703020102020204" pitchFamily="34" charset="0"/>
                <a:ea typeface="+mn-ea"/>
                <a:cs typeface="+mn-cs"/>
              </a:rPr>
              <a:t>We are here to help YOU!</a:t>
            </a:r>
            <a:endParaRPr kumimoji="0" lang="en-US" sz="5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200"/>
              </a:spcBef>
              <a:spcAft>
                <a:spcPts val="0"/>
              </a:spcAft>
              <a:buClr>
                <a:srgbClr val="ED7D31">
                  <a:lumMod val="50000"/>
                </a:srgbClr>
              </a:buClr>
              <a:buSzTx/>
              <a:buFont typeface="Wingdings 2" pitchFamily="18" charset="2"/>
              <a:buNone/>
              <a:tabLst/>
              <a:defRPr/>
            </a:pPr>
            <a:endParaRPr kumimoji="0" lang="en-US" sz="4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45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33C72-8DB8-4D3F-8EC7-15ACEF40BB80}"/>
              </a:ext>
            </a:extLst>
          </p:cNvPr>
          <p:cNvPicPr>
            <a:picLocks noChangeAspect="1"/>
          </p:cNvPicPr>
          <p:nvPr/>
        </p:nvPicPr>
        <p:blipFill>
          <a:blip r:embed="rId3">
            <a:duotone>
              <a:schemeClr val="bg2">
                <a:shade val="45000"/>
                <a:satMod val="135000"/>
              </a:schemeClr>
              <a:prstClr val="white"/>
            </a:duotone>
            <a:alphaModFix amt="50000"/>
          </a:blip>
          <a:stretch>
            <a:fillRect/>
          </a:stretch>
        </p:blipFill>
        <p:spPr>
          <a:xfrm>
            <a:off x="0" y="-271755"/>
            <a:ext cx="12192000" cy="7129755"/>
          </a:xfrm>
          <a:prstGeom prst="rect">
            <a:avLst/>
          </a:prstGeom>
          <a:effectLst>
            <a:outerShdw blurRad="50800" dist="50800" dir="5400000" algn="ctr" rotWithShape="0">
              <a:schemeClr val="bg1">
                <a:lumMod val="85000"/>
              </a:schemeClr>
            </a:outerShdw>
          </a:effectLst>
        </p:spPr>
      </p:pic>
      <p:sp>
        <p:nvSpPr>
          <p:cNvPr id="7" name="TextBox 6">
            <a:extLst>
              <a:ext uri="{FF2B5EF4-FFF2-40B4-BE49-F238E27FC236}">
                <a16:creationId xmlns:a16="http://schemas.microsoft.com/office/drawing/2014/main" id="{D40ACAD0-8DF3-4330-A7A1-024872F7C371}"/>
              </a:ext>
            </a:extLst>
          </p:cNvPr>
          <p:cNvSpPr txBox="1"/>
          <p:nvPr/>
        </p:nvSpPr>
        <p:spPr>
          <a:xfrm>
            <a:off x="303244" y="2911332"/>
            <a:ext cx="12830195" cy="1587294"/>
          </a:xfrm>
          <a:prstGeom prst="rect">
            <a:avLst/>
          </a:prstGeom>
          <a:noFill/>
        </p:spPr>
        <p:txBody>
          <a:bodyPr wrap="square">
            <a:spAutoFit/>
          </a:bodyPr>
          <a:lstStyle/>
          <a:p>
            <a:pPr marR="1316990" algn="ctr">
              <a:lnSpc>
                <a:spcPct val="115000"/>
              </a:lnSpc>
            </a:pPr>
            <a:r>
              <a:rPr lang="en-US" sz="3600" b="1" dirty="0">
                <a:latin typeface="Franklin Gothic Medium" panose="020B0603020102020204" pitchFamily="34" charset="0"/>
                <a:cs typeface="Times New Roman" panose="02020603050405020304" pitchFamily="18" charset="0"/>
              </a:rPr>
              <a:t>A </a:t>
            </a:r>
            <a:r>
              <a:rPr lang="en-US" sz="4400" b="1" dirty="0">
                <a:solidFill>
                  <a:srgbClr val="0070C0"/>
                </a:solidFill>
                <a:latin typeface="Franklin Gothic Medium" panose="020B0603020102020204" pitchFamily="34" charset="0"/>
                <a:cs typeface="Times New Roman" panose="02020603050405020304" pitchFamily="18" charset="0"/>
              </a:rPr>
              <a:t>“Proactive” </a:t>
            </a:r>
            <a:r>
              <a:rPr lang="en-US" sz="3600" b="1" dirty="0">
                <a:latin typeface="Franklin Gothic Medium" panose="020B0603020102020204" pitchFamily="34" charset="0"/>
                <a:cs typeface="Times New Roman" panose="02020603050405020304" pitchFamily="18" charset="0"/>
              </a:rPr>
              <a:t>approach to your tax planning instead of a</a:t>
            </a:r>
            <a:r>
              <a:rPr lang="en-US" sz="3600" b="1" dirty="0">
                <a:solidFill>
                  <a:schemeClr val="accent1">
                    <a:lumMod val="75000"/>
                  </a:schemeClr>
                </a:solidFill>
                <a:latin typeface="Franklin Gothic Medium" panose="020B0603020102020204" pitchFamily="34" charset="0"/>
                <a:cs typeface="Times New Roman" panose="02020603050405020304" pitchFamily="18" charset="0"/>
              </a:rPr>
              <a:t> </a:t>
            </a:r>
            <a:r>
              <a:rPr lang="en-US" sz="4400" b="1" dirty="0">
                <a:solidFill>
                  <a:srgbClr val="0070C0"/>
                </a:solidFill>
                <a:latin typeface="Franklin Gothic Medium" panose="020B0603020102020204" pitchFamily="34" charset="0"/>
                <a:cs typeface="Times New Roman" panose="02020603050405020304" pitchFamily="18" charset="0"/>
              </a:rPr>
              <a:t>“Reactive” </a:t>
            </a:r>
            <a:r>
              <a:rPr lang="en-US" sz="3600" b="1" dirty="0">
                <a:latin typeface="Franklin Gothic Medium" panose="020B0603020102020204" pitchFamily="34" charset="0"/>
                <a:cs typeface="Times New Roman" panose="02020603050405020304" pitchFamily="18" charset="0"/>
              </a:rPr>
              <a:t>approach could produce better results</a:t>
            </a:r>
            <a:r>
              <a:rPr lang="en-US" sz="4000" dirty="0">
                <a:latin typeface="Franklin Gothic Medium" panose="020B0603020102020204" pitchFamily="34" charset="0"/>
                <a:ea typeface="Times New Roman" panose="02020603050405020304" pitchFamily="18" charset="0"/>
                <a:cs typeface="Times New Roman" panose="02020603050405020304" pitchFamily="18" charset="0"/>
              </a:rPr>
              <a:t>!</a:t>
            </a:r>
            <a:endParaRPr lang="en-US" sz="3200" dirty="0">
              <a:effectLst/>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77760C38-910E-4461-B35E-FFE903032586}"/>
              </a:ext>
            </a:extLst>
          </p:cNvPr>
          <p:cNvSpPr txBox="1">
            <a:spLocks/>
          </p:cNvSpPr>
          <p:nvPr/>
        </p:nvSpPr>
        <p:spPr>
          <a:xfrm>
            <a:off x="0" y="0"/>
            <a:ext cx="12191999" cy="2911332"/>
          </a:xfrm>
          <a:prstGeom prst="rect">
            <a:avLst/>
          </a:prstGeom>
          <a:solidFill>
            <a:srgbClr val="0076A3"/>
          </a:solidFill>
        </p:spPr>
        <p:txBody>
          <a:bodyPr>
            <a:normAutofit fontScale="925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800" b="1" dirty="0">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Proactive Year-end Tax Planning </a:t>
            </a:r>
            <a:br>
              <a:rPr lang="en-US" sz="5800" b="1" dirty="0">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br>
            <a:r>
              <a:rPr lang="en-US" sz="5800" b="1" dirty="0">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Ideas for 2021</a:t>
            </a:r>
            <a:br>
              <a:rPr lang="en-US" sz="5800" b="1" dirty="0">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br>
            <a:endParaRPr lang="en-US" sz="5400" b="1" dirty="0">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schemeClr val="accent4">
                    <a:lumMod val="60000"/>
                    <a:lumOff val="40000"/>
                  </a:scheme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Including Key Pending Tax Law Changes </a:t>
            </a:r>
          </a:p>
        </p:txBody>
      </p:sp>
    </p:spTree>
    <p:extLst>
      <p:ext uri="{BB962C8B-B14F-4D97-AF65-F5344CB8AC3E}">
        <p14:creationId xmlns:p14="http://schemas.microsoft.com/office/powerpoint/2010/main" val="3130166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700" b="1" dirty="0">
                <a:effectLst>
                  <a:outerShdw blurRad="38100" dist="38100" dir="2700000" algn="tl">
                    <a:srgbClr val="000000">
                      <a:alpha val="43137"/>
                    </a:srgbClr>
                  </a:outerShdw>
                </a:effectLst>
                <a:latin typeface="Roboto Slab" pitchFamily="2" charset="0"/>
                <a:cs typeface="Arial" panose="020B0604020202020204" pitchFamily="34" charset="0"/>
              </a:rPr>
              <a:t>Tax Planning in 2021</a:t>
            </a:r>
          </a:p>
        </p:txBody>
      </p:sp>
      <p:pic>
        <p:nvPicPr>
          <p:cNvPr id="2" name="Picture 1">
            <a:extLst>
              <a:ext uri="{FF2B5EF4-FFF2-40B4-BE49-F238E27FC236}">
                <a16:creationId xmlns:a16="http://schemas.microsoft.com/office/drawing/2014/main" id="{635DF125-14B5-4330-988C-A9A4F749A0A1}"/>
              </a:ext>
            </a:extLst>
          </p:cNvPr>
          <p:cNvPicPr>
            <a:picLocks noChangeAspect="1"/>
          </p:cNvPicPr>
          <p:nvPr/>
        </p:nvPicPr>
        <p:blipFill>
          <a:blip r:embed="rId3"/>
          <a:stretch>
            <a:fillRect/>
          </a:stretch>
        </p:blipFill>
        <p:spPr>
          <a:xfrm>
            <a:off x="672896" y="1182423"/>
            <a:ext cx="4244622" cy="3069982"/>
          </a:xfrm>
          <a:prstGeom prst="rect">
            <a:avLst/>
          </a:prstGeom>
          <a:ln>
            <a:solidFill>
              <a:srgbClr val="002060"/>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6AB13C84-2F91-4F0F-A10E-6643FAA4ABA9}"/>
              </a:ext>
            </a:extLst>
          </p:cNvPr>
          <p:cNvPicPr>
            <a:picLocks noChangeAspect="1"/>
          </p:cNvPicPr>
          <p:nvPr/>
        </p:nvPicPr>
        <p:blipFill>
          <a:blip r:embed="rId4"/>
          <a:stretch>
            <a:fillRect/>
          </a:stretch>
        </p:blipFill>
        <p:spPr>
          <a:xfrm>
            <a:off x="7274484" y="1182423"/>
            <a:ext cx="4154311" cy="3069981"/>
          </a:xfrm>
          <a:prstGeom prst="rect">
            <a:avLst/>
          </a:prstGeom>
          <a:ln>
            <a:solidFill>
              <a:srgbClr val="002060"/>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F88ADA9-FA5E-465C-8579-0CC8AA5BBD94}"/>
              </a:ext>
            </a:extLst>
          </p:cNvPr>
          <p:cNvPicPr>
            <a:picLocks noChangeAspect="1"/>
          </p:cNvPicPr>
          <p:nvPr/>
        </p:nvPicPr>
        <p:blipFill>
          <a:blip r:embed="rId5"/>
          <a:stretch>
            <a:fillRect/>
          </a:stretch>
        </p:blipFill>
        <p:spPr>
          <a:xfrm>
            <a:off x="3393203" y="3964809"/>
            <a:ext cx="5272860" cy="2495921"/>
          </a:xfrm>
          <a:prstGeom prst="rect">
            <a:avLst/>
          </a:prstGeom>
          <a:ln>
            <a:solidFill>
              <a:schemeClr val="accent5">
                <a:lumMod val="50000"/>
              </a:schemeClr>
            </a:solidFill>
          </a:ln>
        </p:spPr>
      </p:pic>
    </p:spTree>
    <p:extLst>
      <p:ext uri="{BB962C8B-B14F-4D97-AF65-F5344CB8AC3E}">
        <p14:creationId xmlns:p14="http://schemas.microsoft.com/office/powerpoint/2010/main" val="48480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FB9CAD5-6DC5-4D46-9DDF-F59951736C90}"/>
              </a:ext>
            </a:extLst>
          </p:cNvPr>
          <p:cNvSpPr txBox="1">
            <a:spLocks/>
          </p:cNvSpPr>
          <p:nvPr/>
        </p:nvSpPr>
        <p:spPr>
          <a:xfrm>
            <a:off x="0" y="3150"/>
            <a:ext cx="12192000" cy="926386"/>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800" b="1" dirty="0">
                <a:effectLst>
                  <a:outerShdw blurRad="38100" dist="38100" dir="2700000" algn="tl">
                    <a:srgbClr val="000000">
                      <a:alpha val="43137"/>
                    </a:srgbClr>
                  </a:outerShdw>
                </a:effectLst>
                <a:latin typeface="Roboto Slab" pitchFamily="2" charset="0"/>
                <a:cs typeface="Arial" panose="020B0604020202020204" pitchFamily="34" charset="0"/>
              </a:rPr>
              <a:t>Tax Planning vs. Tax Preparation</a:t>
            </a:r>
            <a:endParaRPr lang="en-US" sz="4000" b="1" dirty="0">
              <a:effectLst>
                <a:outerShdw blurRad="38100" dist="38100" dir="2700000" algn="tl">
                  <a:srgbClr val="000000">
                    <a:alpha val="43137"/>
                  </a:srgbClr>
                </a:outerShdw>
              </a:effectLst>
              <a:latin typeface="Roboto Slab" pitchFamily="2" charset="0"/>
              <a:cs typeface="Arial" panose="020B0604020202020204" pitchFamily="34" charset="0"/>
            </a:endParaRPr>
          </a:p>
        </p:txBody>
      </p:sp>
      <p:sp>
        <p:nvSpPr>
          <p:cNvPr id="6" name="Text Box 2">
            <a:extLst>
              <a:ext uri="{FF2B5EF4-FFF2-40B4-BE49-F238E27FC236}">
                <a16:creationId xmlns:a16="http://schemas.microsoft.com/office/drawing/2014/main" id="{D363698C-4C65-4A83-9E5F-772B81294402}"/>
              </a:ext>
            </a:extLst>
          </p:cNvPr>
          <p:cNvSpPr txBox="1">
            <a:spLocks noChangeArrowheads="1"/>
          </p:cNvSpPr>
          <p:nvPr/>
        </p:nvSpPr>
        <p:spPr bwMode="auto">
          <a:xfrm>
            <a:off x="0" y="5169310"/>
            <a:ext cx="12192000" cy="1685541"/>
          </a:xfrm>
          <a:prstGeom prst="rect">
            <a:avLst/>
          </a:prstGeom>
          <a:solidFill>
            <a:srgbClr val="0076A3"/>
          </a:solidFill>
          <a:ln w="19050">
            <a:noFill/>
            <a:prstDash val="sysDot"/>
            <a:miter lim="800000"/>
            <a:headEnd/>
            <a:tailEnd/>
          </a:ln>
        </p:spPr>
        <p:txBody>
          <a:bodyPr rot="0" vert="horz" wrap="square" lIns="91440" tIns="45720" rIns="91440" bIns="45720" anchor="t" anchorCtr="0">
            <a:noAutofit/>
          </a:bodyPr>
          <a:lstStyle/>
          <a:p>
            <a:pPr algn="ct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r>
              <a:rPr lang="en-US" sz="3200" b="1" spc="-60" dirty="0">
                <a:solidFill>
                  <a:srgbClr val="FFFFFF"/>
                </a:solidFill>
                <a:effectLst>
                  <a:outerShdw blurRad="38100" dist="38100" dir="2700000" algn="tl">
                    <a:srgbClr val="000000">
                      <a:alpha val="43137"/>
                    </a:srgbClr>
                  </a:outerShdw>
                </a:effectLst>
                <a:latin typeface="Roboto Slab" pitchFamily="2" charset="0"/>
                <a:ea typeface="+mj-ea"/>
                <a:cs typeface="Arial" panose="020B0604020202020204" pitchFamily="34" charset="0"/>
              </a:rPr>
              <a:t>“By failing to prepare, you are preparing to fail.” </a:t>
            </a:r>
            <a:br>
              <a:rPr lang="en-US" sz="3200" b="1" spc="-60" dirty="0">
                <a:solidFill>
                  <a:srgbClr val="FFFFFF"/>
                </a:solidFill>
                <a:effectLst>
                  <a:outerShdw blurRad="38100" dist="38100" dir="2700000" algn="tl">
                    <a:srgbClr val="000000">
                      <a:alpha val="43137"/>
                    </a:srgbClr>
                  </a:outerShdw>
                </a:effectLst>
                <a:latin typeface="Roboto Slab" pitchFamily="2" charset="0"/>
                <a:ea typeface="+mj-ea"/>
                <a:cs typeface="Arial" panose="020B0604020202020204" pitchFamily="34" charset="0"/>
              </a:rPr>
            </a:br>
            <a:r>
              <a:rPr lang="en-US" sz="3200" b="1" spc="-60" dirty="0">
                <a:solidFill>
                  <a:srgbClr val="FFFFFF"/>
                </a:solidFill>
                <a:effectLst>
                  <a:outerShdw blurRad="38100" dist="38100" dir="2700000" algn="tl">
                    <a:srgbClr val="000000">
                      <a:alpha val="43137"/>
                    </a:srgbClr>
                  </a:outerShdw>
                </a:effectLst>
                <a:latin typeface="Roboto Slab" pitchFamily="2" charset="0"/>
                <a:ea typeface="+mj-ea"/>
                <a:cs typeface="Arial" panose="020B0604020202020204" pitchFamily="34" charset="0"/>
              </a:rPr>
              <a:t>Benjamin Franklin</a:t>
            </a:r>
            <a:endParaRPr lang="en-US" sz="4000" b="1" spc="-60" dirty="0">
              <a:solidFill>
                <a:srgbClr val="FFFFFF"/>
              </a:solidFill>
              <a:effectLst>
                <a:outerShdw blurRad="38100" dist="38100" dir="2700000" algn="tl">
                  <a:srgbClr val="000000">
                    <a:alpha val="43137"/>
                  </a:srgbClr>
                </a:outerShdw>
              </a:effectLst>
              <a:latin typeface="Roboto Slab" pitchFamily="2" charset="0"/>
              <a:ea typeface="+mj-ea"/>
              <a:cs typeface="Arial" panose="020B0604020202020204" pitchFamily="34" charset="0"/>
            </a:endParaRPr>
          </a:p>
        </p:txBody>
      </p:sp>
      <p:pic>
        <p:nvPicPr>
          <p:cNvPr id="3" name="Picture 2">
            <a:extLst>
              <a:ext uri="{FF2B5EF4-FFF2-40B4-BE49-F238E27FC236}">
                <a16:creationId xmlns:a16="http://schemas.microsoft.com/office/drawing/2014/main" id="{4AF684BC-9613-46BB-9F01-4A1227818B0A}"/>
              </a:ext>
            </a:extLst>
          </p:cNvPr>
          <p:cNvPicPr>
            <a:picLocks noChangeAspect="1"/>
          </p:cNvPicPr>
          <p:nvPr/>
        </p:nvPicPr>
        <p:blipFill>
          <a:blip r:embed="rId3"/>
          <a:stretch>
            <a:fillRect/>
          </a:stretch>
        </p:blipFill>
        <p:spPr>
          <a:xfrm>
            <a:off x="454542" y="1381756"/>
            <a:ext cx="5072944" cy="3483749"/>
          </a:xfrm>
          <a:prstGeom prst="rect">
            <a:avLst/>
          </a:prstGeom>
          <a:ln>
            <a:solidFill>
              <a:srgbClr val="002060"/>
            </a:solidFill>
          </a:ln>
        </p:spPr>
      </p:pic>
      <p:pic>
        <p:nvPicPr>
          <p:cNvPr id="4" name="Picture 3">
            <a:extLst>
              <a:ext uri="{FF2B5EF4-FFF2-40B4-BE49-F238E27FC236}">
                <a16:creationId xmlns:a16="http://schemas.microsoft.com/office/drawing/2014/main" id="{72E108B1-05C8-4098-8642-A5B4943A11A8}"/>
              </a:ext>
            </a:extLst>
          </p:cNvPr>
          <p:cNvPicPr>
            <a:picLocks noChangeAspect="1"/>
          </p:cNvPicPr>
          <p:nvPr/>
        </p:nvPicPr>
        <p:blipFill>
          <a:blip r:embed="rId4"/>
          <a:stretch>
            <a:fillRect/>
          </a:stretch>
        </p:blipFill>
        <p:spPr>
          <a:xfrm>
            <a:off x="6664516" y="1381755"/>
            <a:ext cx="4875830" cy="3483749"/>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825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ey-Background | Sarvosys">
            <a:extLst>
              <a:ext uri="{FF2B5EF4-FFF2-40B4-BE49-F238E27FC236}">
                <a16:creationId xmlns:a16="http://schemas.microsoft.com/office/drawing/2014/main" id="{B58B6C04-AD19-4615-B981-4CD65160349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9053403-C412-471B-B93F-EF246B8D7F5E}"/>
              </a:ext>
            </a:extLst>
          </p:cNvPr>
          <p:cNvSpPr txBox="1">
            <a:spLocks/>
          </p:cNvSpPr>
          <p:nvPr/>
        </p:nvSpPr>
        <p:spPr>
          <a:xfrm>
            <a:off x="-1" y="1"/>
            <a:ext cx="12192001" cy="1244184"/>
          </a:xfrm>
          <a:prstGeom prst="rect">
            <a:avLst/>
          </a:prstGeom>
          <a:solidFill>
            <a:srgbClr val="0070C0"/>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Agenda</a:t>
            </a:r>
          </a:p>
        </p:txBody>
      </p:sp>
      <p:sp>
        <p:nvSpPr>
          <p:cNvPr id="5" name="Content Placeholder 2">
            <a:extLst>
              <a:ext uri="{FF2B5EF4-FFF2-40B4-BE49-F238E27FC236}">
                <a16:creationId xmlns:a16="http://schemas.microsoft.com/office/drawing/2014/main" id="{ED49C5C3-98DA-40BF-A0C8-51DA3ECE6F59}"/>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150000"/>
              </a:lnSpc>
              <a:spcBef>
                <a:spcPts val="750"/>
              </a:spcBef>
              <a:spcAft>
                <a:spcPts val="0"/>
              </a:spcAft>
              <a:buClr>
                <a:srgbClr val="5B9BD5">
                  <a:lumMod val="75000"/>
                </a:srgbClr>
              </a:buClr>
              <a:buSzTx/>
              <a:buFont typeface="Wingdings" panose="05000000000000000000" pitchFamily="2" charset="2"/>
              <a:buChar char="§"/>
              <a:tabLst/>
              <a:defRPr/>
            </a:pPr>
            <a:r>
              <a:rPr kumimoji="0" lang="en-US" sz="54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 Economic and Market Update</a:t>
            </a:r>
          </a:p>
          <a:p>
            <a:pPr marL="171450" marR="0" lvl="0" indent="-171450" algn="l" defTabSz="685800" rtl="0" eaLnBrk="1" fontAlgn="auto" latinLnBrk="0" hangingPunct="1">
              <a:lnSpc>
                <a:spcPct val="150000"/>
              </a:lnSpc>
              <a:spcBef>
                <a:spcPts val="750"/>
              </a:spcBef>
              <a:spcAft>
                <a:spcPts val="0"/>
              </a:spcAft>
              <a:buClr>
                <a:srgbClr val="5B9BD5">
                  <a:lumMod val="75000"/>
                </a:srgbClr>
              </a:buClr>
              <a:buSzTx/>
              <a:buFont typeface="Wingdings" panose="05000000000000000000" pitchFamily="2" charset="2"/>
              <a:buChar char="§"/>
              <a:tabLst/>
              <a:defRPr/>
            </a:pPr>
            <a:r>
              <a:rPr kumimoji="0" lang="en-US" sz="54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 Proactive </a:t>
            </a:r>
            <a:r>
              <a:rPr lang="en-US" sz="5400" dirty="0">
                <a:solidFill>
                  <a:srgbClr val="44546A">
                    <a:lumMod val="75000"/>
                  </a:srgbClr>
                </a:solidFill>
                <a:latin typeface="Franklin Gothic Demi" panose="020B0703020102020204" pitchFamily="34" charset="0"/>
              </a:rPr>
              <a:t>Tax Planning for 2021</a:t>
            </a:r>
            <a:r>
              <a:rPr kumimoji="0" lang="en-US" sz="54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 </a:t>
            </a:r>
            <a:endParaRPr kumimoji="0" lang="en-US" sz="28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endParaRPr>
          </a:p>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62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C9A844-1C72-4CB6-B010-3E267316DE70}"/>
              </a:ext>
            </a:extLst>
          </p:cNvPr>
          <p:cNvSpPr/>
          <p:nvPr/>
        </p:nvSpPr>
        <p:spPr>
          <a:xfrm>
            <a:off x="0" y="1024105"/>
            <a:ext cx="12192000" cy="1339662"/>
          </a:xfrm>
          <a:prstGeom prst="rect">
            <a:avLst/>
          </a:prstGeom>
        </p:spPr>
        <p:txBody>
          <a:bodyPr wrap="square">
            <a:spAutoFit/>
          </a:bodyPr>
          <a:lstStyle/>
          <a:p>
            <a:pPr algn="ctr">
              <a:lnSpc>
                <a:spcPct val="115000"/>
              </a:lnSpc>
            </a:pPr>
            <a:r>
              <a:rPr lang="en-US" sz="2400" b="1" dirty="0">
                <a:solidFill>
                  <a:schemeClr val="accent5">
                    <a:lumMod val="50000"/>
                  </a:schemeClr>
                </a:solidFill>
                <a:latin typeface="Franklin Gothic Medium" panose="020B0603020102020204" pitchFamily="34" charset="0"/>
                <a:ea typeface="Calibri" panose="020F0502020204030204" pitchFamily="34" charset="0"/>
                <a:cs typeface="Times New Roman" panose="02020603050405020304" pitchFamily="18" charset="0"/>
              </a:rPr>
              <a:t>For 2021,</a:t>
            </a:r>
            <a:r>
              <a:rPr lang="en-US" sz="2400" dirty="0">
                <a:solidFill>
                  <a:schemeClr val="accent5">
                    <a:lumMod val="50000"/>
                  </a:schemeClr>
                </a:solidFill>
                <a:latin typeface="Franklin Gothic Medium" panose="020B0603020102020204" pitchFamily="34" charset="0"/>
                <a:ea typeface="Calibri" panose="020F0502020204030204" pitchFamily="34" charset="0"/>
                <a:cs typeface="Times New Roman" panose="02020603050405020304" pitchFamily="18" charset="0"/>
              </a:rPr>
              <a:t> </a:t>
            </a:r>
            <a:r>
              <a:rPr lang="en-US" sz="24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there are still </a:t>
            </a:r>
            <a:r>
              <a:rPr lang="en-US" sz="2400" b="1" dirty="0">
                <a:solidFill>
                  <a:schemeClr val="accent5">
                    <a:lumMod val="50000"/>
                  </a:schemeClr>
                </a:solidFill>
                <a:latin typeface="Franklin Gothic Medium" panose="020B0603020102020204" pitchFamily="34" charset="0"/>
                <a:ea typeface="Calibri" panose="020F0502020204030204" pitchFamily="34" charset="0"/>
                <a:cs typeface="Times New Roman" panose="02020603050405020304" pitchFamily="18" charset="0"/>
              </a:rPr>
              <a:t>seven tax rates</a:t>
            </a:r>
            <a:r>
              <a:rPr lang="en-US" sz="2400" b="1"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  </a:t>
            </a:r>
            <a:br>
              <a:rPr lang="en-US" sz="2400" b="1"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br>
            <a:r>
              <a:rPr lang="en-US" sz="24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They</a:t>
            </a:r>
            <a:r>
              <a:rPr lang="en-US" sz="2400" b="1"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 </a:t>
            </a:r>
            <a:r>
              <a:rPr lang="en-US" sz="24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are </a:t>
            </a:r>
            <a:r>
              <a:rPr lang="en-US" sz="2400" b="1" dirty="0">
                <a:solidFill>
                  <a:schemeClr val="accent5">
                    <a:lumMod val="50000"/>
                  </a:schemeClr>
                </a:solidFill>
                <a:latin typeface="Franklin Gothic Medium" panose="020B0603020102020204" pitchFamily="34" charset="0"/>
                <a:ea typeface="Calibri" panose="020F0502020204030204" pitchFamily="34" charset="0"/>
                <a:cs typeface="Times New Roman" panose="02020603050405020304" pitchFamily="18" charset="0"/>
              </a:rPr>
              <a:t>10%, 12%, 22%, 24%, 32%, 35%,</a:t>
            </a:r>
            <a:r>
              <a:rPr lang="en-US" sz="2400" dirty="0">
                <a:solidFill>
                  <a:schemeClr val="accent5">
                    <a:lumMod val="50000"/>
                  </a:schemeClr>
                </a:solidFill>
                <a:latin typeface="Franklin Gothic Medium" panose="020B0603020102020204" pitchFamily="34" charset="0"/>
                <a:ea typeface="Calibri" panose="020F0502020204030204" pitchFamily="34" charset="0"/>
                <a:cs typeface="Times New Roman" panose="02020603050405020304" pitchFamily="18" charset="0"/>
              </a:rPr>
              <a:t> </a:t>
            </a:r>
            <a:r>
              <a:rPr lang="en-US" sz="24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and </a:t>
            </a:r>
            <a:r>
              <a:rPr lang="en-US" sz="2400" b="1" dirty="0">
                <a:solidFill>
                  <a:schemeClr val="accent5">
                    <a:lumMod val="50000"/>
                  </a:schemeClr>
                </a:solidFill>
                <a:latin typeface="Franklin Gothic Medium" panose="020B0603020102020204" pitchFamily="34" charset="0"/>
                <a:ea typeface="Calibri" panose="020F0502020204030204" pitchFamily="34" charset="0"/>
                <a:cs typeface="Times New Roman" panose="02020603050405020304" pitchFamily="18" charset="0"/>
              </a:rPr>
              <a:t>37%. </a:t>
            </a:r>
            <a:br>
              <a:rPr lang="en-US" sz="2400" b="1"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br>
            <a:r>
              <a:rPr lang="en-US" sz="2400" dirty="0">
                <a:solidFill>
                  <a:srgbClr val="000000"/>
                </a:solidFill>
                <a:latin typeface="Franklin Gothic Medium" panose="020B0603020102020204" pitchFamily="34" charset="0"/>
                <a:ea typeface="Calibri" panose="020F0502020204030204" pitchFamily="34" charset="0"/>
                <a:cs typeface="Times New Roman" panose="02020603050405020304" pitchFamily="18" charset="0"/>
              </a:rPr>
              <a:t>Under current law this seven-rate structure is scheduled to phase out on January 1, 2026.</a:t>
            </a:r>
            <a:endParaRPr lang="en-US" sz="2000" dirty="0">
              <a:effectLst/>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430DFBB4-0B82-4046-97CB-1E0092BE119E}"/>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700" b="1" dirty="0">
                <a:effectLst>
                  <a:outerShdw blurRad="38100" dist="38100" dir="2700000" algn="tl">
                    <a:srgbClr val="000000">
                      <a:alpha val="43137"/>
                    </a:srgbClr>
                  </a:outerShdw>
                </a:effectLst>
                <a:latin typeface="Roboto Slab" pitchFamily="2" charset="0"/>
                <a:cs typeface="Arial" panose="020B0604020202020204" pitchFamily="34" charset="0"/>
              </a:rPr>
              <a:t>Tax Brackets for 2021</a:t>
            </a:r>
          </a:p>
          <a:p>
            <a:pPr algn="ctr">
              <a:defRPr/>
            </a:pPr>
            <a:endParaRPr lang="en-US" sz="5800" b="1" dirty="0">
              <a:latin typeface="Franklin Gothic Medium" panose="020B0603020102020204" pitchFamily="34" charset="0"/>
              <a:ea typeface="Roboto Slab" pitchFamily="2" charset="0"/>
              <a:cs typeface="Arial" panose="020B0604020202020204" pitchFamily="34" charset="0"/>
            </a:endParaRPr>
          </a:p>
        </p:txBody>
      </p:sp>
      <p:pic>
        <p:nvPicPr>
          <p:cNvPr id="4" name="Picture 3">
            <a:extLst>
              <a:ext uri="{FF2B5EF4-FFF2-40B4-BE49-F238E27FC236}">
                <a16:creationId xmlns:a16="http://schemas.microsoft.com/office/drawing/2014/main" id="{9C945480-02A8-467E-8985-2EF698B58170}"/>
              </a:ext>
            </a:extLst>
          </p:cNvPr>
          <p:cNvPicPr>
            <a:picLocks noChangeAspect="1"/>
          </p:cNvPicPr>
          <p:nvPr/>
        </p:nvPicPr>
        <p:blipFill>
          <a:blip r:embed="rId3"/>
          <a:stretch>
            <a:fillRect/>
          </a:stretch>
        </p:blipFill>
        <p:spPr>
          <a:xfrm>
            <a:off x="1476531" y="2470640"/>
            <a:ext cx="8919334" cy="4254625"/>
          </a:xfrm>
          <a:prstGeom prst="rect">
            <a:avLst/>
          </a:prstGeom>
        </p:spPr>
      </p:pic>
    </p:spTree>
    <p:extLst>
      <p:ext uri="{BB962C8B-B14F-4D97-AF65-F5344CB8AC3E}">
        <p14:creationId xmlns:p14="http://schemas.microsoft.com/office/powerpoint/2010/main" val="340049445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661DC1-B52A-4916-B2E5-C0D4E24615CF}"/>
              </a:ext>
            </a:extLst>
          </p:cNvPr>
          <p:cNvSpPr/>
          <p:nvPr/>
        </p:nvSpPr>
        <p:spPr>
          <a:xfrm>
            <a:off x="557350" y="1503458"/>
            <a:ext cx="11164388" cy="800219"/>
          </a:xfrm>
          <a:prstGeom prst="rect">
            <a:avLst/>
          </a:prstGeom>
        </p:spPr>
        <p:txBody>
          <a:bodyPr wrap="square">
            <a:spAutoFit/>
          </a:bodyPr>
          <a:lstStyle/>
          <a:p>
            <a:r>
              <a:rPr lang="en-US" sz="2600" dirty="0"/>
              <a:t>            </a:t>
            </a:r>
          </a:p>
          <a:p>
            <a:pPr algn="ctr"/>
            <a:endParaRPr lang="en-US" sz="2000" b="1" dirty="0"/>
          </a:p>
        </p:txBody>
      </p:sp>
      <p:sp>
        <p:nvSpPr>
          <p:cNvPr id="5" name="Title 1">
            <a:extLst>
              <a:ext uri="{FF2B5EF4-FFF2-40B4-BE49-F238E27FC236}">
                <a16:creationId xmlns:a16="http://schemas.microsoft.com/office/drawing/2014/main" id="{2EA31F7F-25AD-43EF-9585-F71AA1347B1A}"/>
              </a:ext>
            </a:extLst>
          </p:cNvPr>
          <p:cNvSpPr txBox="1">
            <a:spLocks/>
          </p:cNvSpPr>
          <p:nvPr/>
        </p:nvSpPr>
        <p:spPr>
          <a:xfrm>
            <a:off x="0" y="-1"/>
            <a:ext cx="12192000" cy="1872344"/>
          </a:xfrm>
          <a:prstGeom prst="rect">
            <a:avLst/>
          </a:prstGeom>
          <a:solidFill>
            <a:srgbClr val="0076A3"/>
          </a:solidFill>
        </p:spPr>
        <p:txBody>
          <a:bodyPr>
            <a:normAutofit fontScale="850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lnSpc>
                <a:spcPct val="120000"/>
              </a:lnSpc>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t>Evaluate the use of itemized deductions </a:t>
            </a:r>
            <a:b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br>
            <a: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t>versus the standard deduction.</a:t>
            </a:r>
          </a:p>
          <a:p>
            <a:pPr algn="ctr">
              <a:defRPr/>
            </a:pPr>
            <a:endParaRPr lang="en-US" sz="5800" b="1" dirty="0">
              <a:latin typeface="Roboto Slab" pitchFamily="2" charset="0"/>
              <a:ea typeface="Roboto Slab" pitchFamily="2" charset="0"/>
              <a:cs typeface="Arial" panose="020B0604020202020204" pitchFamily="34" charset="0"/>
            </a:endParaRPr>
          </a:p>
        </p:txBody>
      </p:sp>
      <p:graphicFrame>
        <p:nvGraphicFramePr>
          <p:cNvPr id="6" name="Table 5">
            <a:extLst>
              <a:ext uri="{FF2B5EF4-FFF2-40B4-BE49-F238E27FC236}">
                <a16:creationId xmlns:a16="http://schemas.microsoft.com/office/drawing/2014/main" id="{D3EF2BA4-3F25-407B-A0C3-B8305129D6DD}"/>
              </a:ext>
            </a:extLst>
          </p:cNvPr>
          <p:cNvGraphicFramePr>
            <a:graphicFrameLocks noGrp="1"/>
          </p:cNvGraphicFramePr>
          <p:nvPr/>
        </p:nvGraphicFramePr>
        <p:xfrm>
          <a:off x="409302" y="2624997"/>
          <a:ext cx="11312436" cy="2879691"/>
        </p:xfrm>
        <a:graphic>
          <a:graphicData uri="http://schemas.openxmlformats.org/drawingml/2006/table">
            <a:tbl>
              <a:tblPr/>
              <a:tblGrid>
                <a:gridCol w="2828109">
                  <a:extLst>
                    <a:ext uri="{9D8B030D-6E8A-4147-A177-3AD203B41FA5}">
                      <a16:colId xmlns:a16="http://schemas.microsoft.com/office/drawing/2014/main" val="20000"/>
                    </a:ext>
                  </a:extLst>
                </a:gridCol>
                <a:gridCol w="2828109">
                  <a:extLst>
                    <a:ext uri="{9D8B030D-6E8A-4147-A177-3AD203B41FA5}">
                      <a16:colId xmlns:a16="http://schemas.microsoft.com/office/drawing/2014/main" val="20001"/>
                    </a:ext>
                  </a:extLst>
                </a:gridCol>
                <a:gridCol w="2828109">
                  <a:extLst>
                    <a:ext uri="{9D8B030D-6E8A-4147-A177-3AD203B41FA5}">
                      <a16:colId xmlns:a16="http://schemas.microsoft.com/office/drawing/2014/main" val="20002"/>
                    </a:ext>
                  </a:extLst>
                </a:gridCol>
                <a:gridCol w="2828109">
                  <a:extLst>
                    <a:ext uri="{9D8B030D-6E8A-4147-A177-3AD203B41FA5}">
                      <a16:colId xmlns:a16="http://schemas.microsoft.com/office/drawing/2014/main" val="20003"/>
                    </a:ext>
                  </a:extLst>
                </a:gridCol>
              </a:tblGrid>
              <a:tr h="989445">
                <a:tc gridSpan="4">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4400" b="1" i="0" u="none" strike="noStrike" dirty="0">
                          <a:solidFill>
                            <a:srgbClr val="000000"/>
                          </a:solidFill>
                          <a:effectLst/>
                          <a:latin typeface="+mn-lt"/>
                        </a:rPr>
                        <a:t>2021 STANDARD DEDUCTION Amounts</a:t>
                      </a:r>
                    </a:p>
                    <a:p>
                      <a:pPr algn="ctr" fontAlgn="b"/>
                      <a:endParaRPr lang="en-US" sz="4400" b="1" i="0" u="none" strike="noStrike" dirty="0">
                        <a:solidFill>
                          <a:srgbClr val="000000"/>
                        </a:solidFill>
                        <a:effectLst/>
                        <a:latin typeface="Calibri"/>
                      </a:endParaRPr>
                    </a:p>
                  </a:txBody>
                  <a:tcPr marL="9525" marR="9525" marT="9525"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89247">
                <a:tc>
                  <a:txBody>
                    <a:bodyPr/>
                    <a:lstStyle/>
                    <a:p>
                      <a:pPr algn="ctr" fontAlgn="b"/>
                      <a:r>
                        <a:rPr lang="en-US" sz="3600" b="1" i="0" u="none" strike="noStrike" dirty="0">
                          <a:solidFill>
                            <a:srgbClr val="000000"/>
                          </a:solidFill>
                          <a:effectLst/>
                          <a:latin typeface="Arial"/>
                        </a:rPr>
                        <a:t>Single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3600" b="1" i="0" u="none" strike="noStrike" dirty="0">
                          <a:solidFill>
                            <a:srgbClr val="000000"/>
                          </a:solidFill>
                          <a:effectLst/>
                          <a:latin typeface="Arial"/>
                        </a:rPr>
                        <a:t>MFJ/QW</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3600" b="1" i="0" u="none" strike="noStrike" dirty="0">
                          <a:solidFill>
                            <a:srgbClr val="000000"/>
                          </a:solidFill>
                          <a:effectLst/>
                          <a:latin typeface="Arial"/>
                        </a:rPr>
                        <a:t>MFS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3600" b="1" i="0" u="none" strike="noStrike" dirty="0">
                          <a:solidFill>
                            <a:srgbClr val="000000"/>
                          </a:solidFill>
                          <a:effectLst/>
                          <a:latin typeface="Arial"/>
                        </a:rPr>
                        <a:t>HOH</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39799">
                <a:tc>
                  <a:txBody>
                    <a:bodyPr/>
                    <a:lstStyle/>
                    <a:p>
                      <a:pPr algn="ctr" fontAlgn="ctr"/>
                      <a:r>
                        <a:rPr lang="en-US" sz="4400" b="0" i="0" u="none" strike="noStrike" dirty="0">
                          <a:solidFill>
                            <a:srgbClr val="000000"/>
                          </a:solidFill>
                          <a:effectLst/>
                          <a:latin typeface="+mn-lt"/>
                        </a:rPr>
                        <a:t>$ 12,550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5B3D7"/>
                    </a:solidFill>
                  </a:tcPr>
                </a:tc>
                <a:tc>
                  <a:txBody>
                    <a:bodyPr/>
                    <a:lstStyle/>
                    <a:p>
                      <a:pPr algn="ctr" fontAlgn="ctr"/>
                      <a:r>
                        <a:rPr lang="en-US" sz="4400" b="0" i="0" u="none" strike="noStrike" dirty="0">
                          <a:solidFill>
                            <a:srgbClr val="000000"/>
                          </a:solidFill>
                          <a:effectLst/>
                          <a:latin typeface="Calibri"/>
                        </a:rPr>
                        <a:t>$ 25,100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5B3D7"/>
                    </a:solidFill>
                  </a:tcPr>
                </a:tc>
                <a:tc>
                  <a:txBody>
                    <a:bodyPr/>
                    <a:lstStyle/>
                    <a:p>
                      <a:pPr algn="ctr" fontAlgn="ctr"/>
                      <a:r>
                        <a:rPr lang="en-US" sz="4400" b="0" i="0" u="none" strike="noStrike" dirty="0">
                          <a:solidFill>
                            <a:srgbClr val="000000"/>
                          </a:solidFill>
                          <a:effectLst/>
                          <a:latin typeface="Calibri"/>
                        </a:rPr>
                        <a:t>$ 12,550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5B3D7"/>
                    </a:solidFill>
                  </a:tcPr>
                </a:tc>
                <a:tc>
                  <a:txBody>
                    <a:bodyPr/>
                    <a:lstStyle/>
                    <a:p>
                      <a:pPr algn="ctr" fontAlgn="ctr"/>
                      <a:r>
                        <a:rPr lang="en-US" sz="4400" b="0" i="0" u="none" strike="noStrike" dirty="0">
                          <a:solidFill>
                            <a:srgbClr val="000000"/>
                          </a:solidFill>
                          <a:effectLst/>
                          <a:latin typeface="Calibri"/>
                        </a:rPr>
                        <a:t>$ 18,800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5B3D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86614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FB7EB6-A949-4A97-916B-3D24658C5894}"/>
              </a:ext>
            </a:extLst>
          </p:cNvPr>
          <p:cNvSpPr/>
          <p:nvPr/>
        </p:nvSpPr>
        <p:spPr>
          <a:xfrm>
            <a:off x="2606553" y="2299300"/>
            <a:ext cx="6958178" cy="40612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4000" b="1" dirty="0"/>
              <a:t>THE </a:t>
            </a:r>
            <a:r>
              <a:rPr lang="en-US" sz="4000" b="1" u="sng" dirty="0"/>
              <a:t>OLD RULE </a:t>
            </a:r>
            <a:r>
              <a:rPr lang="en-US" sz="4000" b="1" dirty="0"/>
              <a:t>WAS TO </a:t>
            </a:r>
          </a:p>
          <a:p>
            <a:pPr algn="ctr">
              <a:spcAft>
                <a:spcPts val="1200"/>
              </a:spcAft>
            </a:pPr>
            <a:r>
              <a:rPr lang="en-US" sz="4000" b="1" u="sng" dirty="0"/>
              <a:t>ACCELERATE</a:t>
            </a:r>
            <a:r>
              <a:rPr lang="en-US" sz="4000" b="1" dirty="0"/>
              <a:t> DEDUCTIONS</a:t>
            </a:r>
          </a:p>
          <a:p>
            <a:pPr marL="342900" indent="-342900" algn="ctr">
              <a:spcAft>
                <a:spcPts val="1200"/>
              </a:spcAft>
              <a:buFont typeface="Arial" panose="020B0604020202020204" pitchFamily="34" charset="0"/>
              <a:buChar char="•"/>
            </a:pPr>
            <a:endParaRPr lang="en-US" sz="3200" b="1" dirty="0"/>
          </a:p>
          <a:p>
            <a:pPr algn="ctr">
              <a:spcAft>
                <a:spcPts val="1200"/>
              </a:spcAft>
            </a:pPr>
            <a:r>
              <a:rPr lang="en-US" sz="4000" b="1" dirty="0"/>
              <a:t>THE </a:t>
            </a:r>
            <a:r>
              <a:rPr lang="en-US" sz="4000" b="1" u="sng" dirty="0"/>
              <a:t>NEW RULE</a:t>
            </a:r>
            <a:r>
              <a:rPr lang="en-US" sz="4000" b="1" dirty="0"/>
              <a:t>  IS TO </a:t>
            </a:r>
          </a:p>
          <a:p>
            <a:pPr algn="ctr">
              <a:spcAft>
                <a:spcPts val="1200"/>
              </a:spcAft>
            </a:pPr>
            <a:r>
              <a:rPr lang="en-US" sz="4000" b="1" u="sng" dirty="0"/>
              <a:t>TIME or PLAN </a:t>
            </a:r>
            <a:r>
              <a:rPr lang="en-US" sz="4000" b="1" dirty="0"/>
              <a:t>DEDUCTIONS</a:t>
            </a:r>
          </a:p>
        </p:txBody>
      </p:sp>
      <p:sp>
        <p:nvSpPr>
          <p:cNvPr id="10" name="Title 1">
            <a:extLst>
              <a:ext uri="{FF2B5EF4-FFF2-40B4-BE49-F238E27FC236}">
                <a16:creationId xmlns:a16="http://schemas.microsoft.com/office/drawing/2014/main" id="{69D01957-BA2C-402E-82D4-059D8A5E0B7A}"/>
              </a:ext>
            </a:extLst>
          </p:cNvPr>
          <p:cNvSpPr txBox="1">
            <a:spLocks/>
          </p:cNvSpPr>
          <p:nvPr/>
        </p:nvSpPr>
        <p:spPr bwMode="auto">
          <a:xfrm>
            <a:off x="133165" y="1233785"/>
            <a:ext cx="11904955" cy="91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800" b="1" dirty="0">
                <a:solidFill>
                  <a:srgbClr val="002060"/>
                </a:solidFill>
                <a:latin typeface="Franklin Gothic Medium" panose="020B0603020102020204" pitchFamily="34" charset="0"/>
                <a:cs typeface="Times New Roman" panose="02020603050405020304" pitchFamily="18" charset="0"/>
              </a:rPr>
              <a:t>How to View Itemized Deductions </a:t>
            </a:r>
            <a:endParaRPr lang="en-US" sz="6600" b="1" dirty="0">
              <a:solidFill>
                <a:srgbClr val="002060"/>
              </a:solidFill>
              <a:latin typeface="Franklin Gothic Medium" panose="020B06030201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40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lang="en-US" sz="4700" b="1" dirty="0">
                <a:effectLst>
                  <a:outerShdw blurRad="38100" dist="38100" dir="2700000" algn="tl">
                    <a:srgbClr val="000000">
                      <a:alpha val="43137"/>
                    </a:srgbClr>
                  </a:outerShdw>
                </a:effectLst>
                <a:latin typeface="Roboto Slab" pitchFamily="2" charset="0"/>
                <a:cs typeface="Arial" panose="020B0604020202020204" pitchFamily="34" charset="0"/>
              </a:rPr>
            </a:br>
            <a:r>
              <a:rPr lang="en-US" sz="11000" b="1" dirty="0">
                <a:effectLst>
                  <a:outerShdw blurRad="38100" dist="38100" dir="2700000" algn="tl">
                    <a:srgbClr val="000000">
                      <a:alpha val="43137"/>
                    </a:srgbClr>
                  </a:outerShdw>
                </a:effectLst>
                <a:latin typeface="Roboto Slab" pitchFamily="2" charset="0"/>
                <a:cs typeface="Arial" panose="020B0604020202020204" pitchFamily="34" charset="0"/>
              </a:rPr>
              <a:t>Tax Planning in 2021</a:t>
            </a:r>
            <a:endParaRPr lang="en-US" sz="8000" b="1" dirty="0">
              <a:effectLst>
                <a:outerShdw blurRad="38100" dist="38100" dir="2700000" algn="tl">
                  <a:srgbClr val="000000">
                    <a:alpha val="43137"/>
                  </a:srgbClr>
                </a:outerShdw>
              </a:effectLst>
              <a:latin typeface="Roboto Slab" pitchFamily="2" charset="0"/>
              <a:cs typeface="Arial" panose="020B0604020202020204" pitchFamily="34" charset="0"/>
            </a:endParaRPr>
          </a:p>
        </p:txBody>
      </p:sp>
    </p:spTree>
    <p:extLst>
      <p:ext uri="{BB962C8B-B14F-4D97-AF65-F5344CB8AC3E}">
        <p14:creationId xmlns:p14="http://schemas.microsoft.com/office/powerpoint/2010/main" val="1234365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93D31D-FB00-4D41-AC5C-81CA54A47195}"/>
              </a:ext>
            </a:extLst>
          </p:cNvPr>
          <p:cNvPicPr>
            <a:picLocks noChangeAspect="1"/>
          </p:cNvPicPr>
          <p:nvPr/>
        </p:nvPicPr>
        <p:blipFill rotWithShape="1">
          <a:blip r:embed="rId3"/>
          <a:srcRect l="57259" t="27850"/>
          <a:stretch/>
        </p:blipFill>
        <p:spPr>
          <a:xfrm>
            <a:off x="8735800" y="1545249"/>
            <a:ext cx="3121480" cy="2615628"/>
          </a:xfrm>
          <a:prstGeom prst="rect">
            <a:avLst/>
          </a:prstGeom>
        </p:spPr>
      </p:pic>
      <p:sp>
        <p:nvSpPr>
          <p:cNvPr id="6" name="Title 1">
            <a:extLst>
              <a:ext uri="{FF2B5EF4-FFF2-40B4-BE49-F238E27FC236}">
                <a16:creationId xmlns:a16="http://schemas.microsoft.com/office/drawing/2014/main" id="{E9597133-755C-4752-92DD-3CF089D5CFE0}"/>
              </a:ext>
            </a:extLst>
          </p:cNvPr>
          <p:cNvSpPr txBox="1">
            <a:spLocks/>
          </p:cNvSpPr>
          <p:nvPr/>
        </p:nvSpPr>
        <p:spPr>
          <a:xfrm>
            <a:off x="0" y="0"/>
            <a:ext cx="12192000" cy="1358587"/>
          </a:xfrm>
          <a:prstGeom prst="rect">
            <a:avLst/>
          </a:prstGeom>
          <a:solidFill>
            <a:srgbClr val="0076A3"/>
          </a:solidFill>
        </p:spPr>
        <p:txBody>
          <a:bodyPr>
            <a:normAutofit fontScale="5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lnSpc>
                <a:spcPct val="120000"/>
              </a:lnSpc>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7000" b="1" dirty="0">
                <a:effectLst>
                  <a:outerShdw blurRad="38100" dist="38100" dir="2700000" algn="tl">
                    <a:srgbClr val="000000">
                      <a:alpha val="43137"/>
                    </a:srgbClr>
                  </a:outerShdw>
                </a:effectLst>
                <a:latin typeface="Roboto Slab" pitchFamily="2" charset="0"/>
                <a:cs typeface="Arial" panose="020B0604020202020204" pitchFamily="34" charset="0"/>
              </a:rPr>
              <a:t>Understand your ability to deduct mortgage interest</a:t>
            </a:r>
          </a:p>
          <a:p>
            <a:pPr algn="ctr">
              <a:lnSpc>
                <a:spcPct val="120000"/>
              </a:lnSpc>
              <a:defRPr/>
            </a:pPr>
            <a:r>
              <a:rPr lang="en-US" sz="7000" b="1" dirty="0">
                <a:effectLst>
                  <a:outerShdw blurRad="38100" dist="38100" dir="2700000" algn="tl">
                    <a:srgbClr val="000000">
                      <a:alpha val="43137"/>
                    </a:srgbClr>
                  </a:outerShdw>
                </a:effectLst>
                <a:latin typeface="Roboto Slab" pitchFamily="2" charset="0"/>
                <a:cs typeface="Arial" panose="020B0604020202020204" pitchFamily="34" charset="0"/>
              </a:rPr>
              <a:t>&amp; state and local taxes (SALT)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800" b="1" i="0" u="none" strike="noStrike" kern="1200" cap="none" spc="-60" normalizeH="0" baseline="0" noProof="0" dirty="0">
              <a:ln>
                <a:noFill/>
              </a:ln>
              <a:solidFill>
                <a:srgbClr val="FFFFFF"/>
              </a:solidFill>
              <a:effectLst/>
              <a:uLnTx/>
              <a:uFillTx/>
              <a:latin typeface="Roboto Slab" pitchFamily="2" charset="0"/>
              <a:ea typeface="Roboto Slab" pitchFamily="2" charset="0"/>
              <a:cs typeface="Arial" panose="020B0604020202020204" pitchFamily="34" charset="0"/>
            </a:endParaRPr>
          </a:p>
        </p:txBody>
      </p:sp>
      <p:pic>
        <p:nvPicPr>
          <p:cNvPr id="4" name="Picture 3">
            <a:extLst>
              <a:ext uri="{FF2B5EF4-FFF2-40B4-BE49-F238E27FC236}">
                <a16:creationId xmlns:a16="http://schemas.microsoft.com/office/drawing/2014/main" id="{7ECB3DD5-2794-4CEE-9BB0-6281D7F4ED5F}"/>
              </a:ext>
            </a:extLst>
          </p:cNvPr>
          <p:cNvPicPr>
            <a:picLocks noChangeAspect="1"/>
          </p:cNvPicPr>
          <p:nvPr/>
        </p:nvPicPr>
        <p:blipFill>
          <a:blip r:embed="rId4"/>
          <a:stretch>
            <a:fillRect/>
          </a:stretch>
        </p:blipFill>
        <p:spPr>
          <a:xfrm>
            <a:off x="8735799" y="4160877"/>
            <a:ext cx="3121481" cy="2468656"/>
          </a:xfrm>
          <a:prstGeom prst="rect">
            <a:avLst/>
          </a:prstGeom>
        </p:spPr>
      </p:pic>
      <p:sp>
        <p:nvSpPr>
          <p:cNvPr id="3" name="TextBox 2">
            <a:extLst>
              <a:ext uri="{FF2B5EF4-FFF2-40B4-BE49-F238E27FC236}">
                <a16:creationId xmlns:a16="http://schemas.microsoft.com/office/drawing/2014/main" id="{8D2A90F7-00AC-4500-A87F-6B79E0957BB7}"/>
              </a:ext>
            </a:extLst>
          </p:cNvPr>
          <p:cNvSpPr txBox="1"/>
          <p:nvPr/>
        </p:nvSpPr>
        <p:spPr>
          <a:xfrm>
            <a:off x="239362" y="1782618"/>
            <a:ext cx="10603400" cy="1815882"/>
          </a:xfrm>
          <a:prstGeom prst="rect">
            <a:avLst/>
          </a:prstGeom>
          <a:noFill/>
        </p:spPr>
        <p:txBody>
          <a:bodyPr wrap="square" rtlCol="0">
            <a:spAutoFit/>
          </a:bodyPr>
          <a:lstStyle/>
          <a:p>
            <a:r>
              <a:rPr lang="en-US" sz="2800" b="1" dirty="0">
                <a:solidFill>
                  <a:srgbClr val="002060"/>
                </a:solidFill>
                <a:latin typeface="Franklin Gothic Medium" panose="020B0603020102020204" pitchFamily="34" charset="0"/>
                <a:cs typeface="Times New Roman" panose="02020603050405020304" pitchFamily="18" charset="0"/>
              </a:rPr>
              <a:t>Mortgage Interest Deduction Limits:</a:t>
            </a:r>
          </a:p>
          <a:p>
            <a:endParaRPr lang="en-US" sz="2800" b="1" dirty="0">
              <a:solidFill>
                <a:srgbClr val="002060"/>
              </a:solidFill>
              <a:latin typeface="Franklin Gothic Medium" panose="020B0603020102020204" pitchFamily="34" charset="0"/>
              <a:cs typeface="Times New Roman" panose="02020603050405020304" pitchFamily="18" charset="0"/>
            </a:endParaRPr>
          </a:p>
          <a:p>
            <a:pPr marL="457200" indent="-457200">
              <a:buFont typeface="Arial" panose="020B0604020202020204" pitchFamily="34" charset="0"/>
              <a:buChar char="•"/>
            </a:pPr>
            <a:r>
              <a:rPr lang="en-US" sz="2800" dirty="0">
                <a:latin typeface="Franklin Gothic Medium" panose="020B0603020102020204" pitchFamily="34" charset="0"/>
                <a:cs typeface="Times New Roman" panose="02020603050405020304" pitchFamily="18" charset="0"/>
              </a:rPr>
              <a:t>Single and Married Filing Jointly: </a:t>
            </a:r>
            <a:r>
              <a:rPr lang="en-US" sz="2800" b="1" dirty="0">
                <a:latin typeface="Franklin Gothic Medium" panose="020B0603020102020204" pitchFamily="34" charset="0"/>
                <a:cs typeface="Times New Roman" panose="02020603050405020304" pitchFamily="18" charset="0"/>
              </a:rPr>
              <a:t>up to $750,000</a:t>
            </a:r>
          </a:p>
          <a:p>
            <a:pPr marL="457200" indent="-457200">
              <a:buFont typeface="Arial" panose="020B0604020202020204" pitchFamily="34" charset="0"/>
              <a:buChar char="•"/>
            </a:pPr>
            <a:r>
              <a:rPr lang="en-US" sz="2800" dirty="0">
                <a:latin typeface="Franklin Gothic Medium" panose="020B0603020102020204" pitchFamily="34" charset="0"/>
                <a:cs typeface="Times New Roman" panose="02020603050405020304" pitchFamily="18" charset="0"/>
              </a:rPr>
              <a:t>Married Filing Separately: </a:t>
            </a:r>
            <a:r>
              <a:rPr lang="en-US" sz="2800" b="1" dirty="0">
                <a:latin typeface="Franklin Gothic Medium" panose="020B0603020102020204" pitchFamily="34" charset="0"/>
                <a:cs typeface="Times New Roman" panose="02020603050405020304" pitchFamily="18" charset="0"/>
              </a:rPr>
              <a:t>up to $375,000 each</a:t>
            </a:r>
          </a:p>
        </p:txBody>
      </p:sp>
      <p:sp>
        <p:nvSpPr>
          <p:cNvPr id="5" name="TextBox 4">
            <a:extLst>
              <a:ext uri="{FF2B5EF4-FFF2-40B4-BE49-F238E27FC236}">
                <a16:creationId xmlns:a16="http://schemas.microsoft.com/office/drawing/2014/main" id="{67EBB4C4-A2FD-4EEF-AD2E-7843909DA3D8}"/>
              </a:ext>
            </a:extLst>
          </p:cNvPr>
          <p:cNvSpPr txBox="1"/>
          <p:nvPr/>
        </p:nvSpPr>
        <p:spPr>
          <a:xfrm>
            <a:off x="239362" y="4160877"/>
            <a:ext cx="7504004" cy="1815882"/>
          </a:xfrm>
          <a:prstGeom prst="rect">
            <a:avLst/>
          </a:prstGeom>
          <a:noFill/>
        </p:spPr>
        <p:txBody>
          <a:bodyPr wrap="square" rtlCol="0">
            <a:spAutoFit/>
          </a:bodyPr>
          <a:lstStyle/>
          <a:p>
            <a:r>
              <a:rPr lang="en-US" sz="2800" b="1" dirty="0">
                <a:solidFill>
                  <a:srgbClr val="002060"/>
                </a:solidFill>
                <a:latin typeface="Franklin Gothic Medium" panose="020B0603020102020204" pitchFamily="34" charset="0"/>
                <a:cs typeface="Times New Roman" panose="02020603050405020304" pitchFamily="18" charset="0"/>
              </a:rPr>
              <a:t>State and Local Tax (SALT) Deductions:</a:t>
            </a:r>
          </a:p>
          <a:p>
            <a:endParaRPr lang="en-US" sz="2800" b="1" dirty="0">
              <a:solidFill>
                <a:srgbClr val="002060"/>
              </a:solidFill>
              <a:latin typeface="Franklin Gothic Medium" panose="020B0603020102020204" pitchFamily="34" charset="0"/>
              <a:cs typeface="Times New Roman" panose="02020603050405020304" pitchFamily="18" charset="0"/>
            </a:endParaRPr>
          </a:p>
          <a:p>
            <a:pPr marL="457200" indent="-457200">
              <a:buFont typeface="Arial" panose="020B0604020202020204" pitchFamily="34" charset="0"/>
              <a:buChar char="•"/>
            </a:pPr>
            <a:r>
              <a:rPr lang="en-US" sz="2800" dirty="0">
                <a:latin typeface="Franklin Gothic Medium" panose="020B0603020102020204" pitchFamily="34" charset="0"/>
                <a:cs typeface="Times New Roman" panose="02020603050405020304" pitchFamily="18" charset="0"/>
              </a:rPr>
              <a:t>Currently limited to </a:t>
            </a:r>
            <a:r>
              <a:rPr lang="en-US" sz="2800" b="1" dirty="0">
                <a:latin typeface="Franklin Gothic Medium" panose="020B0603020102020204" pitchFamily="34" charset="0"/>
                <a:cs typeface="Times New Roman" panose="02020603050405020304" pitchFamily="18" charset="0"/>
              </a:rPr>
              <a:t>$10,000</a:t>
            </a:r>
          </a:p>
          <a:p>
            <a:endParaRPr lang="en-US" sz="2800" b="1" dirty="0">
              <a:solidFill>
                <a:srgbClr val="002060"/>
              </a:solidFill>
              <a:latin typeface="Franklin Gothic Medium" panose="020B0603020102020204" pitchFamily="34" charset="0"/>
              <a:cs typeface="Times New Roman" panose="02020603050405020304" pitchFamily="18" charset="0"/>
            </a:endParaRPr>
          </a:p>
        </p:txBody>
      </p:sp>
    </p:spTree>
    <p:extLst>
      <p:ext uri="{BB962C8B-B14F-4D97-AF65-F5344CB8AC3E}">
        <p14:creationId xmlns:p14="http://schemas.microsoft.com/office/powerpoint/2010/main" val="199653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a:extLst>
              <a:ext uri="{FF2B5EF4-FFF2-40B4-BE49-F238E27FC236}">
                <a16:creationId xmlns:a16="http://schemas.microsoft.com/office/drawing/2014/main" id="{A80F4A64-E43F-4E4D-9B03-3055A655C04F}"/>
              </a:ext>
            </a:extLst>
          </p:cNvPr>
          <p:cNvSpPr txBox="1">
            <a:spLocks/>
          </p:cNvSpPr>
          <p:nvPr/>
        </p:nvSpPr>
        <p:spPr>
          <a:xfrm>
            <a:off x="0" y="-1"/>
            <a:ext cx="12192000" cy="1007005"/>
          </a:xfrm>
          <a:prstGeom prst="rect">
            <a:avLst/>
          </a:prstGeom>
          <a:solidFill>
            <a:srgbClr val="0076A3"/>
          </a:solidFill>
        </p:spPr>
        <p:txBody>
          <a:bodyPr>
            <a:normAutofit fontScale="77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300" b="1" dirty="0">
                <a:effectLst>
                  <a:outerShdw blurRad="38100" dist="38100" dir="2700000" algn="tl">
                    <a:srgbClr val="000000">
                      <a:alpha val="43137"/>
                    </a:srgbClr>
                  </a:outerShdw>
                </a:effectLst>
                <a:latin typeface="Roboto Slab" pitchFamily="2" charset="0"/>
                <a:cs typeface="Arial" panose="020B0604020202020204" pitchFamily="34" charset="0"/>
              </a:rPr>
              <a:t>Charitable Giving Tax Planning for 2021</a:t>
            </a:r>
          </a:p>
        </p:txBody>
      </p:sp>
      <p:sp>
        <p:nvSpPr>
          <p:cNvPr id="6" name="Rectangle 5">
            <a:extLst>
              <a:ext uri="{FF2B5EF4-FFF2-40B4-BE49-F238E27FC236}">
                <a16:creationId xmlns:a16="http://schemas.microsoft.com/office/drawing/2014/main" id="{8C4298A4-8E0F-4AB5-A8D8-4EDBE5CBB629}"/>
              </a:ext>
            </a:extLst>
          </p:cNvPr>
          <p:cNvSpPr/>
          <p:nvPr/>
        </p:nvSpPr>
        <p:spPr>
          <a:xfrm>
            <a:off x="190013" y="2599764"/>
            <a:ext cx="12001987" cy="2318583"/>
          </a:xfrm>
          <a:prstGeom prst="rect">
            <a:avLst/>
          </a:prstGeom>
        </p:spPr>
        <p:txBody>
          <a:bodyPr wrap="square">
            <a:spAutoFit/>
          </a:bodyPr>
          <a:lstStyle/>
          <a:p>
            <a:pPr marL="571500" indent="-571500">
              <a:spcBef>
                <a:spcPts val="1000"/>
              </a:spcBef>
              <a:buFont typeface="Wingdings" panose="05000000000000000000" pitchFamily="2" charset="2"/>
              <a:buChar char="§"/>
            </a:pPr>
            <a:r>
              <a:rPr lang="en-US" sz="3200" dirty="0">
                <a:latin typeface="Franklin Gothic Medium" panose="020B0603020102020204" pitchFamily="34" charset="0"/>
                <a:cs typeface="Times New Roman" panose="02020603050405020304" pitchFamily="18" charset="0"/>
              </a:rPr>
              <a:t>RMDs were changed to 72.</a:t>
            </a:r>
          </a:p>
          <a:p>
            <a:pPr marL="571500" indent="-571500">
              <a:spcBef>
                <a:spcPts val="1000"/>
              </a:spcBef>
              <a:buFont typeface="Wingdings" panose="05000000000000000000" pitchFamily="2" charset="2"/>
              <a:buChar char="§"/>
            </a:pPr>
            <a:r>
              <a:rPr lang="en-US" sz="3200" dirty="0">
                <a:latin typeface="Franklin Gothic Medium" panose="020B0603020102020204" pitchFamily="34" charset="0"/>
                <a:cs typeface="Times New Roman" panose="02020603050405020304" pitchFamily="18" charset="0"/>
              </a:rPr>
              <a:t>QCDs are still allowed at 70½. </a:t>
            </a:r>
          </a:p>
          <a:p>
            <a:pPr marL="571500" indent="-571500">
              <a:spcBef>
                <a:spcPts val="1000"/>
              </a:spcBef>
              <a:buFont typeface="Wingdings" panose="05000000000000000000" pitchFamily="2" charset="2"/>
              <a:buChar char="§"/>
            </a:pPr>
            <a:r>
              <a:rPr lang="en-US" sz="3200" dirty="0">
                <a:latin typeface="Franklin Gothic Medium" panose="020B0603020102020204" pitchFamily="34" charset="0"/>
                <a:cs typeface="Times New Roman" panose="02020603050405020304" pitchFamily="18" charset="0"/>
              </a:rPr>
              <a:t>Many retirement savers like to use their RMDs or part of them for QCDs.</a:t>
            </a:r>
          </a:p>
        </p:txBody>
      </p:sp>
      <p:sp>
        <p:nvSpPr>
          <p:cNvPr id="8" name="Rectangle 7">
            <a:extLst>
              <a:ext uri="{FF2B5EF4-FFF2-40B4-BE49-F238E27FC236}">
                <a16:creationId xmlns:a16="http://schemas.microsoft.com/office/drawing/2014/main" id="{8A870629-2BD5-4867-96B2-F15D8226E937}"/>
              </a:ext>
            </a:extLst>
          </p:cNvPr>
          <p:cNvSpPr/>
          <p:nvPr/>
        </p:nvSpPr>
        <p:spPr>
          <a:xfrm>
            <a:off x="0" y="1199369"/>
            <a:ext cx="12192000" cy="1323439"/>
          </a:xfrm>
          <a:prstGeom prst="rect">
            <a:avLst/>
          </a:prstGeom>
        </p:spPr>
        <p:txBody>
          <a:bodyPr wrap="square">
            <a:spAutoFit/>
          </a:bodyPr>
          <a:lstStyle/>
          <a:p>
            <a:pPr algn="ctr"/>
            <a:r>
              <a:rPr lang="en-US" sz="4000" b="1" dirty="0">
                <a:solidFill>
                  <a:srgbClr val="002060"/>
                </a:solidFill>
                <a:latin typeface="Franklin Gothic Medium" panose="020B0603020102020204" pitchFamily="34" charset="0"/>
                <a:cs typeface="Times New Roman" panose="02020603050405020304" pitchFamily="18" charset="0"/>
              </a:rPr>
              <a:t>Qualified Charitable Distributions(QCD) </a:t>
            </a:r>
            <a:br>
              <a:rPr lang="en-US" sz="4000" b="1" dirty="0">
                <a:solidFill>
                  <a:srgbClr val="002060"/>
                </a:solidFill>
                <a:latin typeface="Franklin Gothic Medium" panose="020B0603020102020204" pitchFamily="34" charset="0"/>
                <a:cs typeface="Times New Roman" panose="02020603050405020304" pitchFamily="18" charset="0"/>
              </a:rPr>
            </a:br>
            <a:r>
              <a:rPr lang="en-US" sz="4000" b="1" dirty="0">
                <a:solidFill>
                  <a:srgbClr val="002060"/>
                </a:solidFill>
                <a:latin typeface="Franklin Gothic Medium" panose="020B0603020102020204" pitchFamily="34" charset="0"/>
                <a:cs typeface="Times New Roman" panose="02020603050405020304" pitchFamily="18" charset="0"/>
              </a:rPr>
              <a:t>are still a strategy for retirement savers. </a:t>
            </a:r>
            <a:endParaRPr lang="en-US" sz="4000" b="1" dirty="0">
              <a:solidFill>
                <a:srgbClr val="FF0000"/>
              </a:solidFill>
              <a:latin typeface="Franklin Gothic Medium" panose="020B06030201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E6CEEA3-0756-437B-8820-F0CA92399380}"/>
              </a:ext>
            </a:extLst>
          </p:cNvPr>
          <p:cNvSpPr txBox="1"/>
          <p:nvPr/>
        </p:nvSpPr>
        <p:spPr>
          <a:xfrm>
            <a:off x="1147208" y="5084932"/>
            <a:ext cx="3021041" cy="1538883"/>
          </a:xfrm>
          <a:prstGeom prst="rect">
            <a:avLst/>
          </a:prstGeom>
          <a:solidFill>
            <a:schemeClr val="accent5">
              <a:lumMod val="50000"/>
            </a:schemeClr>
          </a:solidFill>
          <a:ln w="63500">
            <a:gradFill flip="none" rotWithShape="1">
              <a:gsLst>
                <a:gs pos="0">
                  <a:schemeClr val="accent6">
                    <a:lumMod val="89000"/>
                  </a:schemeClr>
                </a:gs>
                <a:gs pos="24000">
                  <a:schemeClr val="accent6">
                    <a:lumMod val="89000"/>
                  </a:schemeClr>
                </a:gs>
                <a:gs pos="97000">
                  <a:schemeClr val="accent5">
                    <a:lumMod val="60000"/>
                    <a:lumOff val="40000"/>
                  </a:schemeClr>
                </a:gs>
              </a:gsLst>
              <a:path path="circle">
                <a:fillToRect l="50000" t="50000" r="50000" b="50000"/>
              </a:path>
              <a:tileRect/>
            </a:gradFill>
          </a:ln>
          <a:effectLst>
            <a:outerShdw blurRad="50800" dist="38100" dir="2700000" algn="tl" rotWithShape="0">
              <a:prstClr val="black">
                <a:alpha val="40000"/>
              </a:prstClr>
            </a:outerShdw>
          </a:effectLst>
        </p:spPr>
        <p:txBody>
          <a:bodyPr wrap="square" rtlCol="0">
            <a:spAutoFit/>
          </a:bodyPr>
          <a:lstStyle/>
          <a:p>
            <a:pPr algn="ctr"/>
            <a:r>
              <a:rPr lang="en-US" sz="6600" b="1" dirty="0">
                <a:solidFill>
                  <a:schemeClr val="bg1"/>
                </a:solidFill>
              </a:rPr>
              <a:t>70 ½</a:t>
            </a:r>
            <a:br>
              <a:rPr lang="en-US" sz="3600" dirty="0">
                <a:solidFill>
                  <a:schemeClr val="bg1"/>
                </a:solidFill>
              </a:rPr>
            </a:br>
            <a:r>
              <a:rPr lang="en-US" sz="2800" dirty="0">
                <a:solidFill>
                  <a:schemeClr val="bg1"/>
                </a:solidFill>
              </a:rPr>
              <a:t>Minimum Age</a:t>
            </a:r>
            <a:endParaRPr lang="en-US" sz="3600" b="1" dirty="0">
              <a:solidFill>
                <a:schemeClr val="bg1"/>
              </a:solidFill>
            </a:endParaRPr>
          </a:p>
        </p:txBody>
      </p:sp>
      <p:sp>
        <p:nvSpPr>
          <p:cNvPr id="4" name="TextBox 3">
            <a:extLst>
              <a:ext uri="{FF2B5EF4-FFF2-40B4-BE49-F238E27FC236}">
                <a16:creationId xmlns:a16="http://schemas.microsoft.com/office/drawing/2014/main" id="{AF028D1B-8456-4309-85A1-DD8C4F700EF1}"/>
              </a:ext>
            </a:extLst>
          </p:cNvPr>
          <p:cNvSpPr txBox="1"/>
          <p:nvPr/>
        </p:nvSpPr>
        <p:spPr>
          <a:xfrm>
            <a:off x="8370210" y="5091837"/>
            <a:ext cx="3021041" cy="1538883"/>
          </a:xfrm>
          <a:prstGeom prst="rect">
            <a:avLst/>
          </a:prstGeom>
          <a:solidFill>
            <a:schemeClr val="accent5">
              <a:lumMod val="50000"/>
            </a:schemeClr>
          </a:solidFill>
          <a:ln w="63500">
            <a:gradFill flip="none" rotWithShape="1">
              <a:gsLst>
                <a:gs pos="0">
                  <a:schemeClr val="accent6">
                    <a:lumMod val="89000"/>
                  </a:schemeClr>
                </a:gs>
                <a:gs pos="24000">
                  <a:schemeClr val="accent6">
                    <a:lumMod val="89000"/>
                  </a:schemeClr>
                </a:gs>
                <a:gs pos="97000">
                  <a:schemeClr val="accent5">
                    <a:lumMod val="60000"/>
                    <a:lumOff val="40000"/>
                  </a:schemeClr>
                </a:gs>
              </a:gsLst>
              <a:path path="circle">
                <a:fillToRect l="50000" t="50000" r="50000" b="50000"/>
              </a:path>
              <a:tileRect/>
            </a:gradFill>
          </a:ln>
          <a:effectLst>
            <a:outerShdw blurRad="50800" dist="38100" dir="2700000" algn="tl" rotWithShape="0">
              <a:prstClr val="black">
                <a:alpha val="40000"/>
              </a:prstClr>
            </a:outerShdw>
          </a:effectLst>
        </p:spPr>
        <p:txBody>
          <a:bodyPr wrap="square" rtlCol="0">
            <a:spAutoFit/>
          </a:bodyPr>
          <a:lstStyle/>
          <a:p>
            <a:pPr algn="ctr"/>
            <a:r>
              <a:rPr lang="en-US" sz="6600" b="1" dirty="0">
                <a:solidFill>
                  <a:schemeClr val="bg1"/>
                </a:solidFill>
              </a:rPr>
              <a:t>IRA</a:t>
            </a:r>
            <a:br>
              <a:rPr lang="en-US" sz="6600" b="1" dirty="0">
                <a:solidFill>
                  <a:schemeClr val="bg1"/>
                </a:solidFill>
              </a:rPr>
            </a:br>
            <a:r>
              <a:rPr lang="en-US" sz="2800" dirty="0">
                <a:solidFill>
                  <a:schemeClr val="bg1"/>
                </a:solidFill>
              </a:rPr>
              <a:t>Gift to Charity</a:t>
            </a:r>
            <a:endParaRPr lang="en-US" sz="3600" b="1" dirty="0">
              <a:solidFill>
                <a:schemeClr val="bg1"/>
              </a:solidFill>
            </a:endParaRPr>
          </a:p>
        </p:txBody>
      </p:sp>
      <p:sp>
        <p:nvSpPr>
          <p:cNvPr id="7" name="TextBox 6">
            <a:extLst>
              <a:ext uri="{FF2B5EF4-FFF2-40B4-BE49-F238E27FC236}">
                <a16:creationId xmlns:a16="http://schemas.microsoft.com/office/drawing/2014/main" id="{1B68451B-4B22-47BA-B67B-E9F04565C9A0}"/>
              </a:ext>
            </a:extLst>
          </p:cNvPr>
          <p:cNvSpPr txBox="1"/>
          <p:nvPr/>
        </p:nvSpPr>
        <p:spPr>
          <a:xfrm>
            <a:off x="4758709" y="5084932"/>
            <a:ext cx="3021041" cy="1538883"/>
          </a:xfrm>
          <a:prstGeom prst="rect">
            <a:avLst/>
          </a:prstGeom>
          <a:solidFill>
            <a:schemeClr val="accent5">
              <a:lumMod val="50000"/>
            </a:schemeClr>
          </a:solidFill>
          <a:ln w="63500">
            <a:gradFill flip="none" rotWithShape="1">
              <a:gsLst>
                <a:gs pos="0">
                  <a:schemeClr val="accent6">
                    <a:lumMod val="89000"/>
                  </a:schemeClr>
                </a:gs>
                <a:gs pos="24000">
                  <a:schemeClr val="accent6">
                    <a:lumMod val="89000"/>
                  </a:schemeClr>
                </a:gs>
                <a:gs pos="97000">
                  <a:schemeClr val="accent5">
                    <a:lumMod val="60000"/>
                    <a:lumOff val="40000"/>
                  </a:schemeClr>
                </a:gs>
              </a:gsLst>
              <a:path path="circle">
                <a:fillToRect l="50000" t="50000" r="50000" b="50000"/>
              </a:path>
              <a:tileRect/>
            </a:gradFill>
          </a:ln>
          <a:effectLst>
            <a:outerShdw blurRad="50800" dist="38100" dir="2700000" algn="tl" rotWithShape="0">
              <a:prstClr val="black">
                <a:alpha val="40000"/>
              </a:prstClr>
            </a:outerShdw>
          </a:effectLst>
        </p:spPr>
        <p:txBody>
          <a:bodyPr wrap="square" rtlCol="0">
            <a:spAutoFit/>
          </a:bodyPr>
          <a:lstStyle/>
          <a:p>
            <a:pPr algn="ctr"/>
            <a:r>
              <a:rPr lang="en-US" sz="6600" b="1" dirty="0">
                <a:solidFill>
                  <a:schemeClr val="bg1"/>
                </a:solidFill>
              </a:rPr>
              <a:t>$100k</a:t>
            </a:r>
            <a:br>
              <a:rPr lang="en-US" sz="3600" dirty="0">
                <a:solidFill>
                  <a:schemeClr val="bg1"/>
                </a:solidFill>
              </a:rPr>
            </a:br>
            <a:r>
              <a:rPr lang="en-US" sz="2800" dirty="0">
                <a:solidFill>
                  <a:schemeClr val="bg1"/>
                </a:solidFill>
              </a:rPr>
              <a:t>Annual Maximum</a:t>
            </a:r>
            <a:endParaRPr lang="en-US" sz="3600" b="1" dirty="0">
              <a:solidFill>
                <a:schemeClr val="bg1"/>
              </a:solidFill>
            </a:endParaRPr>
          </a:p>
        </p:txBody>
      </p:sp>
    </p:spTree>
    <p:extLst>
      <p:ext uri="{BB962C8B-B14F-4D97-AF65-F5344CB8AC3E}">
        <p14:creationId xmlns:p14="http://schemas.microsoft.com/office/powerpoint/2010/main" val="114274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bwMode="auto">
          <a:xfrm>
            <a:off x="1676399" y="-879564"/>
            <a:ext cx="8839200" cy="18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br>
              <a:rPr lang="en-US" b="1" dirty="0"/>
            </a:br>
            <a:endParaRPr lang="en-US" b="1" dirty="0">
              <a:solidFill>
                <a:srgbClr val="FF0000"/>
              </a:solidFill>
            </a:endParaRPr>
          </a:p>
        </p:txBody>
      </p:sp>
      <p:sp>
        <p:nvSpPr>
          <p:cNvPr id="5" name="Title 1">
            <a:extLst>
              <a:ext uri="{FF2B5EF4-FFF2-40B4-BE49-F238E27FC236}">
                <a16:creationId xmlns:a16="http://schemas.microsoft.com/office/drawing/2014/main" id="{B53EF543-18B2-4E82-9EEE-0611AE8A6F09}"/>
              </a:ext>
            </a:extLst>
          </p:cNvPr>
          <p:cNvSpPr txBox="1">
            <a:spLocks/>
          </p:cNvSpPr>
          <p:nvPr/>
        </p:nvSpPr>
        <p:spPr>
          <a:xfrm>
            <a:off x="0" y="-1"/>
            <a:ext cx="12192000" cy="896645"/>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b="1" dirty="0">
                <a:effectLst>
                  <a:outerShdw blurRad="38100" dist="38100" dir="2700000" algn="tl">
                    <a:srgbClr val="000000">
                      <a:alpha val="43137"/>
                    </a:srgbClr>
                  </a:outerShdw>
                </a:effectLst>
                <a:latin typeface="Roboto Slab" pitchFamily="2" charset="0"/>
                <a:cs typeface="Arial" panose="020B0604020202020204" pitchFamily="34" charset="0"/>
              </a:rPr>
              <a:t>Capital Gains Rates for 2021</a:t>
            </a:r>
          </a:p>
          <a:p>
            <a:pPr algn="ctr">
              <a:defRPr/>
            </a:pPr>
            <a:endParaRPr lang="en-US" sz="5800" b="1" dirty="0">
              <a:latin typeface="Roboto Slab" pitchFamily="2" charset="0"/>
              <a:ea typeface="Roboto Slab" pitchFamily="2" charset="0"/>
              <a:cs typeface="Arial" panose="020B0604020202020204" pitchFamily="34" charset="0"/>
            </a:endParaRPr>
          </a:p>
        </p:txBody>
      </p:sp>
      <p:pic>
        <p:nvPicPr>
          <p:cNvPr id="4" name="Picture 3">
            <a:extLst>
              <a:ext uri="{FF2B5EF4-FFF2-40B4-BE49-F238E27FC236}">
                <a16:creationId xmlns:a16="http://schemas.microsoft.com/office/drawing/2014/main" id="{861310B9-3C5E-4ABC-8DA1-EB0BB53FDA3E}"/>
              </a:ext>
            </a:extLst>
          </p:cNvPr>
          <p:cNvPicPr>
            <a:picLocks noChangeAspect="1"/>
          </p:cNvPicPr>
          <p:nvPr/>
        </p:nvPicPr>
        <p:blipFill>
          <a:blip r:embed="rId3"/>
          <a:stretch>
            <a:fillRect/>
          </a:stretch>
        </p:blipFill>
        <p:spPr>
          <a:xfrm>
            <a:off x="286625" y="1235304"/>
            <a:ext cx="11165152" cy="4905437"/>
          </a:xfrm>
          <a:prstGeom prst="rect">
            <a:avLst/>
          </a:prstGeom>
        </p:spPr>
      </p:pic>
    </p:spTree>
    <p:extLst>
      <p:ext uri="{BB962C8B-B14F-4D97-AF65-F5344CB8AC3E}">
        <p14:creationId xmlns:p14="http://schemas.microsoft.com/office/powerpoint/2010/main" val="1014361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Tax Gains &amp; Loss Harvesting</a:t>
            </a:r>
          </a:p>
        </p:txBody>
      </p:sp>
      <p:pic>
        <p:nvPicPr>
          <p:cNvPr id="2" name="Picture 1">
            <a:extLst>
              <a:ext uri="{FF2B5EF4-FFF2-40B4-BE49-F238E27FC236}">
                <a16:creationId xmlns:a16="http://schemas.microsoft.com/office/drawing/2014/main" id="{1D56B9E4-C131-4EF6-8C71-E76502D76AEC}"/>
              </a:ext>
            </a:extLst>
          </p:cNvPr>
          <p:cNvPicPr>
            <a:picLocks noChangeAspect="1"/>
          </p:cNvPicPr>
          <p:nvPr/>
        </p:nvPicPr>
        <p:blipFill>
          <a:blip r:embed="rId3"/>
          <a:stretch>
            <a:fillRect/>
          </a:stretch>
        </p:blipFill>
        <p:spPr>
          <a:xfrm>
            <a:off x="3341465" y="1185535"/>
            <a:ext cx="5124873" cy="5124873"/>
          </a:xfrm>
          <a:prstGeom prst="rect">
            <a:avLst/>
          </a:prstGeom>
        </p:spPr>
      </p:pic>
    </p:spTree>
    <p:extLst>
      <p:ext uri="{BB962C8B-B14F-4D97-AF65-F5344CB8AC3E}">
        <p14:creationId xmlns:p14="http://schemas.microsoft.com/office/powerpoint/2010/main" val="1463874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588" y="1081172"/>
            <a:ext cx="11808824" cy="5495731"/>
          </a:xfrm>
        </p:spPr>
        <p:txBody>
          <a:bodyPr>
            <a:normAutofit/>
          </a:bodyPr>
          <a:lstStyle/>
          <a:p>
            <a:pPr>
              <a:spcBef>
                <a:spcPts val="0"/>
              </a:spcBef>
            </a:pPr>
            <a:r>
              <a:rPr lang="en-US" sz="3600" dirty="0">
                <a:latin typeface="Franklin Gothic Medium" panose="020B0603020102020204" pitchFamily="34" charset="0"/>
                <a:cs typeface="Times New Roman" panose="02020603050405020304" pitchFamily="18" charset="0"/>
              </a:rPr>
              <a:t>Selling assets at a loss to offset capital gains.</a:t>
            </a:r>
          </a:p>
          <a:p>
            <a:pPr>
              <a:spcBef>
                <a:spcPts val="0"/>
              </a:spcBef>
            </a:pPr>
            <a:endParaRPr lang="en-US" sz="3600" dirty="0">
              <a:latin typeface="Franklin Gothic Medium" panose="020B0603020102020204" pitchFamily="34" charset="0"/>
              <a:cs typeface="Times New Roman" panose="02020603050405020304" pitchFamily="18" charset="0"/>
            </a:endParaRPr>
          </a:p>
          <a:p>
            <a:pPr>
              <a:spcBef>
                <a:spcPts val="0"/>
              </a:spcBef>
            </a:pPr>
            <a:r>
              <a:rPr lang="en-US" sz="3600" dirty="0">
                <a:latin typeface="Franklin Gothic Medium" panose="020B0603020102020204" pitchFamily="34" charset="0"/>
                <a:cs typeface="Times New Roman" panose="02020603050405020304" pitchFamily="18" charset="0"/>
              </a:rPr>
              <a:t>Reduces or eliminates tax on current capital gain.</a:t>
            </a:r>
          </a:p>
          <a:p>
            <a:pPr marL="0" indent="0">
              <a:spcBef>
                <a:spcPts val="0"/>
              </a:spcBef>
              <a:buNone/>
            </a:pPr>
            <a:endParaRPr lang="en-US" sz="3600" b="1" dirty="0">
              <a:latin typeface="Franklin Gothic Medium" panose="020B0603020102020204" pitchFamily="34" charset="0"/>
              <a:cs typeface="Times New Roman" panose="02020603050405020304" pitchFamily="18" charset="0"/>
            </a:endParaRPr>
          </a:p>
          <a:p>
            <a:pPr marL="0" indent="0" algn="ctr">
              <a:spcBef>
                <a:spcPts val="0"/>
              </a:spcBef>
              <a:buNone/>
            </a:pPr>
            <a:r>
              <a:rPr lang="en-US" sz="3600" b="1" i="1" dirty="0">
                <a:solidFill>
                  <a:schemeClr val="accent5">
                    <a:lumMod val="50000"/>
                  </a:schemeClr>
                </a:solidFill>
                <a:latin typeface="Franklin Gothic Medium" panose="020B0603020102020204" pitchFamily="34" charset="0"/>
                <a:cs typeface="Times New Roman" panose="02020603050405020304" pitchFamily="18" charset="0"/>
              </a:rPr>
              <a:t>On the surface, loss harvesting produces an economic benefit equal to the tax saved, however it could only provide a timing benefit. </a:t>
            </a:r>
          </a:p>
          <a:p>
            <a:pPr marL="0" lvl="1" indent="0">
              <a:spcBef>
                <a:spcPts val="0"/>
              </a:spcBef>
              <a:buNone/>
            </a:pPr>
            <a:endParaRPr lang="en-US" sz="3600" dirty="0">
              <a:latin typeface="Franklin Gothic Medium" panose="020B0603020102020204" pitchFamily="34" charset="0"/>
              <a:cs typeface="Times New Roman" panose="02020603050405020304" pitchFamily="18" charset="0"/>
            </a:endParaRPr>
          </a:p>
          <a:p>
            <a:pPr marL="228600" lvl="1">
              <a:spcBef>
                <a:spcPts val="0"/>
              </a:spcBef>
            </a:pPr>
            <a:r>
              <a:rPr lang="en-US" sz="3600" dirty="0">
                <a:latin typeface="Franklin Gothic Medium" panose="020B0603020102020204" pitchFamily="34" charset="0"/>
                <a:cs typeface="Times New Roman" panose="02020603050405020304" pitchFamily="18" charset="0"/>
              </a:rPr>
              <a:t>Tax deferral could be valuable!</a:t>
            </a:r>
          </a:p>
        </p:txBody>
      </p:sp>
      <p:sp>
        <p:nvSpPr>
          <p:cNvPr id="4" name="Title 1">
            <a:extLst>
              <a:ext uri="{FF2B5EF4-FFF2-40B4-BE49-F238E27FC236}">
                <a16:creationId xmlns:a16="http://schemas.microsoft.com/office/drawing/2014/main" id="{2AED730E-199B-449A-899F-AF798DFCA7D6}"/>
              </a:ext>
            </a:extLst>
          </p:cNvPr>
          <p:cNvSpPr txBox="1">
            <a:spLocks/>
          </p:cNvSpPr>
          <p:nvPr/>
        </p:nvSpPr>
        <p:spPr>
          <a:xfrm>
            <a:off x="0" y="4471"/>
            <a:ext cx="12192000" cy="917232"/>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400" b="1" dirty="0">
                <a:effectLst>
                  <a:outerShdw blurRad="38100" dist="38100" dir="2700000" algn="tl">
                    <a:srgbClr val="000000">
                      <a:alpha val="43137"/>
                    </a:srgbClr>
                  </a:outerShdw>
                </a:effectLst>
                <a:latin typeface="Roboto Slab" pitchFamily="2" charset="0"/>
                <a:cs typeface="Arial" panose="020B0604020202020204" pitchFamily="34" charset="0"/>
              </a:rPr>
              <a:t>Harvesting Capital Losses</a:t>
            </a:r>
          </a:p>
        </p:txBody>
      </p:sp>
    </p:spTree>
    <p:extLst>
      <p:ext uri="{BB962C8B-B14F-4D97-AF65-F5344CB8AC3E}">
        <p14:creationId xmlns:p14="http://schemas.microsoft.com/office/powerpoint/2010/main" val="1327416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155" y="1218778"/>
            <a:ext cx="11851690" cy="4722286"/>
          </a:xfrm>
        </p:spPr>
        <p:txBody>
          <a:bodyPr/>
          <a:lstStyle/>
          <a:p>
            <a:pPr marL="0" indent="0" algn="ctr">
              <a:buNone/>
            </a:pPr>
            <a:r>
              <a:rPr lang="en-US" sz="3600" dirty="0">
                <a:solidFill>
                  <a:srgbClr val="336699"/>
                </a:solidFill>
                <a:latin typeface="Franklin Gothic Medium" panose="020B0603020102020204" pitchFamily="34" charset="0"/>
                <a:cs typeface="Times New Roman" panose="02020603050405020304" pitchFamily="18" charset="0"/>
              </a:rPr>
              <a:t>Capital losses are highly tax effective if they can be used to offset income taxed at higher rates.</a:t>
            </a:r>
          </a:p>
          <a:p>
            <a:pPr marL="0" indent="0">
              <a:buNone/>
            </a:pPr>
            <a:endParaRPr lang="en-US" b="1" i="1" dirty="0">
              <a:latin typeface="Franklin Gothic Medium" panose="020B0603020102020204" pitchFamily="34" charset="0"/>
              <a:cs typeface="Times New Roman" panose="02020603050405020304" pitchFamily="18" charset="0"/>
            </a:endParaRPr>
          </a:p>
          <a:p>
            <a:pPr marL="0" indent="0">
              <a:buNone/>
            </a:pPr>
            <a:endParaRPr lang="en-US" b="1" dirty="0">
              <a:solidFill>
                <a:srgbClr val="00B050"/>
              </a:solidFill>
              <a:latin typeface="Franklin Gothic Medium" panose="020B0603020102020204" pitchFamily="34" charset="0"/>
              <a:cs typeface="Times New Roman" panose="02020603050405020304" pitchFamily="18" charset="0"/>
            </a:endParaRPr>
          </a:p>
          <a:p>
            <a:pPr marL="0" indent="0">
              <a:buNone/>
            </a:pPr>
            <a:endParaRPr lang="en-US" b="1" dirty="0">
              <a:solidFill>
                <a:srgbClr val="00B050"/>
              </a:solidFill>
              <a:latin typeface="Franklin Gothic Medium" panose="020B0603020102020204" pitchFamily="34" charset="0"/>
              <a:cs typeface="Times New Roman" panose="02020603050405020304" pitchFamily="18" charset="0"/>
            </a:endParaRPr>
          </a:p>
          <a:p>
            <a:pPr marL="0" indent="0" algn="ctr">
              <a:buNone/>
            </a:pPr>
            <a:br>
              <a:rPr lang="en-US" b="1" dirty="0">
                <a:solidFill>
                  <a:srgbClr val="00B050"/>
                </a:solidFill>
                <a:latin typeface="Franklin Gothic Medium" panose="020B0603020102020204" pitchFamily="34" charset="0"/>
                <a:cs typeface="Times New Roman" panose="02020603050405020304" pitchFamily="18" charset="0"/>
              </a:rPr>
            </a:br>
            <a:endParaRPr lang="en-US" b="1" dirty="0">
              <a:solidFill>
                <a:srgbClr val="00B050"/>
              </a:solidFill>
              <a:latin typeface="Franklin Gothic Medium" panose="020B0603020102020204" pitchFamily="34" charset="0"/>
              <a:cs typeface="Times New Roman" panose="02020603050405020304" pitchFamily="18" charset="0"/>
            </a:endParaRPr>
          </a:p>
          <a:p>
            <a:pPr marL="0" indent="0">
              <a:buNone/>
            </a:pPr>
            <a:r>
              <a:rPr lang="en-US" sz="2400" b="1" i="1" dirty="0">
                <a:solidFill>
                  <a:srgbClr val="FF0000"/>
                </a:solidFill>
                <a:latin typeface="Franklin Gothic Medium" panose="020B0603020102020204" pitchFamily="34" charset="0"/>
                <a:cs typeface="Times New Roman" panose="02020603050405020304" pitchFamily="18" charset="0"/>
              </a:rPr>
              <a:t>Warning:</a:t>
            </a:r>
            <a:r>
              <a:rPr lang="en-US" sz="2400" i="1" dirty="0">
                <a:solidFill>
                  <a:srgbClr val="FF0000"/>
                </a:solidFill>
                <a:latin typeface="Franklin Gothic Medium" panose="020B0603020102020204" pitchFamily="34" charset="0"/>
                <a:cs typeface="Times New Roman" panose="02020603050405020304" pitchFamily="18" charset="0"/>
              </a:rPr>
              <a:t> </a:t>
            </a:r>
            <a:r>
              <a:rPr lang="en-US" sz="2400" dirty="0">
                <a:latin typeface="Franklin Gothic Medium" panose="020B0603020102020204" pitchFamily="34" charset="0"/>
                <a:cs typeface="Times New Roman" panose="02020603050405020304" pitchFamily="18" charset="0"/>
              </a:rPr>
              <a:t>Watch out for the wash sale rule, which prevents taxpayers from repurchasing a substantially similar security within 30 days of selling at a loss.</a:t>
            </a:r>
            <a:endParaRPr lang="en-US" sz="2400" i="1" dirty="0">
              <a:latin typeface="Franklin Gothic Medium" panose="020B0603020102020204" pitchFamily="34" charset="0"/>
              <a:cs typeface="Times New Roman" panose="02020603050405020304" pitchFamily="18" charset="0"/>
            </a:endParaRPr>
          </a:p>
          <a:p>
            <a:endParaRPr lang="en-US" dirty="0">
              <a:latin typeface="Franklin Gothic Medium" panose="020B0603020102020204" pitchFamily="34" charset="0"/>
              <a:cs typeface="Times New Roman" panose="02020603050405020304" pitchFamily="18" charset="0"/>
            </a:endParaRPr>
          </a:p>
          <a:p>
            <a:endParaRPr lang="en-US" dirty="0">
              <a:latin typeface="Franklin Gothic Medium" panose="020B0603020102020204" pitchFamily="34" charset="0"/>
              <a:cs typeface="Times New Roman" panose="02020603050405020304" pitchFamily="18" charset="0"/>
            </a:endParaRPr>
          </a:p>
          <a:p>
            <a:endParaRPr lang="en-US" dirty="0">
              <a:latin typeface="Franklin Gothic Medium" panose="020B0603020102020204" pitchFamily="34" charset="0"/>
              <a:cs typeface="Times New Roman" panose="02020603050405020304" pitchFamily="18" charset="0"/>
            </a:endParaRPr>
          </a:p>
          <a:p>
            <a:pPr marL="0" indent="0">
              <a:buNone/>
            </a:pPr>
            <a:endParaRPr lang="en-US" dirty="0">
              <a:latin typeface="Franklin Gothic Medium" panose="020B0603020102020204" pitchFamily="34" charset="0"/>
            </a:endParaRPr>
          </a:p>
        </p:txBody>
      </p:sp>
      <p:sp>
        <p:nvSpPr>
          <p:cNvPr id="5" name="Title 1">
            <a:extLst>
              <a:ext uri="{FF2B5EF4-FFF2-40B4-BE49-F238E27FC236}">
                <a16:creationId xmlns:a16="http://schemas.microsoft.com/office/drawing/2014/main" id="{CB5B77F3-981D-4B65-9743-AEE6853E5AA6}"/>
              </a:ext>
            </a:extLst>
          </p:cNvPr>
          <p:cNvSpPr txBox="1">
            <a:spLocks/>
          </p:cNvSpPr>
          <p:nvPr/>
        </p:nvSpPr>
        <p:spPr>
          <a:xfrm>
            <a:off x="0" y="4471"/>
            <a:ext cx="12192000" cy="917232"/>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400" b="1" dirty="0">
                <a:effectLst>
                  <a:outerShdw blurRad="38100" dist="38100" dir="2700000" algn="tl">
                    <a:srgbClr val="000000">
                      <a:alpha val="43137"/>
                    </a:srgbClr>
                  </a:outerShdw>
                </a:effectLst>
                <a:latin typeface="Roboto Slab" pitchFamily="2" charset="0"/>
                <a:cs typeface="Arial" panose="020B0604020202020204" pitchFamily="34" charset="0"/>
              </a:rPr>
              <a:t>Harvesting Capital Losses</a:t>
            </a:r>
          </a:p>
        </p:txBody>
      </p:sp>
      <p:sp>
        <p:nvSpPr>
          <p:cNvPr id="6" name="TextBox 5">
            <a:extLst>
              <a:ext uri="{FF2B5EF4-FFF2-40B4-BE49-F238E27FC236}">
                <a16:creationId xmlns:a16="http://schemas.microsoft.com/office/drawing/2014/main" id="{3D5808B0-A99E-4390-9C8F-1714D45C447E}"/>
              </a:ext>
            </a:extLst>
          </p:cNvPr>
          <p:cNvSpPr txBox="1"/>
          <p:nvPr/>
        </p:nvSpPr>
        <p:spPr>
          <a:xfrm>
            <a:off x="615149" y="2644170"/>
            <a:ext cx="10961702" cy="1569660"/>
          </a:xfrm>
          <a:prstGeom prst="rect">
            <a:avLst/>
          </a:prstGeom>
          <a:noFill/>
          <a:ln w="57150">
            <a:solidFill>
              <a:srgbClr val="92D050"/>
            </a:solidFill>
          </a:ln>
        </p:spPr>
        <p:txBody>
          <a:bodyPr wrap="square">
            <a:spAutoFit/>
          </a:bodyPr>
          <a:lstStyle/>
          <a:p>
            <a:pPr marL="0" indent="0" algn="ctr">
              <a:buNone/>
            </a:pPr>
            <a:r>
              <a:rPr lang="en-US" sz="3200" b="1" i="1" dirty="0">
                <a:solidFill>
                  <a:srgbClr val="00B050"/>
                </a:solidFill>
                <a:latin typeface="Franklin Gothic Medium" panose="020B0603020102020204" pitchFamily="34" charset="0"/>
                <a:cs typeface="Times New Roman" panose="02020603050405020304" pitchFamily="18" charset="0"/>
              </a:rPr>
              <a:t>KEY FACT: </a:t>
            </a:r>
            <a:br>
              <a:rPr lang="en-US" sz="3200" b="1" i="1" dirty="0">
                <a:solidFill>
                  <a:srgbClr val="00B050"/>
                </a:solidFill>
                <a:latin typeface="Franklin Gothic Medium" panose="020B0603020102020204" pitchFamily="34" charset="0"/>
                <a:cs typeface="Times New Roman" panose="02020603050405020304" pitchFamily="18" charset="0"/>
              </a:rPr>
            </a:br>
            <a:r>
              <a:rPr lang="en-US" sz="3200" b="1" dirty="0">
                <a:solidFill>
                  <a:srgbClr val="00B050"/>
                </a:solidFill>
                <a:latin typeface="Franklin Gothic Medium" panose="020B0603020102020204" pitchFamily="34" charset="0"/>
                <a:cs typeface="Times New Roman" panose="02020603050405020304" pitchFamily="18" charset="0"/>
              </a:rPr>
              <a:t>Taxpayers can use up to $3,000 capital loss </a:t>
            </a:r>
            <a:br>
              <a:rPr lang="en-US" sz="3200" b="1" dirty="0">
                <a:solidFill>
                  <a:srgbClr val="00B050"/>
                </a:solidFill>
                <a:latin typeface="Franklin Gothic Medium" panose="020B0603020102020204" pitchFamily="34" charset="0"/>
                <a:cs typeface="Times New Roman" panose="02020603050405020304" pitchFamily="18" charset="0"/>
              </a:rPr>
            </a:br>
            <a:r>
              <a:rPr lang="en-US" sz="3200" b="1" dirty="0">
                <a:solidFill>
                  <a:srgbClr val="00B050"/>
                </a:solidFill>
                <a:latin typeface="Franklin Gothic Medium" panose="020B0603020102020204" pitchFamily="34" charset="0"/>
                <a:cs typeface="Times New Roman" panose="02020603050405020304" pitchFamily="18" charset="0"/>
              </a:rPr>
              <a:t>above capital gains to offset ordinary income!</a:t>
            </a:r>
          </a:p>
        </p:txBody>
      </p:sp>
    </p:spTree>
    <p:extLst>
      <p:ext uri="{BB962C8B-B14F-4D97-AF65-F5344CB8AC3E}">
        <p14:creationId xmlns:p14="http://schemas.microsoft.com/office/powerpoint/2010/main" val="2440748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48F621-207C-40FC-9BCB-D6EED9999547}"/>
              </a:ext>
            </a:extLst>
          </p:cNvPr>
          <p:cNvPicPr>
            <a:picLocks noChangeAspect="1"/>
          </p:cNvPicPr>
          <p:nvPr/>
        </p:nvPicPr>
        <p:blipFill>
          <a:blip r:embed="rId3">
            <a:alphaModFix amt="20000"/>
          </a:blip>
          <a:stretch>
            <a:fillRect/>
          </a:stretch>
        </p:blipFill>
        <p:spPr>
          <a:xfrm>
            <a:off x="0" y="915010"/>
            <a:ext cx="12192000" cy="5942990"/>
          </a:xfrm>
          <a:prstGeom prst="rect">
            <a:avLst/>
          </a:prstGeom>
        </p:spPr>
      </p:pic>
      <p:sp>
        <p:nvSpPr>
          <p:cNvPr id="3" name="Content Placeholder 2"/>
          <p:cNvSpPr>
            <a:spLocks noGrp="1"/>
          </p:cNvSpPr>
          <p:nvPr>
            <p:ph idx="1"/>
          </p:nvPr>
        </p:nvSpPr>
        <p:spPr>
          <a:xfrm>
            <a:off x="245615" y="1832242"/>
            <a:ext cx="11700769" cy="3689393"/>
          </a:xfrm>
        </p:spPr>
        <p:txBody>
          <a:bodyPr/>
          <a:lstStyle/>
          <a:p>
            <a:pPr marL="0" indent="0">
              <a:buNone/>
            </a:pPr>
            <a:r>
              <a:rPr lang="en-US" b="1" dirty="0">
                <a:latin typeface="Franklin Gothic Medium" panose="020B0603020102020204" pitchFamily="34" charset="0"/>
                <a:cs typeface="Times New Roman" panose="02020603050405020304" pitchFamily="18" charset="0"/>
              </a:rPr>
              <a:t>On the surface, it might appear that taxpayers should always harvest gains.</a:t>
            </a:r>
          </a:p>
          <a:p>
            <a:pPr marL="0" indent="0">
              <a:buNone/>
            </a:pPr>
            <a:endParaRPr lang="en-US" sz="1200" b="1" dirty="0">
              <a:latin typeface="Franklin Gothic Medium" panose="020B0603020102020204" pitchFamily="34" charset="0"/>
              <a:cs typeface="Times New Roman" panose="02020603050405020304" pitchFamily="18" charset="0"/>
            </a:endParaRPr>
          </a:p>
          <a:p>
            <a:pPr marL="0" indent="0">
              <a:buNone/>
            </a:pPr>
            <a:r>
              <a:rPr lang="en-US" b="1" dirty="0">
                <a:latin typeface="Franklin Gothic Medium" panose="020B0603020102020204" pitchFamily="34" charset="0"/>
                <a:cs typeface="Times New Roman" panose="02020603050405020304" pitchFamily="18" charset="0"/>
              </a:rPr>
              <a:t>However, harvesting gains introduces a tradeoff between lower tax rates versus the loss of tax deferral.</a:t>
            </a:r>
          </a:p>
          <a:p>
            <a:pPr marL="0" indent="0">
              <a:buNone/>
            </a:pPr>
            <a:endParaRPr lang="en-US" b="1" dirty="0">
              <a:solidFill>
                <a:prstClr val="black"/>
              </a:solidFill>
              <a:latin typeface="Franklin Gothic Medium" panose="020B0603020102020204" pitchFamily="34" charset="0"/>
              <a:cs typeface="Times New Roman" panose="02020603050405020304" pitchFamily="18" charset="0"/>
            </a:endParaRPr>
          </a:p>
          <a:p>
            <a:pPr marL="0" indent="0">
              <a:buNone/>
            </a:pPr>
            <a:r>
              <a:rPr lang="en-US" b="1" dirty="0">
                <a:solidFill>
                  <a:prstClr val="black"/>
                </a:solidFill>
                <a:latin typeface="Franklin Gothic Medium" panose="020B0603020102020204" pitchFamily="34" charset="0"/>
                <a:cs typeface="Times New Roman" panose="02020603050405020304" pitchFamily="18" charset="0"/>
              </a:rPr>
              <a:t>Remember although tax is paid at a lower rate, it might be paid sooner.</a:t>
            </a:r>
          </a:p>
        </p:txBody>
      </p:sp>
      <p:sp>
        <p:nvSpPr>
          <p:cNvPr id="5" name="Title 1">
            <a:extLst>
              <a:ext uri="{FF2B5EF4-FFF2-40B4-BE49-F238E27FC236}">
                <a16:creationId xmlns:a16="http://schemas.microsoft.com/office/drawing/2014/main" id="{F87F1CF1-9125-49F9-BD56-4719A4E01EFC}"/>
              </a:ext>
            </a:extLst>
          </p:cNvPr>
          <p:cNvSpPr txBox="1">
            <a:spLocks/>
          </p:cNvSpPr>
          <p:nvPr/>
        </p:nvSpPr>
        <p:spPr>
          <a:xfrm>
            <a:off x="0" y="4471"/>
            <a:ext cx="12192000" cy="917232"/>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400" b="1" dirty="0">
                <a:effectLst>
                  <a:outerShdw blurRad="38100" dist="38100" dir="2700000" algn="tl">
                    <a:srgbClr val="000000">
                      <a:alpha val="43137"/>
                    </a:srgbClr>
                  </a:outerShdw>
                </a:effectLst>
                <a:latin typeface="Roboto Slab" pitchFamily="2" charset="0"/>
                <a:cs typeface="Arial" panose="020B0604020202020204" pitchFamily="34" charset="0"/>
              </a:rPr>
              <a:t>Harvesting Capital Gains</a:t>
            </a:r>
          </a:p>
        </p:txBody>
      </p:sp>
    </p:spTree>
    <p:extLst>
      <p:ext uri="{BB962C8B-B14F-4D97-AF65-F5344CB8AC3E}">
        <p14:creationId xmlns:p14="http://schemas.microsoft.com/office/powerpoint/2010/main" val="4118170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ey-Background | Sarvosys">
            <a:extLst>
              <a:ext uri="{FF2B5EF4-FFF2-40B4-BE49-F238E27FC236}">
                <a16:creationId xmlns:a16="http://schemas.microsoft.com/office/drawing/2014/main" id="{D1058137-276F-4BFE-84AC-8F89E365B638}"/>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10B9BC-92D7-4638-8CFF-BE9F6D79173F}"/>
              </a:ext>
            </a:extLst>
          </p:cNvPr>
          <p:cNvSpPr txBox="1">
            <a:spLocks/>
          </p:cNvSpPr>
          <p:nvPr/>
        </p:nvSpPr>
        <p:spPr>
          <a:xfrm>
            <a:off x="-1" y="0"/>
            <a:ext cx="12192001" cy="1244184"/>
          </a:xfrm>
          <a:prstGeom prst="rect">
            <a:avLst/>
          </a:prstGeom>
          <a:solidFill>
            <a:schemeClr val="accent5">
              <a:lumMod val="75000"/>
            </a:schemeClr>
          </a:solidFill>
        </p:spPr>
        <p:txBody>
          <a:bodyPr>
            <a:normAutofit fontScale="925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Five Key Areas of Financial Planning</a:t>
            </a:r>
          </a:p>
        </p:txBody>
      </p:sp>
      <p:sp>
        <p:nvSpPr>
          <p:cNvPr id="3" name="Content Placeholder 2">
            <a:extLst>
              <a:ext uri="{FF2B5EF4-FFF2-40B4-BE49-F238E27FC236}">
                <a16:creationId xmlns:a16="http://schemas.microsoft.com/office/drawing/2014/main" id="{22D2CA7B-8D98-4ABC-86D9-973C51EF9432}"/>
              </a:ext>
            </a:extLst>
          </p:cNvPr>
          <p:cNvSpPr txBox="1">
            <a:spLocks/>
          </p:cNvSpPr>
          <p:nvPr/>
        </p:nvSpPr>
        <p:spPr>
          <a:xfrm>
            <a:off x="690762" y="1823677"/>
            <a:ext cx="7391342" cy="4385725"/>
          </a:xfrm>
          <a:prstGeom prst="rect">
            <a:avLst/>
          </a:prstGeom>
        </p:spPr>
        <p:txBody>
          <a:bodyPr vert="horz" lIns="68580" tIns="34290" rIns="68580" bIns="3429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9pPr>
          </a:lstStyle>
          <a:p>
            <a:pPr marL="914400" marR="0" lvl="0" indent="-914400" algn="l" defTabSz="914400" rtl="0" eaLnBrk="1" fontAlgn="auto" latinLnBrk="0" hangingPunct="1">
              <a:lnSpc>
                <a:spcPct val="100000"/>
              </a:lnSpc>
              <a:spcBef>
                <a:spcPts val="1200"/>
              </a:spcBef>
              <a:spcAft>
                <a:spcPts val="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Preservation Planning</a:t>
            </a:r>
          </a:p>
          <a:p>
            <a:pPr marL="914400" marR="0" lvl="0" indent="-914400" algn="l" defTabSz="914400" rtl="0" eaLnBrk="1" fontAlgn="auto" latinLnBrk="0" hangingPunct="1">
              <a:lnSpc>
                <a:spcPct val="100000"/>
              </a:lnSpc>
              <a:spcBef>
                <a:spcPts val="1200"/>
              </a:spcBef>
              <a:spcAft>
                <a:spcPts val="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Retirement Planning</a:t>
            </a:r>
          </a:p>
          <a:p>
            <a:pPr marL="914400" marR="0" lvl="0" indent="-914400" algn="l" defTabSz="914400" rtl="0" eaLnBrk="1" fontAlgn="auto" latinLnBrk="0" hangingPunct="1">
              <a:lnSpc>
                <a:spcPct val="100000"/>
              </a:lnSpc>
              <a:spcBef>
                <a:spcPts val="1200"/>
              </a:spcBef>
              <a:spcAft>
                <a:spcPts val="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Tax Planning</a:t>
            </a:r>
          </a:p>
          <a:p>
            <a:pPr marL="914400" marR="0" lvl="0" indent="-914400" algn="l" defTabSz="914400" rtl="0" eaLnBrk="1" fontAlgn="auto" latinLnBrk="0" hangingPunct="1">
              <a:lnSpc>
                <a:spcPct val="100000"/>
              </a:lnSpc>
              <a:spcBef>
                <a:spcPts val="1200"/>
              </a:spcBef>
              <a:spcAft>
                <a:spcPts val="0"/>
              </a:spcAft>
              <a:buClr>
                <a:srgbClr val="5B9BD5">
                  <a:lumMod val="75000"/>
                </a:srgbClr>
              </a:buClr>
              <a:buSzTx/>
              <a:buFont typeface="+mj-lt"/>
              <a:buAutoNum type="arabicPeriod"/>
              <a:tabLst/>
              <a:defRPr/>
            </a:pPr>
            <a:r>
              <a:rPr kumimoji="0" lang="en-US" sz="44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Estate Planning</a:t>
            </a:r>
          </a:p>
          <a:p>
            <a:pPr marL="914400" marR="0" lvl="0" indent="-914400" algn="l" defTabSz="914400" rtl="0" eaLnBrk="1" fontAlgn="auto" latinLnBrk="0" hangingPunct="1">
              <a:lnSpc>
                <a:spcPct val="100000"/>
              </a:lnSpc>
              <a:spcBef>
                <a:spcPts val="1200"/>
              </a:spcBef>
              <a:spcAft>
                <a:spcPts val="0"/>
              </a:spcAft>
              <a:buClr>
                <a:srgbClr val="5B9BD5">
                  <a:lumMod val="75000"/>
                </a:srgbClr>
              </a:buClr>
              <a:buSzTx/>
              <a:buFont typeface="+mj-lt"/>
              <a:buAutoNum type="arabicPeriod"/>
              <a:tabLst/>
              <a:defRPr/>
            </a:pPr>
            <a:r>
              <a:rPr lang="en-US" sz="4400" dirty="0">
                <a:solidFill>
                  <a:srgbClr val="44546A">
                    <a:lumMod val="75000"/>
                  </a:srgbClr>
                </a:solidFill>
                <a:latin typeface="Franklin Gothic Demi" panose="020B0703020102020204" pitchFamily="34" charset="0"/>
              </a:rPr>
              <a:t>Investment Planning</a:t>
            </a:r>
          </a:p>
          <a:p>
            <a:pPr marR="0" lvl="0" algn="l" defTabSz="914400" rtl="0" eaLnBrk="1" fontAlgn="auto" latinLnBrk="0" hangingPunct="1">
              <a:lnSpc>
                <a:spcPct val="170000"/>
              </a:lnSpc>
              <a:spcBef>
                <a:spcPts val="1200"/>
              </a:spcBef>
              <a:spcAft>
                <a:spcPts val="0"/>
              </a:spcAft>
              <a:buClr>
                <a:srgbClr val="FFCC00"/>
              </a:buClr>
              <a:buSzTx/>
              <a:tabLst/>
              <a:defRPr/>
            </a:pPr>
            <a:endParaRPr lang="en-US" sz="4400" dirty="0">
              <a:solidFill>
                <a:srgbClr val="44546A">
                  <a:lumMod val="75000"/>
                </a:srgbClr>
              </a:solidFill>
              <a:latin typeface="Franklin Gothic Demi" panose="020B0703020102020204" pitchFamily="34" charset="0"/>
            </a:endParaRPr>
          </a:p>
          <a:p>
            <a:pPr marL="342900" marR="0" lvl="0" indent="-342900" algn="l" defTabSz="914400" rtl="0" eaLnBrk="1" fontAlgn="auto" latinLnBrk="0" hangingPunct="1">
              <a:lnSpc>
                <a:spcPct val="170000"/>
              </a:lnSpc>
              <a:spcBef>
                <a:spcPts val="1200"/>
              </a:spcBef>
              <a:spcAft>
                <a:spcPts val="0"/>
              </a:spcAft>
              <a:buClr>
                <a:srgbClr val="FFCC00"/>
              </a:buClr>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Calibri" panose="020F0502020204030204" pitchFamily="34" charset="0"/>
            </a:endParaRPr>
          </a:p>
          <a:p>
            <a:pPr marL="342900" marR="0" lvl="0" indent="-342900" algn="l" defTabSz="914400" rtl="0" eaLnBrk="1" fontAlgn="auto" latinLnBrk="0" hangingPunct="1">
              <a:lnSpc>
                <a:spcPct val="170000"/>
              </a:lnSpc>
              <a:spcBef>
                <a:spcPts val="1200"/>
              </a:spcBef>
              <a:spcAft>
                <a:spcPts val="0"/>
              </a:spcAft>
              <a:buClr>
                <a:srgbClr val="FFCC00"/>
              </a:buClr>
              <a:buSzTx/>
              <a:buFont typeface="Wingdings" panose="05000000000000000000" pitchFamily="2" charset="2"/>
              <a:buChar char="ü"/>
              <a:tabLst/>
              <a:defRPr/>
            </a:pPr>
            <a:endParaRPr kumimoji="0" lang="en-US" sz="2000" b="0" i="0" u="none" strike="noStrike" kern="1200" cap="none" spc="0" normalizeH="0" baseline="0" noProof="0" dirty="0">
              <a:ln>
                <a:noFill/>
              </a:ln>
              <a:solidFill>
                <a:srgbClr val="4472C4">
                  <a:lumMod val="20000"/>
                  <a:lumOff val="80000"/>
                </a:srgbClr>
              </a:solidFill>
              <a:effectLst/>
              <a:uLnTx/>
              <a:uFillTx/>
              <a:latin typeface="Calibri" panose="020F0502020204030204" pitchFamily="34" charset="0"/>
              <a:ea typeface="+mn-ea"/>
              <a:cs typeface="Calibri" panose="020F0502020204030204" pitchFamily="34" charset="0"/>
            </a:endParaRPr>
          </a:p>
        </p:txBody>
      </p:sp>
      <p:pic>
        <p:nvPicPr>
          <p:cNvPr id="4" name="Picture 3" descr="http://img1.wikia.nocookie.net/__cb20150106221941/epicrapbattlesofhistory/images/b/b7/Key_hint.jpg">
            <a:extLst>
              <a:ext uri="{FF2B5EF4-FFF2-40B4-BE49-F238E27FC236}">
                <a16:creationId xmlns:a16="http://schemas.microsoft.com/office/drawing/2014/main" id="{513F33D2-1798-4AA5-8331-1D9F557880D0}"/>
              </a:ext>
            </a:extLst>
          </p:cNvPr>
          <p:cNvPicPr/>
          <p:nvPr/>
        </p:nvPicPr>
        <p:blipFill>
          <a:blip r:embed="rId4">
            <a:extLst>
              <a:ext uri="{BEBA8EAE-BF5A-486C-A8C5-ECC9F3942E4B}">
                <a14:imgProps xmlns:a14="http://schemas.microsoft.com/office/drawing/2010/main">
                  <a14:imgLayer r:embed="rId5">
                    <a14:imgEffect>
                      <a14:backgroundRemoval t="5600" b="96000" l="3593" r="97228"/>
                    </a14:imgEffect>
                  </a14:imgLayer>
                </a14:imgProps>
              </a:ext>
              <a:ext uri="{28A0092B-C50C-407E-A947-70E740481C1C}">
                <a14:useLocalDpi xmlns:a14="http://schemas.microsoft.com/office/drawing/2010/main" val="0"/>
              </a:ext>
            </a:extLst>
          </a:blip>
          <a:srcRect/>
          <a:stretch>
            <a:fillRect/>
          </a:stretch>
        </p:blipFill>
        <p:spPr bwMode="auto">
          <a:xfrm rot="5400000">
            <a:off x="7720225" y="2808139"/>
            <a:ext cx="4764903" cy="2037623"/>
          </a:xfrm>
          <a:prstGeom prst="rect">
            <a:avLst/>
          </a:prstGeom>
          <a:noFill/>
          <a:ln>
            <a:noFill/>
          </a:ln>
        </p:spPr>
      </p:pic>
    </p:spTree>
    <p:extLst>
      <p:ext uri="{BB962C8B-B14F-4D97-AF65-F5344CB8AC3E}">
        <p14:creationId xmlns:p14="http://schemas.microsoft.com/office/powerpoint/2010/main" val="15772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mph" presetSubtype="0" fill="hold" nodeType="clickEffect">
                                  <p:stCondLst>
                                    <p:cond delay="0"/>
                                  </p:stCondLst>
                                  <p:childTnLst>
                                    <p:anim calcmode="discrete" valueType="str">
                                      <p:cBhvr override="childStyle">
                                        <p:cTn id="23" dur="2000" fill="hold"/>
                                        <p:tgtEl>
                                          <p:spTgt spid="3">
                                            <p:txEl>
                                              <p:pRg st="4" end="4"/>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7CFBE1-3A0F-44D9-ACE0-FF92857BB844}"/>
              </a:ext>
            </a:extLst>
          </p:cNvPr>
          <p:cNvSpPr txBox="1">
            <a:spLocks/>
          </p:cNvSpPr>
          <p:nvPr/>
        </p:nvSpPr>
        <p:spPr>
          <a:xfrm>
            <a:off x="0" y="0"/>
            <a:ext cx="12192000" cy="917232"/>
          </a:xfrm>
          <a:prstGeom prst="rect">
            <a:avLst/>
          </a:prstGeom>
          <a:solidFill>
            <a:srgbClr val="0076A3"/>
          </a:solidFill>
        </p:spPr>
        <p:txBody>
          <a:bodyPr>
            <a:normAutofit fontScale="2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br>
            <a:b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br>
            <a:r>
              <a:rPr lang="en-US" sz="16000" b="1" dirty="0">
                <a:effectLst>
                  <a:outerShdw blurRad="38100" dist="38100" dir="2700000" algn="tl">
                    <a:srgbClr val="000000">
                      <a:alpha val="43137"/>
                    </a:srgbClr>
                  </a:outerShdw>
                </a:effectLst>
                <a:latin typeface="Roboto Slab" pitchFamily="2" charset="0"/>
                <a:cs typeface="Arial" panose="020B0604020202020204" pitchFamily="34" charset="0"/>
              </a:rPr>
              <a:t>Retirement Contribution Planning for 2021</a:t>
            </a:r>
            <a:endParaRPr lang="en-US" sz="11000" b="1" dirty="0">
              <a:effectLst>
                <a:outerShdw blurRad="38100" dist="38100" dir="2700000" algn="tl">
                  <a:srgbClr val="000000">
                    <a:alpha val="43137"/>
                  </a:srgbClr>
                </a:outerShdw>
              </a:effectLst>
              <a:latin typeface="Roboto Slab" pitchFamily="2" charset="0"/>
              <a:cs typeface="Arial" panose="020B0604020202020204" pitchFamily="34" charset="0"/>
            </a:endParaRPr>
          </a:p>
        </p:txBody>
      </p:sp>
      <p:pic>
        <p:nvPicPr>
          <p:cNvPr id="2" name="Picture 1">
            <a:extLst>
              <a:ext uri="{FF2B5EF4-FFF2-40B4-BE49-F238E27FC236}">
                <a16:creationId xmlns:a16="http://schemas.microsoft.com/office/drawing/2014/main" id="{BD53A185-58C1-4A14-83CB-118EAD6B5D60}"/>
              </a:ext>
            </a:extLst>
          </p:cNvPr>
          <p:cNvPicPr>
            <a:picLocks noChangeAspect="1"/>
          </p:cNvPicPr>
          <p:nvPr/>
        </p:nvPicPr>
        <p:blipFill>
          <a:blip r:embed="rId3"/>
          <a:stretch>
            <a:fillRect/>
          </a:stretch>
        </p:blipFill>
        <p:spPr>
          <a:xfrm>
            <a:off x="-1" y="917232"/>
            <a:ext cx="12191999" cy="5940768"/>
          </a:xfrm>
          <a:prstGeom prst="rect">
            <a:avLst/>
          </a:prstGeom>
        </p:spPr>
      </p:pic>
      <p:sp>
        <p:nvSpPr>
          <p:cNvPr id="3" name="Rectangle 2">
            <a:extLst>
              <a:ext uri="{FF2B5EF4-FFF2-40B4-BE49-F238E27FC236}">
                <a16:creationId xmlns:a16="http://schemas.microsoft.com/office/drawing/2014/main" id="{8685934C-D869-4ED2-9C08-92B30499CCE1}"/>
              </a:ext>
            </a:extLst>
          </p:cNvPr>
          <p:cNvSpPr/>
          <p:nvPr/>
        </p:nvSpPr>
        <p:spPr>
          <a:xfrm>
            <a:off x="1" y="2438721"/>
            <a:ext cx="12191999" cy="1323439"/>
          </a:xfrm>
          <a:prstGeom prst="rect">
            <a:avLst/>
          </a:prstGeom>
          <a:solidFill>
            <a:srgbClr val="FFFFFF">
              <a:alpha val="69804"/>
            </a:srgbClr>
          </a:solidFill>
        </p:spPr>
        <p:txBody>
          <a:bodyPr wrap="square">
            <a:spAutoFit/>
          </a:bodyPr>
          <a:lstStyle/>
          <a:p>
            <a:pPr algn="ctr"/>
            <a:r>
              <a:rPr lang="en-US" sz="4000" b="1" dirty="0">
                <a:solidFill>
                  <a:srgbClr val="002060"/>
                </a:solidFill>
                <a:latin typeface="Franklin Gothic Medium" panose="020B0603020102020204" pitchFamily="34" charset="0"/>
                <a:cs typeface="Times New Roman" panose="02020603050405020304" pitchFamily="18" charset="0"/>
              </a:rPr>
              <a:t>Review Your Retirement Savings </a:t>
            </a:r>
            <a:br>
              <a:rPr lang="en-US" sz="4000" b="1" dirty="0">
                <a:solidFill>
                  <a:srgbClr val="002060"/>
                </a:solidFill>
                <a:latin typeface="Franklin Gothic Medium" panose="020B0603020102020204" pitchFamily="34" charset="0"/>
                <a:cs typeface="Times New Roman" panose="02020603050405020304" pitchFamily="18" charset="0"/>
              </a:rPr>
            </a:br>
            <a:r>
              <a:rPr lang="en-US" sz="4000" b="1" dirty="0">
                <a:solidFill>
                  <a:srgbClr val="002060"/>
                </a:solidFill>
                <a:latin typeface="Franklin Gothic Medium" panose="020B0603020102020204" pitchFamily="34" charset="0"/>
                <a:cs typeface="Times New Roman" panose="02020603050405020304" pitchFamily="18" charset="0"/>
              </a:rPr>
              <a:t>Strategy Before Year-end!</a:t>
            </a:r>
            <a:endParaRPr lang="en-US" sz="4000" dirty="0">
              <a:solidFill>
                <a:srgbClr val="002060"/>
              </a:solidFill>
              <a:latin typeface="Franklin Gothic Medium" panose="020B0603020102020204" pitchFamily="34" charset="0"/>
              <a:cs typeface="Times New Roman" panose="02020603050405020304" pitchFamily="18" charset="0"/>
            </a:endParaRPr>
          </a:p>
        </p:txBody>
      </p:sp>
    </p:spTree>
    <p:extLst>
      <p:ext uri="{BB962C8B-B14F-4D97-AF65-F5344CB8AC3E}">
        <p14:creationId xmlns:p14="http://schemas.microsoft.com/office/powerpoint/2010/main" val="321416973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7CFBE1-3A0F-44D9-ACE0-FF92857BB844}"/>
              </a:ext>
            </a:extLst>
          </p:cNvPr>
          <p:cNvSpPr txBox="1">
            <a:spLocks/>
          </p:cNvSpPr>
          <p:nvPr/>
        </p:nvSpPr>
        <p:spPr>
          <a:xfrm>
            <a:off x="0" y="0"/>
            <a:ext cx="12192000" cy="917232"/>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t>Retirement Contribution Planning for 2021</a:t>
            </a:r>
          </a:p>
        </p:txBody>
      </p:sp>
      <p:graphicFrame>
        <p:nvGraphicFramePr>
          <p:cNvPr id="9" name="Table 3">
            <a:extLst>
              <a:ext uri="{FF2B5EF4-FFF2-40B4-BE49-F238E27FC236}">
                <a16:creationId xmlns:a16="http://schemas.microsoft.com/office/drawing/2014/main" id="{2226A818-29F8-4501-B2D8-8B53D01D9879}"/>
              </a:ext>
            </a:extLst>
          </p:cNvPr>
          <p:cNvGraphicFramePr>
            <a:graphicFrameLocks noGrp="1"/>
          </p:cNvGraphicFramePr>
          <p:nvPr/>
        </p:nvGraphicFramePr>
        <p:xfrm>
          <a:off x="1648437" y="1095609"/>
          <a:ext cx="9004150" cy="5120640"/>
        </p:xfrm>
        <a:graphic>
          <a:graphicData uri="http://schemas.openxmlformats.org/drawingml/2006/table">
            <a:tbl>
              <a:tblPr firstRow="1" bandRow="1">
                <a:tableStyleId>{5C22544A-7EE6-4342-B048-85BDC9FD1C3A}</a:tableStyleId>
              </a:tblPr>
              <a:tblGrid>
                <a:gridCol w="6764327">
                  <a:extLst>
                    <a:ext uri="{9D8B030D-6E8A-4147-A177-3AD203B41FA5}">
                      <a16:colId xmlns:a16="http://schemas.microsoft.com/office/drawing/2014/main" val="1723895225"/>
                    </a:ext>
                  </a:extLst>
                </a:gridCol>
                <a:gridCol w="2239823">
                  <a:extLst>
                    <a:ext uri="{9D8B030D-6E8A-4147-A177-3AD203B41FA5}">
                      <a16:colId xmlns:a16="http://schemas.microsoft.com/office/drawing/2014/main" val="3971732385"/>
                    </a:ext>
                  </a:extLst>
                </a:gridCol>
              </a:tblGrid>
              <a:tr h="625157">
                <a:tc gridSpan="2">
                  <a:txBody>
                    <a:bodyPr/>
                    <a:lstStyle/>
                    <a:p>
                      <a:pPr algn="ctr"/>
                      <a:r>
                        <a:rPr lang="en-US" sz="3600" dirty="0">
                          <a:solidFill>
                            <a:srgbClr val="002060"/>
                          </a:solidFill>
                        </a:rPr>
                        <a:t>Retirement Contribution Plan Limits</a:t>
                      </a:r>
                    </a:p>
                  </a:txBody>
                  <a:tcPr>
                    <a:solidFill>
                      <a:schemeClr val="bg1">
                        <a:lumMod val="95000"/>
                      </a:schemeClr>
                    </a:solidFill>
                  </a:tcPr>
                </a:tc>
                <a:tc hMerge="1">
                  <a:txBody>
                    <a:bodyPr/>
                    <a:lstStyle/>
                    <a:p>
                      <a:endParaRPr lang="en-US" dirty="0"/>
                    </a:p>
                  </a:txBody>
                  <a:tcPr>
                    <a:solidFill>
                      <a:schemeClr val="bg1">
                        <a:lumMod val="95000"/>
                      </a:schemeClr>
                    </a:solidFill>
                  </a:tcPr>
                </a:tc>
                <a:extLst>
                  <a:ext uri="{0D108BD9-81ED-4DB2-BD59-A6C34878D82A}">
                    <a16:rowId xmlns:a16="http://schemas.microsoft.com/office/drawing/2014/main" val="1118265524"/>
                  </a:ext>
                </a:extLst>
              </a:tr>
              <a:tr h="446541">
                <a:tc>
                  <a:txBody>
                    <a:bodyPr/>
                    <a:lstStyle/>
                    <a:p>
                      <a:r>
                        <a:rPr lang="en-US" sz="2400" dirty="0"/>
                        <a:t>IRA/ROTH IRA CONTRIBUTION LIMIT</a:t>
                      </a:r>
                    </a:p>
                  </a:txBody>
                  <a:tcPr>
                    <a:solidFill>
                      <a:schemeClr val="accent1">
                        <a:lumMod val="20000"/>
                        <a:lumOff val="80000"/>
                      </a:schemeClr>
                    </a:solidFill>
                  </a:tcPr>
                </a:tc>
                <a:tc>
                  <a:txBody>
                    <a:bodyPr/>
                    <a:lstStyle/>
                    <a:p>
                      <a:r>
                        <a:rPr lang="en-US" sz="2400" dirty="0"/>
                        <a:t>$6,000</a:t>
                      </a:r>
                    </a:p>
                  </a:txBody>
                  <a:tcPr>
                    <a:solidFill>
                      <a:schemeClr val="accent1">
                        <a:lumMod val="20000"/>
                        <a:lumOff val="80000"/>
                      </a:schemeClr>
                    </a:solidFill>
                  </a:tcPr>
                </a:tc>
                <a:extLst>
                  <a:ext uri="{0D108BD9-81ED-4DB2-BD59-A6C34878D82A}">
                    <a16:rowId xmlns:a16="http://schemas.microsoft.com/office/drawing/2014/main" val="3331639890"/>
                  </a:ext>
                </a:extLst>
              </a:tr>
              <a:tr h="446541">
                <a:tc>
                  <a:txBody>
                    <a:bodyPr/>
                    <a:lstStyle/>
                    <a:p>
                      <a:r>
                        <a:rPr lang="en-US" sz="2400" dirty="0"/>
                        <a:t>IRA/ROTH IRA “CATCH UP”</a:t>
                      </a:r>
                    </a:p>
                  </a:txBody>
                  <a:tcPr>
                    <a:solidFill>
                      <a:schemeClr val="accent1">
                        <a:lumMod val="20000"/>
                        <a:lumOff val="80000"/>
                      </a:schemeClr>
                    </a:solidFill>
                  </a:tcPr>
                </a:tc>
                <a:tc>
                  <a:txBody>
                    <a:bodyPr/>
                    <a:lstStyle/>
                    <a:p>
                      <a:r>
                        <a:rPr lang="en-US" sz="2400" dirty="0"/>
                        <a:t>$1,000</a:t>
                      </a:r>
                    </a:p>
                  </a:txBody>
                  <a:tcPr>
                    <a:solidFill>
                      <a:schemeClr val="accent1">
                        <a:lumMod val="20000"/>
                        <a:lumOff val="80000"/>
                      </a:schemeClr>
                    </a:solidFill>
                  </a:tcPr>
                </a:tc>
                <a:extLst>
                  <a:ext uri="{0D108BD9-81ED-4DB2-BD59-A6C34878D82A}">
                    <a16:rowId xmlns:a16="http://schemas.microsoft.com/office/drawing/2014/main" val="113037085"/>
                  </a:ext>
                </a:extLst>
              </a:tr>
              <a:tr h="446541">
                <a:tc>
                  <a:txBody>
                    <a:bodyPr/>
                    <a:lstStyle/>
                    <a:p>
                      <a:r>
                        <a:rPr lang="en-US" sz="2400" dirty="0"/>
                        <a:t>401K ELECTIVE DEFERRAL</a:t>
                      </a:r>
                    </a:p>
                  </a:txBody>
                  <a:tcPr>
                    <a:solidFill>
                      <a:schemeClr val="accent1">
                        <a:lumMod val="40000"/>
                        <a:lumOff val="60000"/>
                      </a:schemeClr>
                    </a:solidFill>
                  </a:tcPr>
                </a:tc>
                <a:tc>
                  <a:txBody>
                    <a:bodyPr/>
                    <a:lstStyle/>
                    <a:p>
                      <a:r>
                        <a:rPr lang="en-US" sz="2400" dirty="0"/>
                        <a:t>$19,500</a:t>
                      </a:r>
                    </a:p>
                  </a:txBody>
                  <a:tcPr>
                    <a:solidFill>
                      <a:schemeClr val="accent1">
                        <a:lumMod val="40000"/>
                        <a:lumOff val="60000"/>
                      </a:schemeClr>
                    </a:solidFill>
                  </a:tcPr>
                </a:tc>
                <a:extLst>
                  <a:ext uri="{0D108BD9-81ED-4DB2-BD59-A6C34878D82A}">
                    <a16:rowId xmlns:a16="http://schemas.microsoft.com/office/drawing/2014/main" val="2301295040"/>
                  </a:ext>
                </a:extLst>
              </a:tr>
              <a:tr h="446541">
                <a:tc>
                  <a:txBody>
                    <a:bodyPr/>
                    <a:lstStyle/>
                    <a:p>
                      <a:r>
                        <a:rPr lang="en-US" sz="2400" dirty="0"/>
                        <a:t>401K ELECTIVE DEFERRAL “CATCH UP”</a:t>
                      </a:r>
                    </a:p>
                  </a:txBody>
                  <a:tcPr>
                    <a:solidFill>
                      <a:schemeClr val="accent1">
                        <a:lumMod val="40000"/>
                        <a:lumOff val="60000"/>
                      </a:schemeClr>
                    </a:solidFill>
                  </a:tcPr>
                </a:tc>
                <a:tc>
                  <a:txBody>
                    <a:bodyPr/>
                    <a:lstStyle/>
                    <a:p>
                      <a:r>
                        <a:rPr lang="en-US" sz="2400" dirty="0"/>
                        <a:t>$6,500</a:t>
                      </a:r>
                    </a:p>
                  </a:txBody>
                  <a:tcPr>
                    <a:solidFill>
                      <a:schemeClr val="accent1">
                        <a:lumMod val="40000"/>
                        <a:lumOff val="60000"/>
                      </a:schemeClr>
                    </a:solidFill>
                  </a:tcPr>
                </a:tc>
                <a:extLst>
                  <a:ext uri="{0D108BD9-81ED-4DB2-BD59-A6C34878D82A}">
                    <a16:rowId xmlns:a16="http://schemas.microsoft.com/office/drawing/2014/main" val="2643599560"/>
                  </a:ext>
                </a:extLst>
              </a:tr>
              <a:tr h="446541">
                <a:tc>
                  <a:txBody>
                    <a:bodyPr/>
                    <a:lstStyle/>
                    <a:p>
                      <a:r>
                        <a:rPr lang="en-US" sz="2400" dirty="0"/>
                        <a:t>SIMPLE IRA CONTRIBUTION LIMIT</a:t>
                      </a:r>
                    </a:p>
                  </a:txBody>
                  <a:tcPr>
                    <a:solidFill>
                      <a:schemeClr val="accent1">
                        <a:lumMod val="60000"/>
                        <a:lumOff val="40000"/>
                      </a:schemeClr>
                    </a:solidFill>
                  </a:tcPr>
                </a:tc>
                <a:tc>
                  <a:txBody>
                    <a:bodyPr/>
                    <a:lstStyle/>
                    <a:p>
                      <a:r>
                        <a:rPr lang="en-US" sz="2400" dirty="0"/>
                        <a:t>$13,500</a:t>
                      </a:r>
                    </a:p>
                  </a:txBody>
                  <a:tcPr>
                    <a:solidFill>
                      <a:schemeClr val="accent1">
                        <a:lumMod val="60000"/>
                        <a:lumOff val="40000"/>
                      </a:schemeClr>
                    </a:solidFill>
                  </a:tcPr>
                </a:tc>
                <a:extLst>
                  <a:ext uri="{0D108BD9-81ED-4DB2-BD59-A6C34878D82A}">
                    <a16:rowId xmlns:a16="http://schemas.microsoft.com/office/drawing/2014/main" val="1795682144"/>
                  </a:ext>
                </a:extLst>
              </a:tr>
              <a:tr h="446541">
                <a:tc>
                  <a:txBody>
                    <a:bodyPr/>
                    <a:lstStyle/>
                    <a:p>
                      <a:r>
                        <a:rPr lang="en-US" sz="2400" dirty="0"/>
                        <a:t>SIMPLE IRA “CATCH UP”</a:t>
                      </a:r>
                    </a:p>
                  </a:txBody>
                  <a:tcPr>
                    <a:solidFill>
                      <a:schemeClr val="accent1">
                        <a:lumMod val="60000"/>
                        <a:lumOff val="40000"/>
                      </a:schemeClr>
                    </a:solidFill>
                  </a:tcPr>
                </a:tc>
                <a:tc>
                  <a:txBody>
                    <a:bodyPr/>
                    <a:lstStyle/>
                    <a:p>
                      <a:r>
                        <a:rPr lang="en-US" sz="2400" dirty="0"/>
                        <a:t>$3,000</a:t>
                      </a:r>
                    </a:p>
                  </a:txBody>
                  <a:tcPr>
                    <a:solidFill>
                      <a:schemeClr val="accent1">
                        <a:lumMod val="60000"/>
                        <a:lumOff val="40000"/>
                      </a:schemeClr>
                    </a:solidFill>
                  </a:tcPr>
                </a:tc>
                <a:extLst>
                  <a:ext uri="{0D108BD9-81ED-4DB2-BD59-A6C34878D82A}">
                    <a16:rowId xmlns:a16="http://schemas.microsoft.com/office/drawing/2014/main" val="1675504875"/>
                  </a:ext>
                </a:extLst>
              </a:tr>
              <a:tr h="446541">
                <a:tc>
                  <a:txBody>
                    <a:bodyPr/>
                    <a:lstStyle/>
                    <a:p>
                      <a:r>
                        <a:rPr lang="en-US" sz="2400" dirty="0"/>
                        <a:t>SEP IRA EMPLOYEE PERCENTAGE MATCH LIMIT</a:t>
                      </a:r>
                    </a:p>
                  </a:txBody>
                  <a:tcPr>
                    <a:solidFill>
                      <a:schemeClr val="accent5">
                        <a:lumMod val="60000"/>
                        <a:lumOff val="40000"/>
                      </a:schemeClr>
                    </a:solidFill>
                  </a:tcPr>
                </a:tc>
                <a:tc>
                  <a:txBody>
                    <a:bodyPr/>
                    <a:lstStyle/>
                    <a:p>
                      <a:r>
                        <a:rPr lang="en-US" sz="2400" dirty="0"/>
                        <a:t>25%</a:t>
                      </a:r>
                    </a:p>
                  </a:txBody>
                  <a:tcPr>
                    <a:solidFill>
                      <a:schemeClr val="accent5">
                        <a:lumMod val="60000"/>
                        <a:lumOff val="40000"/>
                      </a:schemeClr>
                    </a:solidFill>
                  </a:tcPr>
                </a:tc>
                <a:extLst>
                  <a:ext uri="{0D108BD9-81ED-4DB2-BD59-A6C34878D82A}">
                    <a16:rowId xmlns:a16="http://schemas.microsoft.com/office/drawing/2014/main" val="2617865836"/>
                  </a:ext>
                </a:extLst>
              </a:tr>
              <a:tr h="446541">
                <a:tc>
                  <a:txBody>
                    <a:bodyPr/>
                    <a:lstStyle/>
                    <a:p>
                      <a:r>
                        <a:rPr lang="en-US" sz="2400" dirty="0"/>
                        <a:t>SEP IRA SELF-EMPLOYED PERCENTAGE MATCH LIMIT</a:t>
                      </a:r>
                    </a:p>
                  </a:txBody>
                  <a:tcPr>
                    <a:solidFill>
                      <a:schemeClr val="accent5">
                        <a:lumMod val="60000"/>
                        <a:lumOff val="40000"/>
                      </a:schemeClr>
                    </a:solidFill>
                  </a:tcPr>
                </a:tc>
                <a:tc>
                  <a:txBody>
                    <a:bodyPr/>
                    <a:lstStyle/>
                    <a:p>
                      <a:r>
                        <a:rPr lang="en-US" sz="2400" dirty="0"/>
                        <a:t>20%</a:t>
                      </a:r>
                    </a:p>
                  </a:txBody>
                  <a:tcPr>
                    <a:solidFill>
                      <a:schemeClr val="accent5">
                        <a:lumMod val="60000"/>
                        <a:lumOff val="40000"/>
                      </a:schemeClr>
                    </a:solidFill>
                  </a:tcPr>
                </a:tc>
                <a:extLst>
                  <a:ext uri="{0D108BD9-81ED-4DB2-BD59-A6C34878D82A}">
                    <a16:rowId xmlns:a16="http://schemas.microsoft.com/office/drawing/2014/main" val="3681130169"/>
                  </a:ext>
                </a:extLst>
              </a:tr>
              <a:tr h="446541">
                <a:tc>
                  <a:txBody>
                    <a:bodyPr/>
                    <a:lstStyle/>
                    <a:p>
                      <a:r>
                        <a:rPr lang="en-US" sz="2400" dirty="0">
                          <a:solidFill>
                            <a:schemeClr val="bg1"/>
                          </a:solidFill>
                        </a:rPr>
                        <a:t>OVERALL LIMIT ON COTRIBUTIONS TO Defined Contribution Plans (DCPs)</a:t>
                      </a:r>
                    </a:p>
                  </a:txBody>
                  <a:tcPr>
                    <a:solidFill>
                      <a:schemeClr val="accent5">
                        <a:lumMod val="75000"/>
                      </a:schemeClr>
                    </a:solidFill>
                  </a:tcPr>
                </a:tc>
                <a:tc>
                  <a:txBody>
                    <a:bodyPr/>
                    <a:lstStyle/>
                    <a:p>
                      <a:r>
                        <a:rPr lang="en-US" sz="2400" dirty="0">
                          <a:solidFill>
                            <a:schemeClr val="bg1"/>
                          </a:solidFill>
                        </a:rPr>
                        <a:t>$58,000</a:t>
                      </a:r>
                    </a:p>
                  </a:txBody>
                  <a:tcPr>
                    <a:solidFill>
                      <a:schemeClr val="accent5">
                        <a:lumMod val="75000"/>
                      </a:schemeClr>
                    </a:solidFill>
                  </a:tcPr>
                </a:tc>
                <a:extLst>
                  <a:ext uri="{0D108BD9-81ED-4DB2-BD59-A6C34878D82A}">
                    <a16:rowId xmlns:a16="http://schemas.microsoft.com/office/drawing/2014/main" val="1058642686"/>
                  </a:ext>
                </a:extLst>
              </a:tr>
            </a:tbl>
          </a:graphicData>
        </a:graphic>
      </p:graphicFrame>
    </p:spTree>
    <p:extLst>
      <p:ext uri="{BB962C8B-B14F-4D97-AF65-F5344CB8AC3E}">
        <p14:creationId xmlns:p14="http://schemas.microsoft.com/office/powerpoint/2010/main" val="8997079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a:extLst>
              <a:ext uri="{FF2B5EF4-FFF2-40B4-BE49-F238E27FC236}">
                <a16:creationId xmlns:a16="http://schemas.microsoft.com/office/drawing/2014/main" id="{A80F4A64-E43F-4E4D-9B03-3055A655C04F}"/>
              </a:ext>
            </a:extLst>
          </p:cNvPr>
          <p:cNvSpPr txBox="1">
            <a:spLocks/>
          </p:cNvSpPr>
          <p:nvPr/>
        </p:nvSpPr>
        <p:spPr>
          <a:xfrm>
            <a:off x="0" y="0"/>
            <a:ext cx="12192000" cy="917232"/>
          </a:xfrm>
          <a:prstGeom prst="rect">
            <a:avLst/>
          </a:prstGeom>
          <a:solidFill>
            <a:srgbClr val="0076A3"/>
          </a:solidFill>
        </p:spPr>
        <p:txBody>
          <a:bodyPr>
            <a:normAutofit fontScale="77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t>Proactive Tax Planning with the SECURE ACT </a:t>
            </a:r>
          </a:p>
        </p:txBody>
      </p:sp>
      <p:sp>
        <p:nvSpPr>
          <p:cNvPr id="6" name="Content Placeholder 8">
            <a:extLst>
              <a:ext uri="{FF2B5EF4-FFF2-40B4-BE49-F238E27FC236}">
                <a16:creationId xmlns:a16="http://schemas.microsoft.com/office/drawing/2014/main" id="{4CB6555A-7C01-41F4-8A78-2512B6F3A863}"/>
              </a:ext>
            </a:extLst>
          </p:cNvPr>
          <p:cNvSpPr txBox="1">
            <a:spLocks/>
          </p:cNvSpPr>
          <p:nvPr/>
        </p:nvSpPr>
        <p:spPr>
          <a:xfrm>
            <a:off x="175727" y="1124126"/>
            <a:ext cx="7646250" cy="3958794"/>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endParaRPr lang="en-US" sz="3600" b="1" dirty="0"/>
          </a:p>
        </p:txBody>
      </p:sp>
      <p:pic>
        <p:nvPicPr>
          <p:cNvPr id="2" name="Picture 1">
            <a:extLst>
              <a:ext uri="{FF2B5EF4-FFF2-40B4-BE49-F238E27FC236}">
                <a16:creationId xmlns:a16="http://schemas.microsoft.com/office/drawing/2014/main" id="{C0D4DE6D-185F-4F38-8B9F-15CBD2AEA1A4}"/>
              </a:ext>
            </a:extLst>
          </p:cNvPr>
          <p:cNvPicPr>
            <a:picLocks noChangeAspect="1"/>
          </p:cNvPicPr>
          <p:nvPr/>
        </p:nvPicPr>
        <p:blipFill>
          <a:blip r:embed="rId3"/>
          <a:stretch>
            <a:fillRect/>
          </a:stretch>
        </p:blipFill>
        <p:spPr>
          <a:xfrm>
            <a:off x="247276" y="3180755"/>
            <a:ext cx="2225233" cy="1652159"/>
          </a:xfrm>
          <a:prstGeom prst="rect">
            <a:avLst/>
          </a:prstGeom>
        </p:spPr>
      </p:pic>
      <p:sp>
        <p:nvSpPr>
          <p:cNvPr id="8" name="Rectangle 7">
            <a:extLst>
              <a:ext uri="{FF2B5EF4-FFF2-40B4-BE49-F238E27FC236}">
                <a16:creationId xmlns:a16="http://schemas.microsoft.com/office/drawing/2014/main" id="{12C19155-84F3-4353-BF5C-4389D3AFC392}"/>
              </a:ext>
            </a:extLst>
          </p:cNvPr>
          <p:cNvSpPr/>
          <p:nvPr/>
        </p:nvSpPr>
        <p:spPr>
          <a:xfrm>
            <a:off x="175727" y="1010451"/>
            <a:ext cx="11970050" cy="523220"/>
          </a:xfrm>
          <a:prstGeom prst="rect">
            <a:avLst/>
          </a:prstGeom>
        </p:spPr>
        <p:txBody>
          <a:bodyPr wrap="square">
            <a:spAutoFit/>
          </a:bodyPr>
          <a:lstStyle/>
          <a:p>
            <a:pPr algn="ctr"/>
            <a:r>
              <a:rPr lang="en-US" sz="2800" b="1" dirty="0">
                <a:solidFill>
                  <a:schemeClr val="tx2">
                    <a:lumMod val="50000"/>
                  </a:schemeClr>
                </a:solidFill>
                <a:latin typeface="Franklin Gothic Medium" panose="020B0603020102020204" pitchFamily="34" charset="0"/>
                <a:cs typeface="Times New Roman" panose="02020603050405020304" pitchFamily="18" charset="0"/>
              </a:rPr>
              <a:t>A critical area to review is overall </a:t>
            </a:r>
            <a:r>
              <a:rPr lang="en-US" sz="2800" b="1" i="1" dirty="0">
                <a:solidFill>
                  <a:schemeClr val="accent1">
                    <a:lumMod val="75000"/>
                  </a:schemeClr>
                </a:solidFill>
                <a:latin typeface="Franklin Gothic Medium" panose="020B0603020102020204" pitchFamily="34" charset="0"/>
                <a:cs typeface="Times New Roman" panose="02020603050405020304" pitchFamily="18" charset="0"/>
              </a:rPr>
              <a:t>Family Tax Bracket Management </a:t>
            </a:r>
            <a:r>
              <a:rPr lang="en-US" b="1" i="1" baseline="30000" dirty="0">
                <a:solidFill>
                  <a:schemeClr val="accent1">
                    <a:lumMod val="75000"/>
                  </a:schemeClr>
                </a:solidFill>
                <a:latin typeface="Franklin Gothic Medium" panose="020B0603020102020204" pitchFamily="34" charset="0"/>
                <a:cs typeface="Times New Roman" panose="02020603050405020304" pitchFamily="18" charset="0"/>
              </a:rPr>
              <a:t>©</a:t>
            </a:r>
            <a:r>
              <a:rPr lang="en-US" sz="2800" b="1" i="1" dirty="0">
                <a:solidFill>
                  <a:schemeClr val="accent1">
                    <a:lumMod val="75000"/>
                  </a:schemeClr>
                </a:solidFill>
                <a:latin typeface="Franklin Gothic Medium" panose="020B0603020102020204" pitchFamily="34" charset="0"/>
                <a:cs typeface="Times New Roman" panose="02020603050405020304" pitchFamily="18" charset="0"/>
              </a:rPr>
              <a:t> </a:t>
            </a:r>
            <a:endParaRPr lang="en-US" sz="2800" b="1" dirty="0">
              <a:solidFill>
                <a:srgbClr val="0070C0"/>
              </a:solidFill>
              <a:latin typeface="Franklin Gothic Medium" panose="020B06030201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70F33A8A-8E9B-453C-BEAA-ED8F2673EA93}"/>
              </a:ext>
            </a:extLst>
          </p:cNvPr>
          <p:cNvSpPr txBox="1"/>
          <p:nvPr/>
        </p:nvSpPr>
        <p:spPr>
          <a:xfrm>
            <a:off x="9770798" y="2997508"/>
            <a:ext cx="2122414" cy="2308324"/>
          </a:xfrm>
          <a:prstGeom prst="rect">
            <a:avLst/>
          </a:prstGeom>
          <a:noFill/>
          <a:ln w="60325">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70AD47">
                    <a:lumMod val="75000"/>
                  </a:srgbClr>
                </a:solidFill>
                <a:effectLst/>
                <a:uLnTx/>
                <a:uFillTx/>
                <a:latin typeface="Calibri" panose="020F0502020204030204"/>
              </a:rPr>
              <a:t>Your Beneficiaries Marginal Tax Rate(s) is/are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70AD47">
                    <a:lumMod val="75000"/>
                  </a:srgbClr>
                </a:solidFill>
                <a:effectLst/>
                <a:uLnTx/>
                <a:uFillTx/>
                <a:latin typeface="Calibri" panose="020F0502020204030204"/>
              </a:rPr>
              <a:t>_______</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70AD47">
                  <a:lumMod val="75000"/>
                </a:srgbClr>
              </a:solidFill>
              <a:effectLst/>
              <a:uLnTx/>
              <a:uFillTx/>
              <a:latin typeface="Calibri" panose="020F0502020204030204"/>
            </a:endParaRPr>
          </a:p>
        </p:txBody>
      </p:sp>
      <p:pic>
        <p:nvPicPr>
          <p:cNvPr id="4" name="Picture 3">
            <a:extLst>
              <a:ext uri="{FF2B5EF4-FFF2-40B4-BE49-F238E27FC236}">
                <a16:creationId xmlns:a16="http://schemas.microsoft.com/office/drawing/2014/main" id="{D1586B2C-CEFC-4B98-84D0-B3C6CBB07072}"/>
              </a:ext>
            </a:extLst>
          </p:cNvPr>
          <p:cNvPicPr>
            <a:picLocks noChangeAspect="1"/>
          </p:cNvPicPr>
          <p:nvPr/>
        </p:nvPicPr>
        <p:blipFill>
          <a:blip r:embed="rId4"/>
          <a:stretch>
            <a:fillRect/>
          </a:stretch>
        </p:blipFill>
        <p:spPr>
          <a:xfrm>
            <a:off x="2883376" y="1863688"/>
            <a:ext cx="6556715" cy="4575963"/>
          </a:xfrm>
          <a:prstGeom prst="rect">
            <a:avLst/>
          </a:prstGeom>
        </p:spPr>
      </p:pic>
    </p:spTree>
    <p:extLst>
      <p:ext uri="{BB962C8B-B14F-4D97-AF65-F5344CB8AC3E}">
        <p14:creationId xmlns:p14="http://schemas.microsoft.com/office/powerpoint/2010/main" val="347883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 Box 3">
            <a:extLst>
              <a:ext uri="{FF2B5EF4-FFF2-40B4-BE49-F238E27FC236}">
                <a16:creationId xmlns:a16="http://schemas.microsoft.com/office/drawing/2014/main" id="{9DD2B8B8-5A72-4396-BC49-B8D8BDC4345E}"/>
              </a:ext>
            </a:extLst>
          </p:cNvPr>
          <p:cNvSpPr txBox="1">
            <a:spLocks noChangeArrowheads="1"/>
          </p:cNvSpPr>
          <p:nvPr/>
        </p:nvSpPr>
        <p:spPr bwMode="auto">
          <a:xfrm>
            <a:off x="238352" y="2234035"/>
            <a:ext cx="7750616"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285750" algn="l"/>
              </a:tabLst>
              <a:defRPr sz="2400">
                <a:solidFill>
                  <a:schemeClr val="tx1"/>
                </a:solidFill>
                <a:latin typeface="Times New Roman" pitchFamily="18" charset="0"/>
              </a:defRPr>
            </a:lvl1pPr>
            <a:lvl2pPr algn="l">
              <a:tabLst>
                <a:tab pos="285750" algn="l"/>
              </a:tabLst>
              <a:defRPr sz="2400">
                <a:solidFill>
                  <a:schemeClr val="tx1"/>
                </a:solidFill>
                <a:latin typeface="Times New Roman" pitchFamily="18" charset="0"/>
              </a:defRPr>
            </a:lvl2pPr>
            <a:lvl3pPr algn="l">
              <a:tabLst>
                <a:tab pos="285750" algn="l"/>
              </a:tabLst>
              <a:defRPr sz="2400">
                <a:solidFill>
                  <a:schemeClr val="tx1"/>
                </a:solidFill>
                <a:latin typeface="Times New Roman" pitchFamily="18" charset="0"/>
              </a:defRPr>
            </a:lvl3pPr>
            <a:lvl4pPr algn="l">
              <a:tabLst>
                <a:tab pos="285750" algn="l"/>
              </a:tabLst>
              <a:defRPr sz="2400">
                <a:solidFill>
                  <a:schemeClr val="tx1"/>
                </a:solidFill>
                <a:latin typeface="Times New Roman" pitchFamily="18" charset="0"/>
              </a:defRPr>
            </a:lvl4pPr>
            <a:lvl5pPr algn="l">
              <a:tabLst>
                <a:tab pos="285750" algn="l"/>
              </a:tabLst>
              <a:defRPr sz="2400">
                <a:solidFill>
                  <a:schemeClr val="tx1"/>
                </a:solidFill>
                <a:latin typeface="Times New Roman" pitchFamily="18" charset="0"/>
              </a:defRPr>
            </a:lvl5pPr>
            <a:lvl6pPr eaLnBrk="0" fontAlgn="base" hangingPunct="0">
              <a:spcBef>
                <a:spcPct val="0"/>
              </a:spcBef>
              <a:spcAft>
                <a:spcPct val="0"/>
              </a:spcAft>
              <a:tabLst>
                <a:tab pos="285750" algn="l"/>
              </a:tabLst>
              <a:defRPr sz="2400">
                <a:solidFill>
                  <a:schemeClr val="tx1"/>
                </a:solidFill>
                <a:latin typeface="Times New Roman" pitchFamily="18" charset="0"/>
              </a:defRPr>
            </a:lvl6pPr>
            <a:lvl7pPr eaLnBrk="0" fontAlgn="base" hangingPunct="0">
              <a:spcBef>
                <a:spcPct val="0"/>
              </a:spcBef>
              <a:spcAft>
                <a:spcPct val="0"/>
              </a:spcAft>
              <a:tabLst>
                <a:tab pos="285750" algn="l"/>
              </a:tabLst>
              <a:defRPr sz="2400">
                <a:solidFill>
                  <a:schemeClr val="tx1"/>
                </a:solidFill>
                <a:latin typeface="Times New Roman" pitchFamily="18" charset="0"/>
              </a:defRPr>
            </a:lvl7pPr>
            <a:lvl8pPr eaLnBrk="0" fontAlgn="base" hangingPunct="0">
              <a:spcBef>
                <a:spcPct val="0"/>
              </a:spcBef>
              <a:spcAft>
                <a:spcPct val="0"/>
              </a:spcAft>
              <a:tabLst>
                <a:tab pos="285750" algn="l"/>
              </a:tabLst>
              <a:defRPr sz="2400">
                <a:solidFill>
                  <a:schemeClr val="tx1"/>
                </a:solidFill>
                <a:latin typeface="Times New Roman" pitchFamily="18" charset="0"/>
              </a:defRPr>
            </a:lvl8pPr>
            <a:lvl9pPr eaLnBrk="0" fontAlgn="base" hangingPunct="0">
              <a:spcBef>
                <a:spcPct val="0"/>
              </a:spcBef>
              <a:spcAft>
                <a:spcPct val="0"/>
              </a:spcAft>
              <a:tabLst>
                <a:tab pos="285750" algn="l"/>
              </a:tabLst>
              <a:defRPr sz="2400">
                <a:solidFill>
                  <a:schemeClr val="tx1"/>
                </a:solidFill>
                <a:latin typeface="Times New Roman" pitchFamily="18" charset="0"/>
              </a:defRPr>
            </a:lvl9pPr>
          </a:lstStyle>
          <a:p>
            <a:pPr marL="287338" indent="-287338" fontAlgn="auto">
              <a:lnSpc>
                <a:spcPct val="150000"/>
              </a:lnSpc>
              <a:spcBef>
                <a:spcPts val="0"/>
              </a:spcBef>
              <a:spcAft>
                <a:spcPts val="0"/>
              </a:spcAft>
              <a:buFontTx/>
              <a:buChar char="•"/>
              <a:defRPr/>
            </a:pPr>
            <a:r>
              <a:rPr lang="en-US" sz="3200" b="1" dirty="0">
                <a:solidFill>
                  <a:schemeClr val="tx2">
                    <a:lumMod val="50000"/>
                  </a:schemeClr>
                </a:solidFill>
                <a:latin typeface="Franklin Gothic Medium" panose="020B0603020102020204" pitchFamily="34" charset="0"/>
                <a:cs typeface="Times New Roman" panose="02020603050405020304" pitchFamily="18" charset="0"/>
              </a:rPr>
              <a:t>Lowers overall taxable income long-term</a:t>
            </a:r>
          </a:p>
          <a:p>
            <a:pPr marL="287338" indent="-287338" fontAlgn="auto">
              <a:lnSpc>
                <a:spcPct val="150000"/>
              </a:lnSpc>
              <a:spcBef>
                <a:spcPts val="0"/>
              </a:spcBef>
              <a:spcAft>
                <a:spcPts val="0"/>
              </a:spcAft>
              <a:buFontTx/>
              <a:buChar char="•"/>
              <a:defRPr/>
            </a:pPr>
            <a:r>
              <a:rPr lang="en-US" sz="3200" b="1" dirty="0">
                <a:solidFill>
                  <a:schemeClr val="tx2">
                    <a:lumMod val="50000"/>
                  </a:schemeClr>
                </a:solidFill>
                <a:latin typeface="Franklin Gothic Medium" panose="020B0603020102020204" pitchFamily="34" charset="0"/>
                <a:cs typeface="Times New Roman" panose="02020603050405020304" pitchFamily="18" charset="0"/>
              </a:rPr>
              <a:t>Tax-free compounding</a:t>
            </a:r>
          </a:p>
          <a:p>
            <a:pPr marL="287338" indent="-287338" fontAlgn="auto">
              <a:lnSpc>
                <a:spcPct val="150000"/>
              </a:lnSpc>
              <a:spcBef>
                <a:spcPts val="0"/>
              </a:spcBef>
              <a:spcAft>
                <a:spcPts val="0"/>
              </a:spcAft>
              <a:buFontTx/>
              <a:buChar char="•"/>
              <a:defRPr/>
            </a:pPr>
            <a:r>
              <a:rPr lang="en-US" sz="3200" b="1" dirty="0">
                <a:solidFill>
                  <a:schemeClr val="tx2">
                    <a:lumMod val="50000"/>
                  </a:schemeClr>
                </a:solidFill>
                <a:latin typeface="Franklin Gothic Medium" panose="020B0603020102020204" pitchFamily="34" charset="0"/>
                <a:cs typeface="Times New Roman" panose="02020603050405020304" pitchFamily="18" charset="0"/>
              </a:rPr>
              <a:t>No RMDs (at age 72) </a:t>
            </a:r>
          </a:p>
          <a:p>
            <a:pPr marL="287338" indent="-287338" fontAlgn="auto">
              <a:lnSpc>
                <a:spcPct val="150000"/>
              </a:lnSpc>
              <a:spcBef>
                <a:spcPts val="0"/>
              </a:spcBef>
              <a:spcAft>
                <a:spcPts val="0"/>
              </a:spcAft>
              <a:buFontTx/>
              <a:buChar char="•"/>
              <a:defRPr/>
            </a:pPr>
            <a:r>
              <a:rPr lang="en-US" sz="3200" b="1" dirty="0">
                <a:solidFill>
                  <a:schemeClr val="tx2">
                    <a:lumMod val="50000"/>
                  </a:schemeClr>
                </a:solidFill>
                <a:latin typeface="Franklin Gothic Medium" panose="020B0603020102020204" pitchFamily="34" charset="0"/>
                <a:cs typeface="Times New Roman" panose="02020603050405020304" pitchFamily="18" charset="0"/>
              </a:rPr>
              <a:t>Tax-free withdrawals for beneficiaries</a:t>
            </a:r>
          </a:p>
          <a:p>
            <a:pPr fontAlgn="auto">
              <a:spcBef>
                <a:spcPts val="0"/>
              </a:spcBef>
              <a:spcAft>
                <a:spcPts val="0"/>
              </a:spcAft>
              <a:defRPr/>
            </a:pPr>
            <a:endParaRPr lang="en-US" sz="1600" i="1" dirty="0">
              <a:solidFill>
                <a:schemeClr val="tx2">
                  <a:lumMod val="50000"/>
                </a:schemeClr>
              </a:solidFill>
              <a:latin typeface="Franklin Gothic Medium" panose="020B06030201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4EDD5AF-DB12-4F34-B7CA-3E6CEF9D1954}"/>
              </a:ext>
            </a:extLst>
          </p:cNvPr>
          <p:cNvPicPr>
            <a:picLocks noChangeAspect="1"/>
          </p:cNvPicPr>
          <p:nvPr/>
        </p:nvPicPr>
        <p:blipFill>
          <a:blip r:embed="rId3"/>
          <a:stretch>
            <a:fillRect/>
          </a:stretch>
        </p:blipFill>
        <p:spPr>
          <a:xfrm>
            <a:off x="7860632" y="2003421"/>
            <a:ext cx="4340893" cy="3070551"/>
          </a:xfrm>
          <a:prstGeom prst="rect">
            <a:avLst/>
          </a:prstGeom>
        </p:spPr>
      </p:pic>
      <p:sp>
        <p:nvSpPr>
          <p:cNvPr id="7" name="Title 1">
            <a:extLst>
              <a:ext uri="{FF2B5EF4-FFF2-40B4-BE49-F238E27FC236}">
                <a16:creationId xmlns:a16="http://schemas.microsoft.com/office/drawing/2014/main" id="{4484202E-90B2-45BD-8B0A-2DEFF4A6D571}"/>
              </a:ext>
            </a:extLst>
          </p:cNvPr>
          <p:cNvSpPr txBox="1">
            <a:spLocks/>
          </p:cNvSpPr>
          <p:nvPr/>
        </p:nvSpPr>
        <p:spPr>
          <a:xfrm>
            <a:off x="9525" y="9525"/>
            <a:ext cx="12192000" cy="917232"/>
          </a:xfrm>
          <a:prstGeom prst="rect">
            <a:avLst/>
          </a:prstGeom>
          <a:solidFill>
            <a:srgbClr val="0076A3"/>
          </a:solidFill>
        </p:spPr>
        <p:txBody>
          <a:bodyPr>
            <a:normAutofit fontScale="77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t>Proactive Tax Planning with the SECURE ACT </a:t>
            </a:r>
          </a:p>
        </p:txBody>
      </p:sp>
      <p:sp>
        <p:nvSpPr>
          <p:cNvPr id="3" name="Rectangle 2">
            <a:extLst>
              <a:ext uri="{FF2B5EF4-FFF2-40B4-BE49-F238E27FC236}">
                <a16:creationId xmlns:a16="http://schemas.microsoft.com/office/drawing/2014/main" id="{1A64AA58-F6C5-4C11-A03E-1B8A573263CE}"/>
              </a:ext>
            </a:extLst>
          </p:cNvPr>
          <p:cNvSpPr/>
          <p:nvPr/>
        </p:nvSpPr>
        <p:spPr>
          <a:xfrm>
            <a:off x="238352" y="1172424"/>
            <a:ext cx="11953647" cy="830997"/>
          </a:xfrm>
          <a:prstGeom prst="rect">
            <a:avLst/>
          </a:prstGeom>
        </p:spPr>
        <p:txBody>
          <a:bodyPr wrap="square">
            <a:spAutoFit/>
          </a:bodyPr>
          <a:lstStyle/>
          <a:p>
            <a:pPr algn="ctr" fontAlgn="auto">
              <a:spcBef>
                <a:spcPts val="0"/>
              </a:spcBef>
              <a:spcAft>
                <a:spcPts val="0"/>
              </a:spcAft>
              <a:defRPr/>
            </a:pPr>
            <a:r>
              <a:rPr lang="en-US" sz="4800" b="1" dirty="0">
                <a:solidFill>
                  <a:schemeClr val="tx2">
                    <a:lumMod val="50000"/>
                  </a:schemeClr>
                </a:solidFill>
                <a:latin typeface="Franklin Gothic Medium" panose="020B0603020102020204" pitchFamily="34" charset="0"/>
                <a:cs typeface="Times New Roman" panose="02020603050405020304" pitchFamily="18" charset="0"/>
              </a:rPr>
              <a:t>Explore Roth IRA Conversion Benefits</a:t>
            </a:r>
          </a:p>
        </p:txBody>
      </p:sp>
      <p:sp>
        <p:nvSpPr>
          <p:cNvPr id="4" name="Rectangle 3">
            <a:extLst>
              <a:ext uri="{FF2B5EF4-FFF2-40B4-BE49-F238E27FC236}">
                <a16:creationId xmlns:a16="http://schemas.microsoft.com/office/drawing/2014/main" id="{2CC638AC-B0A5-420E-9567-D02F9B9BBD4A}"/>
              </a:ext>
            </a:extLst>
          </p:cNvPr>
          <p:cNvSpPr/>
          <p:nvPr/>
        </p:nvSpPr>
        <p:spPr>
          <a:xfrm>
            <a:off x="-20306" y="5938162"/>
            <a:ext cx="12212305" cy="861774"/>
          </a:xfrm>
          <a:prstGeom prst="rect">
            <a:avLst/>
          </a:prstGeom>
        </p:spPr>
        <p:txBody>
          <a:bodyPr wrap="square">
            <a:spAutoFit/>
          </a:bodyPr>
          <a:lstStyle/>
          <a:p>
            <a:pPr fontAlgn="auto">
              <a:spcBef>
                <a:spcPts val="0"/>
              </a:spcBef>
              <a:spcAft>
                <a:spcPts val="0"/>
              </a:spcAft>
              <a:defRPr/>
            </a:pPr>
            <a:r>
              <a:rPr lang="en-US" i="1" dirty="0">
                <a:solidFill>
                  <a:schemeClr val="tx2">
                    <a:lumMod val="50000"/>
                  </a:schemeClr>
                </a:solidFill>
                <a:latin typeface="Calibri" panose="020F0502020204030204" pitchFamily="34" charset="0"/>
                <a:cs typeface="Calibri" panose="020F0502020204030204" pitchFamily="34" charset="0"/>
              </a:rPr>
              <a:t>*</a:t>
            </a:r>
            <a:r>
              <a:rPr lang="en-US" sz="1600" i="1" dirty="0">
                <a:solidFill>
                  <a:schemeClr val="tx2">
                    <a:lumMod val="50000"/>
                  </a:schemeClr>
                </a:solidFill>
                <a:latin typeface="Calibri" panose="020F0502020204030204" pitchFamily="34" charset="0"/>
                <a:cs typeface="Calibri" panose="020F0502020204030204" pitchFamily="34" charset="0"/>
              </a:rPr>
              <a:t>Withdrawals from Roth IRA may be tax free, as long as they are considered qualified. Limitations and restrictions may apply. Withdrawals prior to age 59 ½ or prior to the account being opened for five years, whichever is later, may result in a 10% IRS penalty tax. Future tax laws can change at any time and may impact the benefits of Roth IRAs. Their tax treatment may change.</a:t>
            </a:r>
            <a:endParaRPr lang="en-US" i="1" dirty="0">
              <a:solidFill>
                <a:schemeClr val="tx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590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from="(-#ppt_w/2)" to="(#ppt_x)" calcmode="lin" valueType="num">
                                      <p:cBhvr>
                                        <p:cTn id="7" dur="600" fill="hold">
                                          <p:stCondLst>
                                            <p:cond delay="0"/>
                                          </p:stCondLst>
                                        </p:cTn>
                                        <p:tgtEl>
                                          <p:spTgt spid="6">
                                            <p:txEl>
                                              <p:pRg st="1" end="1"/>
                                            </p:txEl>
                                          </p:spTgt>
                                        </p:tgtEl>
                                        <p:attrNameLst>
                                          <p:attrName>ppt_x</p:attrName>
                                        </p:attrNameLst>
                                      </p:cBhvr>
                                    </p:anim>
                                    <p:anim from="0" to="-1.0" calcmode="lin" valueType="num">
                                      <p:cBhvr>
                                        <p:cTn id="8" dur="200" decel="50000" autoRev="1" fill="hold">
                                          <p:stCondLst>
                                            <p:cond delay="600"/>
                                          </p:stCondLst>
                                        </p:cTn>
                                        <p:tgtEl>
                                          <p:spTgt spid="6">
                                            <p:txEl>
                                              <p:pRg st="1" end="1"/>
                                            </p:txEl>
                                          </p:spTgt>
                                        </p:tgtEl>
                                        <p:attrNameLst>
                                          <p:attrName>xshear</p:attrName>
                                        </p:attrNameLst>
                                      </p:cBhvr>
                                    </p:anim>
                                    <p:animScale>
                                      <p:cBhvr>
                                        <p:cTn id="9" dur="200" decel="100000" autoRev="1" fill="hold">
                                          <p:stCondLst>
                                            <p:cond delay="600"/>
                                          </p:stCondLst>
                                        </p:cTn>
                                        <p:tgtEl>
                                          <p:spTgt spid="6">
                                            <p:txEl>
                                              <p:pRg st="1" end="1"/>
                                            </p:txEl>
                                          </p:spTgt>
                                        </p:tgtEl>
                                      </p:cBhvr>
                                      <p:from x="100000" y="100000"/>
                                      <p:to x="80000" y="100000"/>
                                    </p:animScale>
                                    <p:anim by="(#ppt_h/3+#ppt_w*0.1)" calcmode="lin" valueType="num">
                                      <p:cBhvr additive="sum">
                                        <p:cTn id="10" dur="200" decel="100000" autoRev="1" fill="hold">
                                          <p:stCondLst>
                                            <p:cond delay="600"/>
                                          </p:stCondLst>
                                        </p:cTn>
                                        <p:tgtEl>
                                          <p:spTgt spid="6">
                                            <p:txEl>
                                              <p:pRg st="1" end="1"/>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from="(-#ppt_w/2)" to="(#ppt_x)" calcmode="lin" valueType="num">
                                      <p:cBhvr>
                                        <p:cTn id="15" dur="600" fill="hold">
                                          <p:stCondLst>
                                            <p:cond delay="0"/>
                                          </p:stCondLst>
                                        </p:cTn>
                                        <p:tgtEl>
                                          <p:spTgt spid="6">
                                            <p:txEl>
                                              <p:pRg st="2" end="2"/>
                                            </p:txEl>
                                          </p:spTgt>
                                        </p:tgtEl>
                                        <p:attrNameLst>
                                          <p:attrName>ppt_x</p:attrName>
                                        </p:attrNameLst>
                                      </p:cBhvr>
                                    </p:anim>
                                    <p:anim from="0" to="-1.0" calcmode="lin" valueType="num">
                                      <p:cBhvr>
                                        <p:cTn id="16" dur="200" decel="50000" autoRev="1" fill="hold">
                                          <p:stCondLst>
                                            <p:cond delay="600"/>
                                          </p:stCondLst>
                                        </p:cTn>
                                        <p:tgtEl>
                                          <p:spTgt spid="6">
                                            <p:txEl>
                                              <p:pRg st="2" end="2"/>
                                            </p:txEl>
                                          </p:spTgt>
                                        </p:tgtEl>
                                        <p:attrNameLst>
                                          <p:attrName>xshear</p:attrName>
                                        </p:attrNameLst>
                                      </p:cBhvr>
                                    </p:anim>
                                    <p:animScale>
                                      <p:cBhvr>
                                        <p:cTn id="17" dur="200" decel="100000" autoRev="1" fill="hold">
                                          <p:stCondLst>
                                            <p:cond delay="600"/>
                                          </p:stCondLst>
                                        </p:cTn>
                                        <p:tgtEl>
                                          <p:spTgt spid="6">
                                            <p:txEl>
                                              <p:pRg st="2" end="2"/>
                                            </p:txEl>
                                          </p:spTgt>
                                        </p:tgtEl>
                                      </p:cBhvr>
                                      <p:from x="100000" y="100000"/>
                                      <p:to x="80000" y="100000"/>
                                    </p:animScale>
                                    <p:anim by="(#ppt_h/3+#ppt_w*0.1)" calcmode="lin" valueType="num">
                                      <p:cBhvr additive="sum">
                                        <p:cTn id="18" dur="200" decel="100000" autoRev="1" fill="hold">
                                          <p:stCondLst>
                                            <p:cond delay="600"/>
                                          </p:stCondLst>
                                        </p:cTn>
                                        <p:tgtEl>
                                          <p:spTgt spid="6">
                                            <p:txEl>
                                              <p:pRg st="2" end="2"/>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from="(-#ppt_w/2)" to="(#ppt_x)" calcmode="lin" valueType="num">
                                      <p:cBhvr>
                                        <p:cTn id="23" dur="600" fill="hold">
                                          <p:stCondLst>
                                            <p:cond delay="0"/>
                                          </p:stCondLst>
                                        </p:cTn>
                                        <p:tgtEl>
                                          <p:spTgt spid="6">
                                            <p:txEl>
                                              <p:pRg st="3" end="3"/>
                                            </p:txEl>
                                          </p:spTgt>
                                        </p:tgtEl>
                                        <p:attrNameLst>
                                          <p:attrName>ppt_x</p:attrName>
                                        </p:attrNameLst>
                                      </p:cBhvr>
                                    </p:anim>
                                    <p:anim from="0" to="-1.0" calcmode="lin" valueType="num">
                                      <p:cBhvr>
                                        <p:cTn id="24" dur="200" decel="50000" autoRev="1" fill="hold">
                                          <p:stCondLst>
                                            <p:cond delay="600"/>
                                          </p:stCondLst>
                                        </p:cTn>
                                        <p:tgtEl>
                                          <p:spTgt spid="6">
                                            <p:txEl>
                                              <p:pRg st="3" end="3"/>
                                            </p:txEl>
                                          </p:spTgt>
                                        </p:tgtEl>
                                        <p:attrNameLst>
                                          <p:attrName>xshear</p:attrName>
                                        </p:attrNameLst>
                                      </p:cBhvr>
                                    </p:anim>
                                    <p:animScale>
                                      <p:cBhvr>
                                        <p:cTn id="25" dur="200" decel="100000" autoRev="1" fill="hold">
                                          <p:stCondLst>
                                            <p:cond delay="600"/>
                                          </p:stCondLst>
                                        </p:cTn>
                                        <p:tgtEl>
                                          <p:spTgt spid="6">
                                            <p:txEl>
                                              <p:pRg st="3" end="3"/>
                                            </p:txEl>
                                          </p:spTgt>
                                        </p:tgtEl>
                                      </p:cBhvr>
                                      <p:from x="100000" y="100000"/>
                                      <p:to x="80000" y="100000"/>
                                    </p:animScale>
                                    <p:anim by="(#ppt_h/3+#ppt_w*0.1)" calcmode="lin" valueType="num">
                                      <p:cBhvr additive="sum">
                                        <p:cTn id="26" dur="200" decel="100000" autoRev="1" fill="hold">
                                          <p:stCondLst>
                                            <p:cond delay="600"/>
                                          </p:stCondLst>
                                        </p:cTn>
                                        <p:tgtEl>
                                          <p:spTgt spid="6">
                                            <p:txEl>
                                              <p:pRg st="3" end="3"/>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Consider Qualified Tuition Plans</a:t>
            </a:r>
          </a:p>
        </p:txBody>
      </p:sp>
      <p:pic>
        <p:nvPicPr>
          <p:cNvPr id="2" name="Picture 1">
            <a:extLst>
              <a:ext uri="{FF2B5EF4-FFF2-40B4-BE49-F238E27FC236}">
                <a16:creationId xmlns:a16="http://schemas.microsoft.com/office/drawing/2014/main" id="{53C293BA-C791-49D1-9971-DB9B0239831F}"/>
              </a:ext>
            </a:extLst>
          </p:cNvPr>
          <p:cNvPicPr>
            <a:picLocks noChangeAspect="1"/>
          </p:cNvPicPr>
          <p:nvPr/>
        </p:nvPicPr>
        <p:blipFill>
          <a:blip r:embed="rId3"/>
          <a:stretch>
            <a:fillRect/>
          </a:stretch>
        </p:blipFill>
        <p:spPr>
          <a:xfrm>
            <a:off x="0" y="917232"/>
            <a:ext cx="12192000" cy="5940768"/>
          </a:xfrm>
          <a:prstGeom prst="rect">
            <a:avLst/>
          </a:prstGeom>
        </p:spPr>
      </p:pic>
    </p:spTree>
    <p:extLst>
      <p:ext uri="{BB962C8B-B14F-4D97-AF65-F5344CB8AC3E}">
        <p14:creationId xmlns:p14="http://schemas.microsoft.com/office/powerpoint/2010/main" val="2770615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Annual Gifting Tax Planning for 2021</a:t>
            </a:r>
          </a:p>
        </p:txBody>
      </p:sp>
      <p:pic>
        <p:nvPicPr>
          <p:cNvPr id="2" name="Picture 1">
            <a:extLst>
              <a:ext uri="{FF2B5EF4-FFF2-40B4-BE49-F238E27FC236}">
                <a16:creationId xmlns:a16="http://schemas.microsoft.com/office/drawing/2014/main" id="{A9975B33-2BDC-4727-8E28-6745B91D6A1E}"/>
              </a:ext>
            </a:extLst>
          </p:cNvPr>
          <p:cNvPicPr>
            <a:picLocks noChangeAspect="1"/>
          </p:cNvPicPr>
          <p:nvPr/>
        </p:nvPicPr>
        <p:blipFill>
          <a:blip r:embed="rId3">
            <a:alphaModFix amt="20000"/>
          </a:blip>
          <a:stretch>
            <a:fillRect/>
          </a:stretch>
        </p:blipFill>
        <p:spPr>
          <a:xfrm>
            <a:off x="0" y="917231"/>
            <a:ext cx="12192000" cy="5940769"/>
          </a:xfrm>
          <a:prstGeom prst="rect">
            <a:avLst/>
          </a:prstGeom>
        </p:spPr>
      </p:pic>
      <p:sp>
        <p:nvSpPr>
          <p:cNvPr id="3" name="Rectangle 2">
            <a:extLst>
              <a:ext uri="{FF2B5EF4-FFF2-40B4-BE49-F238E27FC236}">
                <a16:creationId xmlns:a16="http://schemas.microsoft.com/office/drawing/2014/main" id="{578221EC-2BE7-4C23-961F-BA5BD3055875}"/>
              </a:ext>
            </a:extLst>
          </p:cNvPr>
          <p:cNvSpPr/>
          <p:nvPr/>
        </p:nvSpPr>
        <p:spPr>
          <a:xfrm>
            <a:off x="214484" y="1115994"/>
            <a:ext cx="11977516" cy="4278094"/>
          </a:xfrm>
          <a:prstGeom prst="rect">
            <a:avLst/>
          </a:prstGeom>
        </p:spPr>
        <p:txBody>
          <a:bodyPr wrap="square">
            <a:spAutoFit/>
          </a:bodyPr>
          <a:lstStyle/>
          <a:p>
            <a:pPr algn="just"/>
            <a:br>
              <a:rPr lang="en-US" sz="2800" b="1" dirty="0">
                <a:solidFill>
                  <a:srgbClr val="00334C"/>
                </a:solidFill>
                <a:latin typeface="Franklin Gothic Medium" panose="020B0603020102020204" pitchFamily="34" charset="0"/>
              </a:rPr>
            </a:br>
            <a:r>
              <a:rPr lang="en-US" sz="3600" b="1" dirty="0">
                <a:solidFill>
                  <a:srgbClr val="002060"/>
                </a:solidFill>
                <a:latin typeface="Franklin Gothic Medium" panose="020B0603020102020204" pitchFamily="34" charset="0"/>
                <a:cs typeface="Times New Roman" panose="02020603050405020304" pitchFamily="18" charset="0"/>
              </a:rPr>
              <a:t>Gift Tax Exclusion for 2021 is $15,000 (per Donee)</a:t>
            </a:r>
          </a:p>
          <a:p>
            <a:pPr algn="just"/>
            <a:endParaRPr lang="en-US" sz="2800" b="1" dirty="0">
              <a:latin typeface="Franklin Gothic Medium" panose="020B0603020102020204" pitchFamily="34" charset="0"/>
              <a:cs typeface="Times New Roman" panose="02020603050405020304" pitchFamily="18" charset="0"/>
            </a:endParaRPr>
          </a:p>
          <a:p>
            <a:pPr marL="342900" indent="-342900" algn="just">
              <a:buFont typeface="Arial" panose="020B0604020202020204" pitchFamily="34" charset="0"/>
              <a:buChar char="•"/>
            </a:pPr>
            <a:r>
              <a:rPr lang="en-US" sz="2800" b="1" dirty="0">
                <a:latin typeface="Franklin Gothic Medium" panose="020B0603020102020204" pitchFamily="34" charset="0"/>
                <a:cs typeface="Times New Roman" panose="02020603050405020304" pitchFamily="18" charset="0"/>
              </a:rPr>
              <a:t>A payment made directly to a medical institution to pay for the medical bills of someone else does not count as a gift for gift tax purposes.</a:t>
            </a:r>
            <a:r>
              <a:rPr lang="en-US" sz="2800" b="1" dirty="0">
                <a:solidFill>
                  <a:srgbClr val="333333"/>
                </a:solidFill>
                <a:latin typeface="Franklin Gothic Medium" panose="020B0603020102020204" pitchFamily="34" charset="0"/>
                <a:cs typeface="Times New Roman" panose="02020603050405020304" pitchFamily="18" charset="0"/>
              </a:rPr>
              <a:t> </a:t>
            </a:r>
            <a:br>
              <a:rPr lang="en-US" sz="2800" b="1" dirty="0">
                <a:solidFill>
                  <a:srgbClr val="333333"/>
                </a:solidFill>
                <a:latin typeface="Franklin Gothic Medium" panose="020B0603020102020204" pitchFamily="34" charset="0"/>
                <a:cs typeface="Times New Roman" panose="02020603050405020304" pitchFamily="18" charset="0"/>
              </a:rPr>
            </a:br>
            <a:endParaRPr lang="en-US" sz="2800" b="1" dirty="0">
              <a:solidFill>
                <a:srgbClr val="333333"/>
              </a:solidFill>
              <a:latin typeface="Franklin Gothic Medium" panose="020B0603020102020204" pitchFamily="34" charset="0"/>
              <a:cs typeface="Times New Roman" panose="02020603050405020304" pitchFamily="18" charset="0"/>
            </a:endParaRPr>
          </a:p>
          <a:p>
            <a:pPr marL="342900" indent="-342900" algn="just">
              <a:buFont typeface="Arial" panose="020B0604020202020204" pitchFamily="34" charset="0"/>
              <a:buChar char="•"/>
            </a:pPr>
            <a:r>
              <a:rPr lang="en-US" sz="2800" b="1" dirty="0">
                <a:latin typeface="Franklin Gothic Medium" panose="020B0603020102020204" pitchFamily="34" charset="0"/>
                <a:cs typeface="Times New Roman" panose="02020603050405020304" pitchFamily="18" charset="0"/>
              </a:rPr>
              <a:t>A payment made directly to an educational institution to pay for the tuition of a student does not count as a gift to the student for gift tax purposes.</a:t>
            </a:r>
            <a:r>
              <a:rPr lang="en-US" sz="2800" b="1" dirty="0">
                <a:solidFill>
                  <a:srgbClr val="333333"/>
                </a:solidFill>
                <a:latin typeface="Franklin Gothic Medium" panose="020B0603020102020204" pitchFamily="34" charset="0"/>
                <a:cs typeface="Times New Roman" panose="02020603050405020304" pitchFamily="18" charset="0"/>
              </a:rPr>
              <a:t> </a:t>
            </a:r>
          </a:p>
          <a:p>
            <a:br>
              <a:rPr lang="en-US" sz="2000" dirty="0">
                <a:latin typeface="Franklin Gothic Medium" panose="020B0603020102020204" pitchFamily="34" charset="0"/>
                <a:cs typeface="Times New Roman" panose="02020603050405020304" pitchFamily="18" charset="0"/>
              </a:rPr>
            </a:br>
            <a:endParaRPr lang="en-US" sz="2000" dirty="0">
              <a:latin typeface="Franklin Gothic Medium" panose="020B0603020102020204" pitchFamily="34" charset="0"/>
              <a:cs typeface="Times New Roman" panose="02020603050405020304" pitchFamily="18" charset="0"/>
            </a:endParaRPr>
          </a:p>
        </p:txBody>
      </p:sp>
    </p:spTree>
    <p:extLst>
      <p:ext uri="{BB962C8B-B14F-4D97-AF65-F5344CB8AC3E}">
        <p14:creationId xmlns:p14="http://schemas.microsoft.com/office/powerpoint/2010/main" val="3559218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Wealth Transfer Planning for 2021</a:t>
            </a:r>
          </a:p>
        </p:txBody>
      </p:sp>
      <p:sp>
        <p:nvSpPr>
          <p:cNvPr id="3" name="Rectangle 2">
            <a:extLst>
              <a:ext uri="{FF2B5EF4-FFF2-40B4-BE49-F238E27FC236}">
                <a16:creationId xmlns:a16="http://schemas.microsoft.com/office/drawing/2014/main" id="{578221EC-2BE7-4C23-961F-BA5BD3055875}"/>
              </a:ext>
            </a:extLst>
          </p:cNvPr>
          <p:cNvSpPr/>
          <p:nvPr/>
        </p:nvSpPr>
        <p:spPr>
          <a:xfrm>
            <a:off x="214484" y="957987"/>
            <a:ext cx="11977516" cy="1508105"/>
          </a:xfrm>
          <a:prstGeom prst="rect">
            <a:avLst/>
          </a:prstGeom>
        </p:spPr>
        <p:txBody>
          <a:bodyPr wrap="square">
            <a:spAutoFit/>
          </a:bodyPr>
          <a:lstStyle/>
          <a:p>
            <a:pPr algn="ctr"/>
            <a:r>
              <a:rPr lang="en-US" sz="2800" b="1" dirty="0">
                <a:solidFill>
                  <a:srgbClr val="336699"/>
                </a:solidFill>
                <a:latin typeface="Franklin Gothic Medium" panose="020B0603020102020204" pitchFamily="34" charset="0"/>
                <a:cs typeface="Times New Roman" panose="02020603050405020304" pitchFamily="18" charset="0"/>
              </a:rPr>
              <a:t>Exemption amounts for gift, estate, and generation-skipping taxes for 2021 </a:t>
            </a:r>
            <a:br>
              <a:rPr lang="en-US" sz="2800" b="1" dirty="0">
                <a:solidFill>
                  <a:srgbClr val="336699"/>
                </a:solidFill>
                <a:latin typeface="Franklin Gothic Medium" panose="020B0603020102020204" pitchFamily="34" charset="0"/>
                <a:cs typeface="Times New Roman" panose="02020603050405020304" pitchFamily="18" charset="0"/>
              </a:rPr>
            </a:br>
            <a:r>
              <a:rPr lang="en-US" sz="2800" b="1" dirty="0">
                <a:solidFill>
                  <a:srgbClr val="336699"/>
                </a:solidFill>
                <a:latin typeface="Franklin Gothic Medium" panose="020B0603020102020204" pitchFamily="34" charset="0"/>
                <a:cs typeface="Times New Roman" panose="02020603050405020304" pitchFamily="18" charset="0"/>
              </a:rPr>
              <a:t>are $11.7 million ($23.4 million for married couples).</a:t>
            </a:r>
          </a:p>
          <a:p>
            <a:br>
              <a:rPr lang="en-US" dirty="0">
                <a:solidFill>
                  <a:srgbClr val="336699"/>
                </a:solidFill>
                <a:latin typeface="Franklin Gothic Medium" panose="020B0603020102020204" pitchFamily="34" charset="0"/>
                <a:cs typeface="Times New Roman" panose="02020603050405020304" pitchFamily="18" charset="0"/>
              </a:rPr>
            </a:br>
            <a:endParaRPr lang="en-US" dirty="0">
              <a:solidFill>
                <a:srgbClr val="336699"/>
              </a:solidFill>
              <a:latin typeface="Franklin Gothic Medium" panose="020B060302010202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245907D5-5695-4A30-8346-4A3FA022EE3E}"/>
              </a:ext>
            </a:extLst>
          </p:cNvPr>
          <p:cNvGraphicFramePr>
            <a:graphicFrameLocks noGrp="1"/>
          </p:cNvGraphicFramePr>
          <p:nvPr>
            <p:extLst>
              <p:ext uri="{D42A27DB-BD31-4B8C-83A1-F6EECF244321}">
                <p14:modId xmlns:p14="http://schemas.microsoft.com/office/powerpoint/2010/main" val="3212110424"/>
              </p:ext>
            </p:extLst>
          </p:nvPr>
        </p:nvGraphicFramePr>
        <p:xfrm>
          <a:off x="471950" y="2035654"/>
          <a:ext cx="11245644" cy="4139864"/>
        </p:xfrm>
        <a:graphic>
          <a:graphicData uri="http://schemas.openxmlformats.org/drawingml/2006/table">
            <a:tbl>
              <a:tblPr firstRow="1" bandRow="1">
                <a:tableStyleId>{5C22544A-7EE6-4342-B048-85BDC9FD1C3A}</a:tableStyleId>
              </a:tblPr>
              <a:tblGrid>
                <a:gridCol w="3867020">
                  <a:extLst>
                    <a:ext uri="{9D8B030D-6E8A-4147-A177-3AD203B41FA5}">
                      <a16:colId xmlns:a16="http://schemas.microsoft.com/office/drawing/2014/main" val="1413339737"/>
                    </a:ext>
                  </a:extLst>
                </a:gridCol>
                <a:gridCol w="3851826">
                  <a:extLst>
                    <a:ext uri="{9D8B030D-6E8A-4147-A177-3AD203B41FA5}">
                      <a16:colId xmlns:a16="http://schemas.microsoft.com/office/drawing/2014/main" val="666371215"/>
                    </a:ext>
                  </a:extLst>
                </a:gridCol>
                <a:gridCol w="3526798">
                  <a:extLst>
                    <a:ext uri="{9D8B030D-6E8A-4147-A177-3AD203B41FA5}">
                      <a16:colId xmlns:a16="http://schemas.microsoft.com/office/drawing/2014/main" val="967079057"/>
                    </a:ext>
                  </a:extLst>
                </a:gridCol>
              </a:tblGrid>
              <a:tr h="50207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5">
                        <a:lumMod val="50000"/>
                      </a:schemeClr>
                    </a:solidFill>
                  </a:tcPr>
                </a:tc>
                <a:tc>
                  <a:txBody>
                    <a:bodyPr/>
                    <a:lstStyle/>
                    <a:p>
                      <a:pPr algn="ctr"/>
                      <a:r>
                        <a:rPr lang="en-US" sz="2800" dirty="0"/>
                        <a:t>2021-2025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5">
                        <a:lumMod val="50000"/>
                      </a:schemeClr>
                    </a:solidFill>
                  </a:tcPr>
                </a:tc>
                <a:tc>
                  <a:txBody>
                    <a:bodyPr/>
                    <a:lstStyle/>
                    <a:p>
                      <a:pPr algn="ctr"/>
                      <a:r>
                        <a:rPr lang="en-US" sz="2800" dirty="0"/>
                        <a:t>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2483760070"/>
                  </a:ext>
                </a:extLst>
              </a:tr>
              <a:tr h="1240422">
                <a:tc>
                  <a:txBody>
                    <a:bodyPr/>
                    <a:lstStyle/>
                    <a:p>
                      <a:endParaRPr lang="en-US" sz="2000" b="1" dirty="0">
                        <a:solidFill>
                          <a:srgbClr val="002060"/>
                        </a:solidFill>
                      </a:endParaRPr>
                    </a:p>
                    <a:p>
                      <a:r>
                        <a:rPr lang="en-US" sz="2000" b="1" dirty="0">
                          <a:solidFill>
                            <a:srgbClr val="002060"/>
                          </a:solidFill>
                        </a:rPr>
                        <a:t>Estate &amp; Gift Tax Exemption Amount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algn="ctr"/>
                      <a:br>
                        <a:rPr lang="en-US" sz="800" dirty="0">
                          <a:solidFill>
                            <a:schemeClr val="tx1"/>
                          </a:solidFill>
                        </a:rPr>
                      </a:br>
                      <a:r>
                        <a:rPr lang="en-US" sz="1400" dirty="0">
                          <a:solidFill>
                            <a:schemeClr val="tx1"/>
                          </a:solidFill>
                        </a:rPr>
                        <a:t> </a:t>
                      </a:r>
                      <a:r>
                        <a:rPr lang="en-US" sz="2800" b="1" i="0" kern="1200" dirty="0">
                          <a:solidFill>
                            <a:srgbClr val="336699"/>
                          </a:solidFill>
                          <a:effectLst/>
                          <a:latin typeface="+mn-lt"/>
                          <a:ea typeface="+mn-ea"/>
                          <a:cs typeface="+mn-cs"/>
                        </a:rPr>
                        <a:t>$11.7 million </a:t>
                      </a:r>
                      <a:br>
                        <a:rPr lang="en-US" sz="2400" b="1" dirty="0">
                          <a:solidFill>
                            <a:schemeClr val="tx1"/>
                          </a:solidFill>
                        </a:rPr>
                      </a:br>
                      <a:r>
                        <a:rPr lang="en-US" sz="2000" dirty="0">
                          <a:solidFill>
                            <a:schemeClr val="tx1"/>
                          </a:solidFill>
                        </a:rPr>
                        <a:t>is current exemption (indexed or inflation each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 </a:t>
                      </a:r>
                      <a:br>
                        <a:rPr lang="en-US" sz="1400" dirty="0">
                          <a:solidFill>
                            <a:schemeClr val="tx1"/>
                          </a:solidFill>
                        </a:rPr>
                      </a:br>
                      <a:r>
                        <a:rPr lang="en-US" sz="1800" b="1" i="0" kern="1200" dirty="0">
                          <a:solidFill>
                            <a:schemeClr val="tx1"/>
                          </a:solidFill>
                          <a:effectLst/>
                          <a:latin typeface="+mn-lt"/>
                          <a:ea typeface="+mn-ea"/>
                          <a:cs typeface="+mn-cs"/>
                        </a:rPr>
                        <a:t>SUNSET</a:t>
                      </a:r>
                      <a:r>
                        <a:rPr lang="en-US" sz="2400" b="1" kern="1200" dirty="0">
                          <a:solidFill>
                            <a:schemeClr val="tx1"/>
                          </a:solidFill>
                          <a:latin typeface="+mn-lt"/>
                          <a:ea typeface="+mn-ea"/>
                          <a:cs typeface="+mn-cs"/>
                        </a:rPr>
                        <a:t> </a:t>
                      </a:r>
                      <a:r>
                        <a:rPr lang="en-US" sz="1800" b="0" i="0" kern="1200" dirty="0">
                          <a:solidFill>
                            <a:schemeClr val="tx1"/>
                          </a:solidFill>
                          <a:effectLst/>
                          <a:latin typeface="+mn-lt"/>
                          <a:ea typeface="+mn-ea"/>
                          <a:cs typeface="+mn-cs"/>
                        </a:rPr>
                        <a:t>to approximately </a:t>
                      </a:r>
                      <a:br>
                        <a:rPr lang="en-US" sz="1800" b="0" i="0" kern="1200" dirty="0">
                          <a:solidFill>
                            <a:schemeClr val="tx1"/>
                          </a:solidFill>
                          <a:effectLst/>
                          <a:latin typeface="+mn-lt"/>
                          <a:ea typeface="+mn-ea"/>
                          <a:cs typeface="+mn-cs"/>
                        </a:rPr>
                      </a:br>
                      <a:r>
                        <a:rPr lang="en-US" sz="1800" b="1" i="0" kern="1200" dirty="0">
                          <a:solidFill>
                            <a:srgbClr val="336699"/>
                          </a:solidFill>
                          <a:effectLst/>
                          <a:latin typeface="+mn-lt"/>
                          <a:ea typeface="+mn-ea"/>
                          <a:cs typeface="+mn-cs"/>
                        </a:rPr>
                        <a:t>$6 million </a:t>
                      </a:r>
                      <a:r>
                        <a:rPr lang="en-US" sz="1800" b="0" i="0" kern="1200" dirty="0">
                          <a:solidFill>
                            <a:schemeClr val="tx1"/>
                          </a:solidFill>
                          <a:effectLst/>
                          <a:latin typeface="+mn-lt"/>
                          <a:ea typeface="+mn-ea"/>
                          <a:cs typeface="+mn-cs"/>
                        </a:rPr>
                        <a:t>($5.6 million adjusted for inflation).</a:t>
                      </a:r>
                      <a:endParaRPr lang="en-US" sz="2000" dirty="0">
                        <a:solidFill>
                          <a:schemeClr val="tx1"/>
                        </a:solidFill>
                      </a:endParaRPr>
                    </a:p>
                    <a:p>
                      <a:pPr algn="ct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64497390"/>
                  </a:ext>
                </a:extLst>
              </a:tr>
              <a:tr h="1177403">
                <a:tc>
                  <a:txBody>
                    <a:bodyPr/>
                    <a:lstStyle/>
                    <a:p>
                      <a:endParaRPr lang="en-US" sz="2000" b="1" dirty="0">
                        <a:solidFill>
                          <a:srgbClr val="002060"/>
                        </a:solidFill>
                      </a:endParaRPr>
                    </a:p>
                    <a:p>
                      <a:r>
                        <a:rPr lang="en-US" sz="2000" b="1" dirty="0">
                          <a:solidFill>
                            <a:srgbClr val="002060"/>
                          </a:solidFill>
                        </a:rPr>
                        <a:t>Generation-skipping Transfer Tax Exemption Amount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800" b="1" kern="1200" dirty="0">
                          <a:solidFill>
                            <a:schemeClr val="tx1"/>
                          </a:solidFill>
                          <a:latin typeface="+mn-lt"/>
                          <a:ea typeface="+mn-ea"/>
                          <a:cs typeface="+mn-cs"/>
                        </a:rPr>
                        <a:t> </a:t>
                      </a:r>
                    </a:p>
                    <a:p>
                      <a:pPr algn="ctr"/>
                      <a:r>
                        <a:rPr lang="en-US" sz="2800" b="1" i="0" kern="1200" dirty="0">
                          <a:solidFill>
                            <a:srgbClr val="336699"/>
                          </a:solidFill>
                          <a:effectLst/>
                          <a:latin typeface="+mn-lt"/>
                          <a:ea typeface="+mn-ea"/>
                          <a:cs typeface="+mn-cs"/>
                        </a:rPr>
                        <a:t>$11.7 million </a:t>
                      </a:r>
                    </a:p>
                    <a:p>
                      <a:pPr algn="ctr"/>
                      <a:r>
                        <a:rPr lang="en-US" sz="2000" dirty="0">
                          <a:solidFill>
                            <a:schemeClr val="tx1"/>
                          </a:solidFill>
                        </a:rPr>
                        <a:t>is current exemption (indexed or inflation each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br>
                        <a:rPr lang="en-US" sz="800" b="1" kern="1200" dirty="0">
                          <a:solidFill>
                            <a:schemeClr val="tx1"/>
                          </a:solidFill>
                          <a:latin typeface="+mn-lt"/>
                          <a:ea typeface="+mn-ea"/>
                          <a:cs typeface="+mn-cs"/>
                        </a:rPr>
                      </a:br>
                      <a:r>
                        <a:rPr lang="en-US" sz="1800" b="1" i="0" kern="1200" dirty="0">
                          <a:solidFill>
                            <a:schemeClr val="tx1"/>
                          </a:solidFill>
                          <a:effectLst/>
                          <a:latin typeface="+mn-lt"/>
                          <a:ea typeface="+mn-ea"/>
                          <a:cs typeface="+mn-cs"/>
                        </a:rPr>
                        <a:t>SUNSET</a:t>
                      </a:r>
                      <a:r>
                        <a:rPr lang="en-US" sz="2400" b="1" kern="1200" dirty="0">
                          <a:solidFill>
                            <a:schemeClr val="tx1"/>
                          </a:solidFill>
                          <a:latin typeface="+mn-lt"/>
                          <a:ea typeface="+mn-ea"/>
                          <a:cs typeface="+mn-cs"/>
                        </a:rPr>
                        <a:t> </a:t>
                      </a:r>
                      <a:r>
                        <a:rPr lang="en-US" sz="1800" b="0" i="0" kern="1200" dirty="0">
                          <a:solidFill>
                            <a:schemeClr val="tx1"/>
                          </a:solidFill>
                          <a:effectLst/>
                          <a:latin typeface="+mn-lt"/>
                          <a:ea typeface="+mn-ea"/>
                          <a:cs typeface="+mn-cs"/>
                        </a:rPr>
                        <a:t>to approximately </a:t>
                      </a:r>
                      <a:br>
                        <a:rPr lang="en-US" sz="1800" b="0" i="0" kern="1200" dirty="0">
                          <a:solidFill>
                            <a:schemeClr val="tx1"/>
                          </a:solidFill>
                          <a:effectLst/>
                          <a:latin typeface="+mn-lt"/>
                          <a:ea typeface="+mn-ea"/>
                          <a:cs typeface="+mn-cs"/>
                        </a:rPr>
                      </a:br>
                      <a:r>
                        <a:rPr lang="en-US" sz="1800" b="1" i="0" kern="1200" dirty="0">
                          <a:solidFill>
                            <a:srgbClr val="336699"/>
                          </a:solidFill>
                          <a:effectLst/>
                          <a:latin typeface="+mn-lt"/>
                          <a:ea typeface="+mn-ea"/>
                          <a:cs typeface="+mn-cs"/>
                        </a:rPr>
                        <a:t>$6 million </a:t>
                      </a:r>
                      <a:r>
                        <a:rPr lang="en-US" sz="1800" b="0" i="0" kern="1200" dirty="0">
                          <a:solidFill>
                            <a:schemeClr val="tx1"/>
                          </a:solidFill>
                          <a:effectLst/>
                          <a:latin typeface="+mn-lt"/>
                          <a:ea typeface="+mn-ea"/>
                          <a:cs typeface="+mn-cs"/>
                        </a:rPr>
                        <a:t>($5.6 million adjusted for inflation).</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066139"/>
                  </a:ext>
                </a:extLst>
              </a:tr>
              <a:tr h="848024">
                <a:tc>
                  <a:txBody>
                    <a:bodyPr/>
                    <a:lstStyle/>
                    <a:p>
                      <a:r>
                        <a:rPr lang="en-US" sz="900" b="1" dirty="0">
                          <a:solidFill>
                            <a:srgbClr val="002060"/>
                          </a:solidFill>
                        </a:rPr>
                        <a:t> </a:t>
                      </a:r>
                      <a:br>
                        <a:rPr lang="en-US" sz="900" b="1" dirty="0">
                          <a:solidFill>
                            <a:srgbClr val="002060"/>
                          </a:solidFill>
                        </a:rPr>
                      </a:br>
                      <a:r>
                        <a:rPr lang="en-US" sz="2000" b="1" dirty="0">
                          <a:solidFill>
                            <a:srgbClr val="002060"/>
                          </a:solidFill>
                        </a:rPr>
                        <a:t>Estate, Gift, and GST Tax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b="1" kern="1200" dirty="0">
                          <a:solidFill>
                            <a:srgbClr val="336699"/>
                          </a:solidFill>
                          <a:latin typeface="+mn-lt"/>
                          <a:ea typeface="+mn-ea"/>
                          <a:cs typeface="+mn-cs"/>
                        </a:rPr>
                        <a:t> </a:t>
                      </a:r>
                      <a:br>
                        <a:rPr lang="en-US" sz="1050" b="1" kern="1200" dirty="0">
                          <a:solidFill>
                            <a:srgbClr val="336699"/>
                          </a:solidFill>
                          <a:latin typeface="+mn-lt"/>
                          <a:ea typeface="+mn-ea"/>
                          <a:cs typeface="+mn-cs"/>
                        </a:rPr>
                      </a:br>
                      <a:r>
                        <a:rPr lang="en-US" sz="3600" b="1" kern="1200" dirty="0">
                          <a:solidFill>
                            <a:srgbClr val="336699"/>
                          </a:solidFill>
                          <a:latin typeface="+mn-lt"/>
                          <a:ea typeface="+mn-ea"/>
                          <a:cs typeface="+mn-cs"/>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b="1" kern="1200" dirty="0">
                          <a:solidFill>
                            <a:srgbClr val="336699"/>
                          </a:solidFill>
                          <a:latin typeface="+mn-lt"/>
                          <a:ea typeface="+mn-ea"/>
                          <a:cs typeface="+mn-cs"/>
                        </a:rPr>
                        <a:t> </a:t>
                      </a:r>
                      <a:br>
                        <a:rPr lang="en-US" sz="1050" b="1" kern="1200" dirty="0">
                          <a:solidFill>
                            <a:srgbClr val="336699"/>
                          </a:solidFill>
                          <a:latin typeface="+mn-lt"/>
                          <a:ea typeface="+mn-ea"/>
                          <a:cs typeface="+mn-cs"/>
                        </a:rPr>
                      </a:br>
                      <a:r>
                        <a:rPr lang="en-US" sz="3600" b="1" kern="1200" dirty="0">
                          <a:solidFill>
                            <a:srgbClr val="336699"/>
                          </a:solidFill>
                          <a:latin typeface="+mn-lt"/>
                          <a:ea typeface="+mn-ea"/>
                          <a:cs typeface="+mn-cs"/>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7677987"/>
                  </a:ext>
                </a:extLst>
              </a:tr>
            </a:tbl>
          </a:graphicData>
        </a:graphic>
      </p:graphicFrame>
    </p:spTree>
    <p:extLst>
      <p:ext uri="{BB962C8B-B14F-4D97-AF65-F5344CB8AC3E}">
        <p14:creationId xmlns:p14="http://schemas.microsoft.com/office/powerpoint/2010/main" val="1448161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D3F973-1001-479F-87FD-5D5C9E2FC869}"/>
              </a:ext>
            </a:extLst>
          </p:cNvPr>
          <p:cNvSpPr txBox="1"/>
          <p:nvPr/>
        </p:nvSpPr>
        <p:spPr>
          <a:xfrm>
            <a:off x="9227888" y="6165908"/>
            <a:ext cx="1818126" cy="369332"/>
          </a:xfrm>
          <a:prstGeom prst="rect">
            <a:avLst/>
          </a:prstGeom>
          <a:noFill/>
        </p:spPr>
        <p:txBody>
          <a:bodyPr wrap="none" rtlCol="0">
            <a:spAutoFit/>
          </a:bodyPr>
          <a:lstStyle/>
          <a:p>
            <a:r>
              <a:rPr lang="en-US" i="1" dirty="0"/>
              <a:t>As of 11/03/2021</a:t>
            </a:r>
          </a:p>
        </p:txBody>
      </p:sp>
      <p:sp>
        <p:nvSpPr>
          <p:cNvPr id="6" name="Title 1">
            <a:extLst>
              <a:ext uri="{FF2B5EF4-FFF2-40B4-BE49-F238E27FC236}">
                <a16:creationId xmlns:a16="http://schemas.microsoft.com/office/drawing/2014/main" id="{56DF7E0C-856D-4152-92D4-E2CBADED42D1}"/>
              </a:ext>
            </a:extLst>
          </p:cNvPr>
          <p:cNvSpPr txBox="1">
            <a:spLocks/>
          </p:cNvSpPr>
          <p:nvPr/>
        </p:nvSpPr>
        <p:spPr>
          <a:xfrm>
            <a:off x="0" y="0"/>
            <a:ext cx="12191999" cy="1338146"/>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000" b="1" dirty="0">
                <a:effectLst>
                  <a:outerShdw blurRad="38100" dist="38100" dir="2700000" algn="tl">
                    <a:srgbClr val="000000">
                      <a:alpha val="43137"/>
                    </a:srgbClr>
                  </a:outerShdw>
                </a:effectLst>
                <a:latin typeface="Roboto Slab" pitchFamily="2" charset="0"/>
                <a:cs typeface="Arial" panose="020B0604020202020204" pitchFamily="34" charset="0"/>
              </a:rPr>
              <a:t>Current Framework of the</a:t>
            </a:r>
          </a:p>
          <a:p>
            <a:pPr algn="ctr"/>
            <a:r>
              <a:rPr lang="en-US" sz="4000" b="1" i="1" dirty="0">
                <a:solidFill>
                  <a:schemeClr val="accent4">
                    <a:lumMod val="60000"/>
                    <a:lumOff val="40000"/>
                  </a:schemeClr>
                </a:solidFill>
                <a:effectLst>
                  <a:outerShdw blurRad="38100" dist="38100" dir="2700000" algn="tl">
                    <a:srgbClr val="000000">
                      <a:alpha val="43137"/>
                    </a:srgbClr>
                  </a:outerShdw>
                </a:effectLst>
                <a:latin typeface="Roboto Slab" pitchFamily="2" charset="0"/>
                <a:cs typeface="Arial" panose="020B0604020202020204" pitchFamily="34" charset="0"/>
              </a:rPr>
              <a:t>The Build Back Better Act</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5200" b="1" dirty="0">
              <a:effectLst>
                <a:outerShdw blurRad="38100" dist="38100" dir="2700000" algn="tl">
                  <a:srgbClr val="000000">
                    <a:alpha val="43137"/>
                  </a:srgbClr>
                </a:outerShdw>
              </a:effectLst>
              <a:latin typeface="Roboto Slab" pitchFamily="2" charset="0"/>
              <a:cs typeface="Arial" panose="020B0604020202020204" pitchFamily="34" charset="0"/>
            </a:endParaRPr>
          </a:p>
        </p:txBody>
      </p:sp>
      <p:pic>
        <p:nvPicPr>
          <p:cNvPr id="4" name="Picture 3">
            <a:extLst>
              <a:ext uri="{FF2B5EF4-FFF2-40B4-BE49-F238E27FC236}">
                <a16:creationId xmlns:a16="http://schemas.microsoft.com/office/drawing/2014/main" id="{8A051740-D13D-4F83-BDF6-9A7BA0106F1E}"/>
              </a:ext>
            </a:extLst>
          </p:cNvPr>
          <p:cNvPicPr>
            <a:picLocks noChangeAspect="1"/>
          </p:cNvPicPr>
          <p:nvPr/>
        </p:nvPicPr>
        <p:blipFill>
          <a:blip r:embed="rId3"/>
          <a:stretch>
            <a:fillRect/>
          </a:stretch>
        </p:blipFill>
        <p:spPr>
          <a:xfrm>
            <a:off x="1395904" y="2415612"/>
            <a:ext cx="9199756" cy="2619314"/>
          </a:xfrm>
          <a:prstGeom prst="rect">
            <a:avLst/>
          </a:prstGeom>
          <a:ln w="47625">
            <a:solidFill>
              <a:srgbClr val="002060"/>
            </a:solidFill>
          </a:ln>
        </p:spPr>
      </p:pic>
      <p:pic>
        <p:nvPicPr>
          <p:cNvPr id="8" name="Picture 7">
            <a:extLst>
              <a:ext uri="{FF2B5EF4-FFF2-40B4-BE49-F238E27FC236}">
                <a16:creationId xmlns:a16="http://schemas.microsoft.com/office/drawing/2014/main" id="{21E14369-79F0-40C9-AC0C-7E50C863D51D}"/>
              </a:ext>
            </a:extLst>
          </p:cNvPr>
          <p:cNvPicPr>
            <a:picLocks noChangeAspect="1"/>
          </p:cNvPicPr>
          <p:nvPr/>
        </p:nvPicPr>
        <p:blipFill>
          <a:blip r:embed="rId4"/>
          <a:stretch>
            <a:fillRect/>
          </a:stretch>
        </p:blipFill>
        <p:spPr>
          <a:xfrm rot="404749">
            <a:off x="8227461" y="1381672"/>
            <a:ext cx="3383209" cy="12447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73903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F3B5E00-B298-49AF-B1F1-4CC133ED494B}"/>
              </a:ext>
            </a:extLst>
          </p:cNvPr>
          <p:cNvSpPr>
            <a:spLocks noGrp="1"/>
          </p:cNvSpPr>
          <p:nvPr>
            <p:ph idx="1"/>
          </p:nvPr>
        </p:nvSpPr>
        <p:spPr>
          <a:xfrm>
            <a:off x="255638" y="1072776"/>
            <a:ext cx="10515600" cy="5111561"/>
          </a:xfrm>
        </p:spPr>
        <p:txBody>
          <a:bodyPr>
            <a:normAutofit/>
          </a:bodyPr>
          <a:lstStyle/>
          <a:p>
            <a:pPr marL="0" indent="0">
              <a:buNone/>
            </a:pPr>
            <a:r>
              <a:rPr lang="en-US" sz="4000" dirty="0">
                <a:solidFill>
                  <a:srgbClr val="002060"/>
                </a:solidFill>
                <a:latin typeface="Franklin Gothic Medium" panose="020B0603020102020204" pitchFamily="34" charset="0"/>
              </a:rPr>
              <a:t>3.8% Net Investment Income Tax (NIIT) expansion</a:t>
            </a:r>
          </a:p>
          <a:p>
            <a:pPr lvl="1">
              <a:buFont typeface="Calibri" panose="020F0502020204030204" pitchFamily="34" charset="0"/>
              <a:buChar char="–"/>
            </a:pPr>
            <a:r>
              <a:rPr lang="en-US" dirty="0"/>
              <a:t>Expands the NIIT to cover income derived in the ordinary course of a trade or business for high income taxpayers</a:t>
            </a:r>
          </a:p>
          <a:p>
            <a:pPr lvl="1">
              <a:buFont typeface="Calibri" panose="020F0502020204030204" pitchFamily="34" charset="0"/>
              <a:buChar char="–"/>
            </a:pPr>
            <a:endParaRPr lang="en-US" dirty="0"/>
          </a:p>
          <a:p>
            <a:pPr lvl="1">
              <a:buFont typeface="Calibri" panose="020F0502020204030204" pitchFamily="34" charset="0"/>
              <a:buChar char="–"/>
            </a:pPr>
            <a:r>
              <a:rPr lang="en-US" dirty="0"/>
              <a:t>Does not apply to income on which FICA is already imposed</a:t>
            </a:r>
          </a:p>
          <a:p>
            <a:pPr lvl="1">
              <a:buFont typeface="Calibri" panose="020F0502020204030204" pitchFamily="34" charset="0"/>
              <a:buChar char="–"/>
            </a:pPr>
            <a:endParaRPr lang="en-US" dirty="0"/>
          </a:p>
          <a:p>
            <a:pPr lvl="1">
              <a:buFont typeface="Calibri" panose="020F0502020204030204" pitchFamily="34" charset="0"/>
              <a:buChar char="–"/>
            </a:pPr>
            <a:r>
              <a:rPr lang="en-US" dirty="0"/>
              <a:t>Applies after 12/31/21</a:t>
            </a:r>
            <a:endParaRPr lang="en-US" sz="2800" dirty="0"/>
          </a:p>
          <a:p>
            <a:pPr marL="0" indent="0">
              <a:buNone/>
            </a:pPr>
            <a:endParaRPr lang="en-US" dirty="0"/>
          </a:p>
          <a:p>
            <a:endParaRPr lang="en-US" dirty="0"/>
          </a:p>
        </p:txBody>
      </p:sp>
      <p:graphicFrame>
        <p:nvGraphicFramePr>
          <p:cNvPr id="3" name="Object 2">
            <a:extLst>
              <a:ext uri="{FF2B5EF4-FFF2-40B4-BE49-F238E27FC236}">
                <a16:creationId xmlns:a16="http://schemas.microsoft.com/office/drawing/2014/main" id="{BD9DFBCA-A246-4073-B24C-A94754460A17}"/>
              </a:ext>
            </a:extLst>
          </p:cNvPr>
          <p:cNvGraphicFramePr>
            <a:graphicFrameLocks noChangeAspect="1"/>
          </p:cNvGraphicFramePr>
          <p:nvPr/>
        </p:nvGraphicFramePr>
        <p:xfrm>
          <a:off x="5037130" y="3933239"/>
          <a:ext cx="6459521" cy="2781501"/>
        </p:xfrm>
        <a:graphic>
          <a:graphicData uri="http://schemas.openxmlformats.org/presentationml/2006/ole">
            <mc:AlternateContent xmlns:mc="http://schemas.openxmlformats.org/markup-compatibility/2006">
              <mc:Choice xmlns:v="urn:schemas-microsoft-com:vml" Requires="v">
                <p:oleObj spid="_x0000_s4103" name="Worksheet" r:id="rId4" imgW="2676349" imgH="1152681" progId="Excel.Sheet.12">
                  <p:embed/>
                </p:oleObj>
              </mc:Choice>
              <mc:Fallback>
                <p:oleObj name="Worksheet" r:id="rId4" imgW="2676349" imgH="1152681" progId="Excel.Sheet.12">
                  <p:embed/>
                  <p:pic>
                    <p:nvPicPr>
                      <p:cNvPr id="3" name="Object 2">
                        <a:extLst>
                          <a:ext uri="{FF2B5EF4-FFF2-40B4-BE49-F238E27FC236}">
                            <a16:creationId xmlns:a16="http://schemas.microsoft.com/office/drawing/2014/main" id="{BD9DFBCA-A246-4073-B24C-A94754460A17}"/>
                          </a:ext>
                        </a:extLst>
                      </p:cNvPr>
                      <p:cNvPicPr/>
                      <p:nvPr/>
                    </p:nvPicPr>
                    <p:blipFill>
                      <a:blip r:embed="rId5"/>
                      <a:stretch>
                        <a:fillRect/>
                      </a:stretch>
                    </p:blipFill>
                    <p:spPr>
                      <a:xfrm>
                        <a:off x="5037130" y="3933239"/>
                        <a:ext cx="6459521" cy="2781501"/>
                      </a:xfrm>
                      <a:prstGeom prst="rect">
                        <a:avLst/>
                      </a:prstGeom>
                      <a:ln>
                        <a:solidFill>
                          <a:schemeClr val="accent5">
                            <a:lumMod val="50000"/>
                          </a:schemeClr>
                        </a:solidFill>
                      </a:ln>
                    </p:spPr>
                  </p:pic>
                </p:oleObj>
              </mc:Fallback>
            </mc:AlternateContent>
          </a:graphicData>
        </a:graphic>
      </p:graphicFrame>
      <p:sp>
        <p:nvSpPr>
          <p:cNvPr id="6" name="Title 1">
            <a:extLst>
              <a:ext uri="{FF2B5EF4-FFF2-40B4-BE49-F238E27FC236}">
                <a16:creationId xmlns:a16="http://schemas.microsoft.com/office/drawing/2014/main" id="{F17F210E-D3E3-434A-BC95-7EC96345BE04}"/>
              </a:ext>
            </a:extLst>
          </p:cNvPr>
          <p:cNvSpPr txBox="1">
            <a:spLocks/>
          </p:cNvSpPr>
          <p:nvPr/>
        </p:nvSpPr>
        <p:spPr>
          <a:xfrm>
            <a:off x="0" y="-75501"/>
            <a:ext cx="12192000" cy="917232"/>
          </a:xfrm>
          <a:prstGeom prst="rect">
            <a:avLst/>
          </a:prstGeom>
          <a:solidFill>
            <a:srgbClr val="0076A3"/>
          </a:solidFill>
        </p:spPr>
        <p:txBody>
          <a:bodyPr>
            <a:normAutofit fontScale="70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900" b="1" dirty="0">
                <a:effectLst>
                  <a:outerShdw blurRad="38100" dist="38100" dir="2700000" algn="tl">
                    <a:srgbClr val="000000">
                      <a:alpha val="43137"/>
                    </a:srgbClr>
                  </a:outerShdw>
                </a:effectLst>
                <a:latin typeface="Roboto Slab" pitchFamily="2" charset="0"/>
                <a:cs typeface="Arial" panose="020B0604020202020204" pitchFamily="34" charset="0"/>
              </a:rPr>
              <a:t>2021 Tax Reform Proposal – Individuals</a:t>
            </a:r>
          </a:p>
        </p:txBody>
      </p:sp>
    </p:spTree>
    <p:extLst>
      <p:ext uri="{BB962C8B-B14F-4D97-AF65-F5344CB8AC3E}">
        <p14:creationId xmlns:p14="http://schemas.microsoft.com/office/powerpoint/2010/main" val="2589303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F3B5E00-B298-49AF-B1F1-4CC133ED494B}"/>
              </a:ext>
            </a:extLst>
          </p:cNvPr>
          <p:cNvSpPr>
            <a:spLocks noGrp="1"/>
          </p:cNvSpPr>
          <p:nvPr>
            <p:ph idx="1"/>
          </p:nvPr>
        </p:nvSpPr>
        <p:spPr>
          <a:xfrm>
            <a:off x="218654" y="1074262"/>
            <a:ext cx="11786533" cy="3948907"/>
          </a:xfrm>
        </p:spPr>
        <p:txBody>
          <a:bodyPr>
            <a:normAutofit/>
          </a:bodyPr>
          <a:lstStyle/>
          <a:p>
            <a:pPr marL="0" indent="0">
              <a:buNone/>
            </a:pPr>
            <a:r>
              <a:rPr lang="en-US" sz="4400" i="1" dirty="0">
                <a:solidFill>
                  <a:srgbClr val="002060"/>
                </a:solidFill>
                <a:latin typeface="Franklin Gothic Medium" panose="020B0603020102020204" pitchFamily="34" charset="0"/>
              </a:rPr>
              <a:t>New </a:t>
            </a:r>
            <a:r>
              <a:rPr lang="en-US" sz="4400" dirty="0">
                <a:solidFill>
                  <a:srgbClr val="002060"/>
                </a:solidFill>
                <a:latin typeface="Franklin Gothic Medium" panose="020B0603020102020204" pitchFamily="34" charset="0"/>
              </a:rPr>
              <a:t>High Income Taxpayer Surcharge</a:t>
            </a:r>
          </a:p>
          <a:p>
            <a:pPr marL="0" indent="0">
              <a:buNone/>
            </a:pPr>
            <a:endParaRPr lang="en-US" sz="3200" dirty="0">
              <a:solidFill>
                <a:srgbClr val="002060"/>
              </a:solidFill>
              <a:latin typeface="Franklin Gothic Medium" panose="020B0603020102020204" pitchFamily="34" charset="0"/>
            </a:endParaRPr>
          </a:p>
          <a:p>
            <a:pPr lvl="1">
              <a:buFont typeface="Calibri" panose="020F0502020204030204" pitchFamily="34" charset="0"/>
              <a:buChar char="–"/>
            </a:pPr>
            <a:r>
              <a:rPr lang="en-US" sz="3600" dirty="0"/>
              <a:t>A surcharge on high income taxpayers (over $10 million dollars of AGI) that increases at $25 million dollars of AGI</a:t>
            </a:r>
          </a:p>
          <a:p>
            <a:pPr marL="457200" lvl="1" indent="0">
              <a:buNone/>
            </a:pPr>
            <a:endParaRPr lang="en-US" sz="2600" dirty="0"/>
          </a:p>
          <a:p>
            <a:pPr marL="0" indent="0">
              <a:buNone/>
            </a:pPr>
            <a:endParaRPr lang="en-US" dirty="0"/>
          </a:p>
        </p:txBody>
      </p:sp>
      <p:sp>
        <p:nvSpPr>
          <p:cNvPr id="15" name="Title 1">
            <a:extLst>
              <a:ext uri="{FF2B5EF4-FFF2-40B4-BE49-F238E27FC236}">
                <a16:creationId xmlns:a16="http://schemas.microsoft.com/office/drawing/2014/main" id="{11F5A8DA-789F-4B52-B39D-6B75A950A308}"/>
              </a:ext>
            </a:extLst>
          </p:cNvPr>
          <p:cNvSpPr txBox="1">
            <a:spLocks/>
          </p:cNvSpPr>
          <p:nvPr/>
        </p:nvSpPr>
        <p:spPr>
          <a:xfrm>
            <a:off x="0" y="-75501"/>
            <a:ext cx="12192000" cy="917232"/>
          </a:xfrm>
          <a:prstGeom prst="rect">
            <a:avLst/>
          </a:prstGeom>
          <a:solidFill>
            <a:srgbClr val="0076A3"/>
          </a:solidFill>
        </p:spPr>
        <p:txBody>
          <a:bodyPr>
            <a:normAutofit fontScale="70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900" b="1" dirty="0">
                <a:effectLst>
                  <a:outerShdw blurRad="38100" dist="38100" dir="2700000" algn="tl">
                    <a:srgbClr val="000000">
                      <a:alpha val="43137"/>
                    </a:srgbClr>
                  </a:outerShdw>
                </a:effectLst>
                <a:latin typeface="Roboto Slab" pitchFamily="2" charset="0"/>
                <a:cs typeface="Arial" panose="020B0604020202020204" pitchFamily="34" charset="0"/>
              </a:rPr>
              <a:t>2021 Tax Reform Proposal – Individuals</a:t>
            </a:r>
          </a:p>
        </p:txBody>
      </p:sp>
    </p:spTree>
    <p:extLst>
      <p:ext uri="{BB962C8B-B14F-4D97-AF65-F5344CB8AC3E}">
        <p14:creationId xmlns:p14="http://schemas.microsoft.com/office/powerpoint/2010/main" val="2831872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ey-Background | Sarvosys">
            <a:extLst>
              <a:ext uri="{FF2B5EF4-FFF2-40B4-BE49-F238E27FC236}">
                <a16:creationId xmlns:a16="http://schemas.microsoft.com/office/drawing/2014/main" id="{D1058137-276F-4BFE-84AC-8F89E365B638}"/>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10B9BC-92D7-4638-8CFF-BE9F6D79173F}"/>
              </a:ext>
            </a:extLst>
          </p:cNvPr>
          <p:cNvSpPr txBox="1">
            <a:spLocks/>
          </p:cNvSpPr>
          <p:nvPr/>
        </p:nvSpPr>
        <p:spPr>
          <a:xfrm>
            <a:off x="0" y="0"/>
            <a:ext cx="12192001" cy="989062"/>
          </a:xfrm>
          <a:prstGeom prst="rect">
            <a:avLst/>
          </a:prstGeom>
          <a:solidFill>
            <a:schemeClr val="accent5">
              <a:lumMod val="75000"/>
            </a:schemeClr>
          </a:solidFill>
        </p:spPr>
        <p:txBody>
          <a:bodyPr>
            <a:normAutofit fontScale="70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96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An Educated Client Is Our Best Client!</a:t>
            </a:r>
          </a:p>
        </p:txBody>
      </p:sp>
      <p:pic>
        <p:nvPicPr>
          <p:cNvPr id="5" name="Picture 4">
            <a:extLst>
              <a:ext uri="{FF2B5EF4-FFF2-40B4-BE49-F238E27FC236}">
                <a16:creationId xmlns:a16="http://schemas.microsoft.com/office/drawing/2014/main" id="{5D866594-859E-47F8-ADA0-4EC134855964}"/>
              </a:ext>
            </a:extLst>
          </p:cNvPr>
          <p:cNvPicPr>
            <a:picLocks noChangeAspect="1"/>
          </p:cNvPicPr>
          <p:nvPr/>
        </p:nvPicPr>
        <p:blipFill>
          <a:blip r:embed="rId4"/>
          <a:stretch>
            <a:fillRect/>
          </a:stretch>
        </p:blipFill>
        <p:spPr>
          <a:xfrm>
            <a:off x="3301133" y="1121294"/>
            <a:ext cx="5421880" cy="5428976"/>
          </a:xfrm>
          <a:prstGeom prst="rect">
            <a:avLst/>
          </a:prstGeom>
        </p:spPr>
      </p:pic>
    </p:spTree>
    <p:extLst>
      <p:ext uri="{BB962C8B-B14F-4D97-AF65-F5344CB8AC3E}">
        <p14:creationId xmlns:p14="http://schemas.microsoft.com/office/powerpoint/2010/main" val="31640556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2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Roboto Slab" pitchFamily="2" charset="0"/>
                <a:ea typeface="+mj-ea"/>
                <a:cs typeface="Arial" panose="020B0604020202020204" pitchFamily="34" charset="0"/>
              </a:rPr>
              <a:t>P</a:t>
            </a:r>
            <a:r>
              <a:rPr lang="en-US" sz="5200" b="1" dirty="0" err="1">
                <a:effectLst>
                  <a:outerShdw blurRad="38100" dist="38100" dir="2700000" algn="tl">
                    <a:srgbClr val="000000">
                      <a:alpha val="43137"/>
                    </a:srgbClr>
                  </a:outerShdw>
                </a:effectLst>
                <a:latin typeface="Roboto Slab" pitchFamily="2" charset="0"/>
                <a:cs typeface="Arial" panose="020B0604020202020204" pitchFamily="34" charset="0"/>
              </a:rPr>
              <a:t>roactive</a:t>
            </a: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 Tax Planning </a:t>
            </a:r>
          </a:p>
        </p:txBody>
      </p:sp>
      <p:sp>
        <p:nvSpPr>
          <p:cNvPr id="3" name="Rectangle 2">
            <a:extLst>
              <a:ext uri="{FF2B5EF4-FFF2-40B4-BE49-F238E27FC236}">
                <a16:creationId xmlns:a16="http://schemas.microsoft.com/office/drawing/2014/main" id="{578221EC-2BE7-4C23-961F-BA5BD3055875}"/>
              </a:ext>
            </a:extLst>
          </p:cNvPr>
          <p:cNvSpPr/>
          <p:nvPr/>
        </p:nvSpPr>
        <p:spPr>
          <a:xfrm>
            <a:off x="214484" y="957987"/>
            <a:ext cx="11977516" cy="923330"/>
          </a:xfrm>
          <a:prstGeom prst="rect">
            <a:avLst/>
          </a:prstGeom>
        </p:spPr>
        <p:txBody>
          <a:bodyPr wrap="square">
            <a:spAutoFit/>
          </a:bodyPr>
          <a:lstStyle/>
          <a:p>
            <a:pPr algn="ctr"/>
            <a:br>
              <a:rPr lang="en-US" b="1" dirty="0">
                <a:solidFill>
                  <a:srgbClr val="00334C"/>
                </a:solidFill>
                <a:latin typeface="Arial" panose="020B0604020202020204" pitchFamily="34" charset="0"/>
              </a:rPr>
            </a:br>
            <a:br>
              <a:rPr lang="en-US" dirty="0"/>
            </a:br>
            <a:endParaRPr lang="en-US" dirty="0"/>
          </a:p>
        </p:txBody>
      </p:sp>
      <p:sp>
        <p:nvSpPr>
          <p:cNvPr id="6" name="Rectangle 5">
            <a:extLst>
              <a:ext uri="{FF2B5EF4-FFF2-40B4-BE49-F238E27FC236}">
                <a16:creationId xmlns:a16="http://schemas.microsoft.com/office/drawing/2014/main" id="{E8BCA20F-FE26-419E-8CA1-309275844434}"/>
              </a:ext>
            </a:extLst>
          </p:cNvPr>
          <p:cNvSpPr/>
          <p:nvPr/>
        </p:nvSpPr>
        <p:spPr>
          <a:xfrm>
            <a:off x="6310493" y="1125809"/>
            <a:ext cx="5486396" cy="261610"/>
          </a:xfrm>
          <a:prstGeom prst="rect">
            <a:avLst/>
          </a:prstGeom>
        </p:spPr>
        <p:txBody>
          <a:bodyPr wrap="square">
            <a:spAutoFit/>
          </a:bodyPr>
          <a:lstStyle/>
          <a:p>
            <a:pPr marR="47625" algn="ctr">
              <a:tabLst>
                <a:tab pos="2971800" algn="ctr"/>
                <a:tab pos="5943600" algn="r"/>
              </a:tabLst>
            </a:pPr>
            <a:r>
              <a:rPr lang="en-US" sz="1100" b="1" dirty="0">
                <a:solidFill>
                  <a:srgbClr val="171717"/>
                </a:solidFill>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682C105-8B8E-4E5F-9F05-31A983BA3D67}"/>
              </a:ext>
            </a:extLst>
          </p:cNvPr>
          <p:cNvPicPr>
            <a:picLocks noChangeAspect="1"/>
          </p:cNvPicPr>
          <p:nvPr/>
        </p:nvPicPr>
        <p:blipFill>
          <a:blip r:embed="rId3"/>
          <a:stretch>
            <a:fillRect/>
          </a:stretch>
        </p:blipFill>
        <p:spPr>
          <a:xfrm>
            <a:off x="0" y="917232"/>
            <a:ext cx="12192000" cy="5940768"/>
          </a:xfrm>
          <a:prstGeom prst="rect">
            <a:avLst/>
          </a:prstGeom>
        </p:spPr>
      </p:pic>
    </p:spTree>
    <p:extLst>
      <p:ext uri="{BB962C8B-B14F-4D97-AF65-F5344CB8AC3E}">
        <p14:creationId xmlns:p14="http://schemas.microsoft.com/office/powerpoint/2010/main" val="3525286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F8C58F-A2AE-4859-BA86-B887EB98E0A9}"/>
              </a:ext>
            </a:extLst>
          </p:cNvPr>
          <p:cNvPicPr>
            <a:picLocks noChangeAspect="1"/>
          </p:cNvPicPr>
          <p:nvPr/>
        </p:nvPicPr>
        <p:blipFill>
          <a:blip r:embed="rId3">
            <a:duotone>
              <a:schemeClr val="accent1">
                <a:shade val="45000"/>
                <a:satMod val="135000"/>
              </a:schemeClr>
              <a:prstClr val="white"/>
            </a:duotone>
            <a:alphaModFix amt="50000"/>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0" y="877420"/>
            <a:ext cx="12192000" cy="5998028"/>
          </a:xfrm>
          <a:prstGeom prst="rect">
            <a:avLst/>
          </a:prstGeom>
        </p:spPr>
      </p:pic>
      <p:sp>
        <p:nvSpPr>
          <p:cNvPr id="7" name="Title 1">
            <a:extLst>
              <a:ext uri="{FF2B5EF4-FFF2-40B4-BE49-F238E27FC236}">
                <a16:creationId xmlns:a16="http://schemas.microsoft.com/office/drawing/2014/main" id="{10EFA818-A0B2-4608-9795-7E2BFA785724}"/>
              </a:ext>
            </a:extLst>
          </p:cNvPr>
          <p:cNvSpPr txBox="1">
            <a:spLocks/>
          </p:cNvSpPr>
          <p:nvPr/>
        </p:nvSpPr>
        <p:spPr bwMode="auto">
          <a:xfrm>
            <a:off x="161480" y="968533"/>
            <a:ext cx="6394178" cy="91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b="1" dirty="0">
                <a:solidFill>
                  <a:srgbClr val="002060"/>
                </a:solidFill>
                <a:latin typeface="Franklin Gothic Medium" panose="020B0603020102020204" pitchFamily="34" charset="0"/>
                <a:ea typeface="+mn-ea"/>
                <a:cs typeface="+mn-cs"/>
              </a:rPr>
              <a:t>Summary Checklist</a:t>
            </a:r>
          </a:p>
        </p:txBody>
      </p:sp>
      <p:sp>
        <p:nvSpPr>
          <p:cNvPr id="3" name="Content Placeholder 2"/>
          <p:cNvSpPr>
            <a:spLocks noGrp="1"/>
          </p:cNvSpPr>
          <p:nvPr>
            <p:ph sz="half" idx="1"/>
          </p:nvPr>
        </p:nvSpPr>
        <p:spPr>
          <a:xfrm>
            <a:off x="286553" y="1976878"/>
            <a:ext cx="9079454" cy="4082311"/>
          </a:xfrm>
        </p:spPr>
        <p:txBody>
          <a:bodyPr>
            <a:normAutofit/>
          </a:bodyPr>
          <a:lstStyle/>
          <a:p>
            <a:pPr>
              <a:buFont typeface="Wingdings" panose="05000000000000000000" pitchFamily="2" charset="2"/>
              <a:buChar char="q"/>
            </a:pPr>
            <a:r>
              <a:rPr lang="en-US" sz="2400" b="1" dirty="0">
                <a:solidFill>
                  <a:srgbClr val="002060"/>
                </a:solidFill>
                <a:latin typeface="Franklin Gothic Medium" panose="020B0603020102020204" pitchFamily="34" charset="0"/>
              </a:rPr>
              <a:t> </a:t>
            </a:r>
            <a:r>
              <a:rPr lang="en-US" sz="2400" b="1" dirty="0">
                <a:latin typeface="Franklin Gothic Medium" panose="020B0603020102020204" pitchFamily="34" charset="0"/>
                <a:cs typeface="Times New Roman" panose="02020603050405020304" pitchFamily="18" charset="0"/>
              </a:rPr>
              <a:t>Bracket Management</a:t>
            </a:r>
          </a:p>
          <a:p>
            <a:pPr>
              <a:buFont typeface="Wingdings" panose="05000000000000000000" pitchFamily="2" charset="2"/>
              <a:buChar char="q"/>
            </a:pPr>
            <a:r>
              <a:rPr lang="en-US" sz="2400" b="1" dirty="0">
                <a:latin typeface="Franklin Gothic Medium" panose="020B0603020102020204" pitchFamily="34" charset="0"/>
                <a:cs typeface="Times New Roman" panose="02020603050405020304" pitchFamily="18" charset="0"/>
              </a:rPr>
              <a:t> Itemized Deduction Timing</a:t>
            </a:r>
          </a:p>
          <a:p>
            <a:pPr>
              <a:buFont typeface="Wingdings" panose="05000000000000000000" pitchFamily="2" charset="2"/>
              <a:buChar char="q"/>
            </a:pPr>
            <a:r>
              <a:rPr lang="en-US" sz="2400" b="1" dirty="0">
                <a:latin typeface="Franklin Gothic Medium" panose="020B0603020102020204" pitchFamily="34" charset="0"/>
                <a:cs typeface="Times New Roman" panose="02020603050405020304" pitchFamily="18" charset="0"/>
              </a:rPr>
              <a:t> Gain &amp;Loss Harvesting</a:t>
            </a:r>
          </a:p>
          <a:p>
            <a:pPr>
              <a:buFont typeface="Wingdings" panose="05000000000000000000" pitchFamily="2" charset="2"/>
              <a:buChar char="q"/>
            </a:pPr>
            <a:r>
              <a:rPr lang="en-US" sz="2400" b="1" dirty="0">
                <a:latin typeface="Franklin Gothic Medium" panose="020B0603020102020204" pitchFamily="34" charset="0"/>
                <a:cs typeface="Times New Roman" panose="02020603050405020304" pitchFamily="18" charset="0"/>
              </a:rPr>
              <a:t> Retirement Planning</a:t>
            </a:r>
          </a:p>
          <a:p>
            <a:pPr>
              <a:buFont typeface="Wingdings" panose="05000000000000000000" pitchFamily="2" charset="2"/>
              <a:buChar char="q"/>
            </a:pPr>
            <a:r>
              <a:rPr lang="en-US" sz="2400" b="1" dirty="0">
                <a:latin typeface="Franklin Gothic Medium" panose="020B0603020102020204" pitchFamily="34" charset="0"/>
                <a:cs typeface="Times New Roman" panose="02020603050405020304" pitchFamily="18" charset="0"/>
              </a:rPr>
              <a:t> Education Planning</a:t>
            </a:r>
          </a:p>
          <a:p>
            <a:pPr>
              <a:buFont typeface="Wingdings" panose="05000000000000000000" pitchFamily="2" charset="2"/>
              <a:buChar char="q"/>
            </a:pPr>
            <a:r>
              <a:rPr lang="en-US" sz="2400" b="1" dirty="0">
                <a:latin typeface="Franklin Gothic Medium" panose="020B0603020102020204" pitchFamily="34" charset="0"/>
                <a:cs typeface="Times New Roman" panose="02020603050405020304" pitchFamily="18" charset="0"/>
              </a:rPr>
              <a:t> Charitable Planning</a:t>
            </a:r>
          </a:p>
          <a:p>
            <a:pPr>
              <a:buFont typeface="Wingdings" panose="05000000000000000000" pitchFamily="2" charset="2"/>
              <a:buChar char="q"/>
            </a:pPr>
            <a:r>
              <a:rPr lang="en-US" sz="2400" b="1" dirty="0">
                <a:latin typeface="Franklin Gothic Medium" panose="020B0603020102020204" pitchFamily="34" charset="0"/>
                <a:cs typeface="Times New Roman" panose="02020603050405020304" pitchFamily="18" charset="0"/>
              </a:rPr>
              <a:t> Estate Tax Planning</a:t>
            </a:r>
          </a:p>
          <a:p>
            <a:pPr>
              <a:buFont typeface="Wingdings" panose="05000000000000000000" pitchFamily="2" charset="2"/>
              <a:buChar char="q"/>
            </a:pPr>
            <a:r>
              <a:rPr lang="en-US" sz="2400" b="1" dirty="0">
                <a:latin typeface="Franklin Gothic Medium" panose="020B0603020102020204" pitchFamily="34" charset="0"/>
                <a:cs typeface="Times New Roman" panose="02020603050405020304" pitchFamily="18" charset="0"/>
              </a:rPr>
              <a:t> Planning for Major Financial or Life Events Next Year/Future</a:t>
            </a:r>
          </a:p>
          <a:p>
            <a:pPr>
              <a:buFont typeface="Wingdings" panose="05000000000000000000" pitchFamily="2" charset="2"/>
              <a:buChar char="q"/>
            </a:pPr>
            <a:r>
              <a:rPr lang="en-US" sz="2400" b="1" dirty="0">
                <a:latin typeface="Franklin Gothic Medium" panose="020B0603020102020204" pitchFamily="34" charset="0"/>
                <a:cs typeface="Times New Roman" panose="02020603050405020304" pitchFamily="18" charset="0"/>
              </a:rPr>
              <a:t> Planning for Any Other Personal Situational Concerns</a:t>
            </a:r>
            <a:endParaRPr lang="en-US" sz="2400" dirty="0">
              <a:latin typeface="Franklin Gothic Medium" panose="020B0603020102020204" pitchFamily="34" charset="0"/>
              <a:cs typeface="Times New Roman" panose="02020603050405020304" pitchFamily="18" charset="0"/>
            </a:endParaRPr>
          </a:p>
          <a:p>
            <a:pPr marL="0" indent="0">
              <a:buNone/>
            </a:pPr>
            <a:endParaRPr lang="en-US" sz="2400" dirty="0">
              <a:latin typeface="Franklin Gothic Medium" panose="020B0603020102020204" pitchFamily="34" charset="0"/>
              <a:cs typeface="Times New Roman" panose="02020603050405020304" pitchFamily="18" charset="0"/>
            </a:endParaRPr>
          </a:p>
          <a:p>
            <a:pPr marL="457200" lvl="1" indent="0">
              <a:buNone/>
            </a:pPr>
            <a:endParaRPr lang="en-US" sz="2000" dirty="0">
              <a:latin typeface="Franklin Gothic Medium" panose="020B0603020102020204" pitchFamily="34" charset="0"/>
            </a:endParaRPr>
          </a:p>
        </p:txBody>
      </p:sp>
      <p:sp>
        <p:nvSpPr>
          <p:cNvPr id="8" name="Title 1">
            <a:extLst>
              <a:ext uri="{FF2B5EF4-FFF2-40B4-BE49-F238E27FC236}">
                <a16:creationId xmlns:a16="http://schemas.microsoft.com/office/drawing/2014/main" id="{B9E6BD66-7A73-456B-91FF-8058D832C185}"/>
              </a:ext>
            </a:extLst>
          </p:cNvPr>
          <p:cNvSpPr txBox="1">
            <a:spLocks/>
          </p:cNvSpPr>
          <p:nvPr/>
        </p:nvSpPr>
        <p:spPr>
          <a:xfrm>
            <a:off x="0" y="-39812"/>
            <a:ext cx="12192000" cy="917232"/>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800" b="1" dirty="0">
                <a:effectLst>
                  <a:outerShdw blurRad="38100" dist="38100" dir="2700000" algn="tl">
                    <a:srgbClr val="000000">
                      <a:alpha val="43137"/>
                    </a:srgbClr>
                  </a:outerShdw>
                </a:effectLst>
                <a:latin typeface="Roboto Slab" pitchFamily="2" charset="0"/>
                <a:cs typeface="Arial" panose="020B0604020202020204" pitchFamily="34" charset="0"/>
              </a:rPr>
              <a:t>2021 Year-end Tax Planning</a:t>
            </a:r>
          </a:p>
        </p:txBody>
      </p:sp>
    </p:spTree>
    <p:extLst>
      <p:ext uri="{BB962C8B-B14F-4D97-AF65-F5344CB8AC3E}">
        <p14:creationId xmlns:p14="http://schemas.microsoft.com/office/powerpoint/2010/main" val="1683095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rey-Background | Sarvosys">
            <a:extLst>
              <a:ext uri="{FF2B5EF4-FFF2-40B4-BE49-F238E27FC236}">
                <a16:creationId xmlns:a16="http://schemas.microsoft.com/office/drawing/2014/main" id="{F2DF5DF1-3A10-4FDE-8BC7-81DB8EE371C2}"/>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What Can You Expect From Us?</a:t>
            </a:r>
          </a:p>
        </p:txBody>
      </p:sp>
      <p:sp>
        <p:nvSpPr>
          <p:cNvPr id="3" name="Text Box 93">
            <a:extLst>
              <a:ext uri="{FF2B5EF4-FFF2-40B4-BE49-F238E27FC236}">
                <a16:creationId xmlns:a16="http://schemas.microsoft.com/office/drawing/2014/main" id="{1CEB7D07-D9EC-416F-B304-E6B43B11D003}"/>
              </a:ext>
            </a:extLst>
          </p:cNvPr>
          <p:cNvSpPr txBox="1">
            <a:spLocks noChangeArrowheads="1"/>
          </p:cNvSpPr>
          <p:nvPr/>
        </p:nvSpPr>
        <p:spPr bwMode="auto">
          <a:xfrm>
            <a:off x="507302" y="1390741"/>
            <a:ext cx="11177393" cy="3862596"/>
          </a:xfrm>
          <a:prstGeom prst="rect">
            <a:avLst/>
          </a:prstGeom>
          <a:noFill/>
          <a:ln w="12700">
            <a:noFill/>
            <a:miter lim="800000"/>
            <a:headEnd/>
            <a:tailEnd/>
          </a:ln>
        </p:spPr>
        <p:txBody>
          <a:bodyPr wrap="square">
            <a:spAutoFit/>
          </a:bodyPr>
          <a:lstStyle/>
          <a:p>
            <a:pPr marL="571500" marR="0" lvl="0" indent="-571500" algn="l" defTabSz="685800" rtl="0" eaLnBrk="1" fontAlgn="auto" latinLnBrk="0" hangingPunct="1">
              <a:lnSpc>
                <a:spcPct val="100000"/>
              </a:lnSpc>
              <a:spcBef>
                <a:spcPts val="750"/>
              </a:spcBef>
              <a:spcAft>
                <a:spcPts val="1800"/>
              </a:spcAft>
              <a:buClr>
                <a:srgbClr val="5B9BD5">
                  <a:lumMod val="75000"/>
                </a:srgbClr>
              </a:buClr>
              <a:buSzPct val="100000"/>
              <a:buFont typeface="Wingdings" panose="05000000000000000000" pitchFamily="2" charset="2"/>
              <a:buChar char="§"/>
              <a:tabLst/>
              <a:defRPr/>
            </a:pPr>
            <a:r>
              <a:rPr kumimoji="0" lang="en-US" sz="36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Regular review of changes that may affect you.</a:t>
            </a:r>
          </a:p>
          <a:p>
            <a:pPr marL="571500" marR="0" lvl="0" indent="-571500" algn="l" defTabSz="685800" rtl="0" eaLnBrk="1" fontAlgn="auto" latinLnBrk="0" hangingPunct="1">
              <a:lnSpc>
                <a:spcPct val="100000"/>
              </a:lnSpc>
              <a:spcBef>
                <a:spcPts val="750"/>
              </a:spcBef>
              <a:spcAft>
                <a:spcPts val="1800"/>
              </a:spcAft>
              <a:buClr>
                <a:srgbClr val="5B9BD5">
                  <a:lumMod val="75000"/>
                </a:srgbClr>
              </a:buClr>
              <a:buSzPct val="100000"/>
              <a:buFont typeface="Wingdings" panose="05000000000000000000" pitchFamily="2" charset="2"/>
              <a:buChar char="§"/>
              <a:tabLst/>
              <a:defRPr/>
            </a:pPr>
            <a:r>
              <a:rPr kumimoji="0" lang="en-US" sz="36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Regular communication.</a:t>
            </a:r>
          </a:p>
          <a:p>
            <a:pPr marL="571500" marR="0" lvl="0" indent="-571500" algn="l" defTabSz="685800" rtl="0" eaLnBrk="1" fontAlgn="auto" latinLnBrk="0" hangingPunct="1">
              <a:lnSpc>
                <a:spcPct val="100000"/>
              </a:lnSpc>
              <a:spcBef>
                <a:spcPts val="750"/>
              </a:spcBef>
              <a:spcAft>
                <a:spcPts val="1800"/>
              </a:spcAft>
              <a:buClr>
                <a:srgbClr val="5B9BD5">
                  <a:lumMod val="75000"/>
                </a:srgbClr>
              </a:buClr>
              <a:buSzPct val="100000"/>
              <a:buFont typeface="Wingdings" panose="05000000000000000000" pitchFamily="2" charset="2"/>
              <a:buChar char="§"/>
              <a:tabLst/>
              <a:defRPr/>
            </a:pPr>
            <a:r>
              <a:rPr kumimoji="0" lang="en-US" sz="36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More frequent discussions.</a:t>
            </a:r>
          </a:p>
          <a:p>
            <a:pPr marL="571500" marR="0" lvl="0" indent="-571500" algn="l" defTabSz="685800" rtl="0" eaLnBrk="1" fontAlgn="auto" latinLnBrk="0" hangingPunct="1">
              <a:lnSpc>
                <a:spcPct val="100000"/>
              </a:lnSpc>
              <a:spcBef>
                <a:spcPts val="750"/>
              </a:spcBef>
              <a:spcAft>
                <a:spcPts val="1800"/>
              </a:spcAft>
              <a:buClr>
                <a:srgbClr val="5B9BD5">
                  <a:lumMod val="75000"/>
                </a:srgbClr>
              </a:buClr>
              <a:buSzPct val="100000"/>
              <a:buFont typeface="Wingdings" panose="05000000000000000000" pitchFamily="2" charset="2"/>
              <a:buChar char="§"/>
              <a:tabLst/>
              <a:defRPr/>
            </a:pPr>
            <a:r>
              <a:rPr kumimoji="0" lang="en-US" sz="36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Review of economic, tax, estate and investment issues for our clients.</a:t>
            </a:r>
          </a:p>
        </p:txBody>
      </p:sp>
    </p:spTree>
    <p:extLst>
      <p:ext uri="{BB962C8B-B14F-4D97-AF65-F5344CB8AC3E}">
        <p14:creationId xmlns:p14="http://schemas.microsoft.com/office/powerpoint/2010/main" val="295676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Grey-Background | Sarvosys">
            <a:extLst>
              <a:ext uri="{FF2B5EF4-FFF2-40B4-BE49-F238E27FC236}">
                <a16:creationId xmlns:a16="http://schemas.microsoft.com/office/drawing/2014/main" id="{5F347093-755E-4262-AA71-27FDC8376AF0}"/>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19" y="0"/>
            <a:ext cx="121961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CB261CE-16AE-4AFB-9F77-B3D5A6AABC87}"/>
              </a:ext>
            </a:extLst>
          </p:cNvPr>
          <p:cNvSpPr>
            <a:spLocks noChangeArrowheads="1"/>
          </p:cNvSpPr>
          <p:nvPr/>
        </p:nvSpPr>
        <p:spPr bwMode="auto">
          <a:xfrm>
            <a:off x="4119" y="0"/>
            <a:ext cx="12192000" cy="1320874"/>
          </a:xfrm>
          <a:prstGeom prst="rect">
            <a:avLst/>
          </a:prstGeom>
          <a:noFill/>
          <a:ln w="12700">
            <a:noFill/>
            <a:miter lim="800000"/>
            <a:headEnd/>
            <a:tailEnd/>
          </a:ln>
          <a:effectLst/>
        </p:spPr>
        <p:txBody>
          <a:bodyPr wrap="square" lIns="90488" tIns="44450" rIns="90488" bIns="4445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1A4D98"/>
                </a:solidFill>
                <a:effectLst>
                  <a:outerShdw blurRad="38100" dist="38100" dir="2700000" algn="tl">
                    <a:srgbClr val="000000">
                      <a:alpha val="43137"/>
                    </a:srgbClr>
                  </a:outerShdw>
                </a:effectLst>
                <a:uLnTx/>
                <a:uFillTx/>
                <a:latin typeface="Franklin Gothic Demi" panose="020B0703020102020204" pitchFamily="34" charset="0"/>
                <a:ea typeface="+mn-ea"/>
                <a:cs typeface="Arial" panose="020B0604020202020204" pitchFamily="34" charset="0"/>
              </a:rPr>
              <a:t>Client Benefit</a:t>
            </a:r>
          </a:p>
        </p:txBody>
      </p:sp>
      <p:sp>
        <p:nvSpPr>
          <p:cNvPr id="4" name="Rectangle 3">
            <a:extLst>
              <a:ext uri="{FF2B5EF4-FFF2-40B4-BE49-F238E27FC236}">
                <a16:creationId xmlns:a16="http://schemas.microsoft.com/office/drawing/2014/main" id="{56AD428E-9EF5-4807-B708-776E00E01D3A}"/>
              </a:ext>
            </a:extLst>
          </p:cNvPr>
          <p:cNvSpPr txBox="1">
            <a:spLocks noChangeArrowheads="1"/>
          </p:cNvSpPr>
          <p:nvPr/>
        </p:nvSpPr>
        <p:spPr>
          <a:xfrm>
            <a:off x="-4119" y="1320875"/>
            <a:ext cx="12192000" cy="132087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82880" marR="0" lvl="0" indent="-182880" algn="ctr" defTabSz="914400" rtl="0" eaLnBrk="1" fontAlgn="auto" latinLnBrk="0" hangingPunct="1">
              <a:lnSpc>
                <a:spcPct val="90000"/>
              </a:lnSpc>
              <a:spcBef>
                <a:spcPts val="1200"/>
              </a:spcBef>
              <a:spcAft>
                <a:spcPts val="0"/>
              </a:spcAft>
              <a:buClr>
                <a:srgbClr val="4472C4"/>
              </a:buClr>
              <a:buSzTx/>
              <a:buFont typeface="Wingdings" pitchFamily="2" charset="2"/>
              <a:buNone/>
              <a:tabLst/>
              <a:defRPr/>
            </a:pPr>
            <a:r>
              <a:rPr kumimoji="0" lang="en-US" sz="48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As a client of our firm, you can </a:t>
            </a:r>
            <a:br>
              <a:rPr kumimoji="0" lang="en-US" sz="48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br>
            <a:r>
              <a:rPr kumimoji="0" lang="en-US" sz="48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add names to our mailing lists ! </a:t>
            </a:r>
          </a:p>
          <a:p>
            <a:pPr marL="182880" marR="0" lvl="0" indent="-182880" algn="l" defTabSz="914400" rtl="0" eaLnBrk="1" fontAlgn="auto" latinLnBrk="0" hangingPunct="1">
              <a:lnSpc>
                <a:spcPct val="90000"/>
              </a:lnSpc>
              <a:spcBef>
                <a:spcPts val="1200"/>
              </a:spcBef>
              <a:spcAft>
                <a:spcPts val="0"/>
              </a:spcAft>
              <a:buClr>
                <a:srgbClr val="4472C4"/>
              </a:buClr>
              <a:buSzTx/>
              <a:buFont typeface="Wingdings" pitchFamily="2" charset="2"/>
              <a:buNone/>
              <a:tabLst/>
              <a:defRPr/>
            </a:pPr>
            <a:endParaRPr kumimoji="0" lang="en-US" sz="4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a:p>
            <a:pPr marL="182880" marR="0" lvl="0" indent="-182880" algn="l" defTabSz="914400" rtl="0" eaLnBrk="1" fontAlgn="auto" latinLnBrk="0" hangingPunct="1">
              <a:lnSpc>
                <a:spcPct val="90000"/>
              </a:lnSpc>
              <a:spcBef>
                <a:spcPts val="1200"/>
              </a:spcBef>
              <a:spcAft>
                <a:spcPts val="0"/>
              </a:spcAft>
              <a:buClr>
                <a:srgbClr val="4472C4"/>
              </a:buClr>
              <a:buSzTx/>
              <a:buFont typeface="Wingdings" pitchFamily="2" charset="2"/>
              <a:buNone/>
              <a:tabLst/>
              <a:defRPr/>
            </a:pPr>
            <a:endParaRPr kumimoji="0" lang="en-US" sz="4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8194" name="Picture 2" descr="5 Tips For Sharing Your Blog Posts - Convert With Content">
            <a:extLst>
              <a:ext uri="{FF2B5EF4-FFF2-40B4-BE49-F238E27FC236}">
                <a16:creationId xmlns:a16="http://schemas.microsoft.com/office/drawing/2014/main" id="{1165FF4D-F259-4FD5-854A-5B83C9A47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713" y="2925152"/>
            <a:ext cx="5269832" cy="351322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853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6C6B5A-5F16-44CC-963E-8DAB66AAE331}"/>
              </a:ext>
            </a:extLst>
          </p:cNvPr>
          <p:cNvPicPr>
            <a:picLocks noChangeAspect="1"/>
          </p:cNvPicPr>
          <p:nvPr/>
        </p:nvPicPr>
        <p:blipFill>
          <a:blip r:embed="rId3">
            <a:duotone>
              <a:schemeClr val="accent3">
                <a:shade val="45000"/>
                <a:satMod val="135000"/>
              </a:schemeClr>
              <a:prstClr val="white"/>
            </a:duotone>
            <a:alphaModFix amt="50000"/>
          </a:blip>
          <a:stretch>
            <a:fillRect/>
          </a:stretch>
        </p:blipFill>
        <p:spPr>
          <a:xfrm>
            <a:off x="0" y="0"/>
            <a:ext cx="12192000" cy="6831951"/>
          </a:xfrm>
          <a:prstGeom prst="rect">
            <a:avLst/>
          </a:prstGeom>
        </p:spPr>
      </p:pic>
      <p:sp>
        <p:nvSpPr>
          <p:cNvPr id="9" name="Title 1">
            <a:extLst>
              <a:ext uri="{FF2B5EF4-FFF2-40B4-BE49-F238E27FC236}">
                <a16:creationId xmlns:a16="http://schemas.microsoft.com/office/drawing/2014/main" id="{11761769-43AF-41FA-866D-58DF05E88995}"/>
              </a:ext>
            </a:extLst>
          </p:cNvPr>
          <p:cNvSpPr txBox="1">
            <a:spLocks/>
          </p:cNvSpPr>
          <p:nvPr/>
        </p:nvSpPr>
        <p:spPr>
          <a:xfrm rot="20842410">
            <a:off x="1770178" y="2675413"/>
            <a:ext cx="8887314" cy="3415880"/>
          </a:xfrm>
          <a:prstGeom prst="rect">
            <a:avLst/>
          </a:prstGeom>
          <a:no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900" b="1" i="0" u="none" strike="noStrike" kern="1200" cap="none" spc="-6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900" b="1" i="0" u="none" strike="noStrike" kern="1200" cap="none" spc="-6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900" b="1" i="0" u="none" strike="noStrike" kern="1200" cap="none" spc="-6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900" b="1" i="0" u="none" strike="noStrike" kern="1200" cap="none" spc="-6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8800" b="1" i="0" u="none" strike="noStrike" kern="1200" cap="none" spc="-6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Segoe Script" panose="030B0504020000000003" pitchFamily="66" charset="0"/>
                <a:ea typeface="Roboto Slab" pitchFamily="2" charset="0"/>
                <a:cs typeface="Arial" panose="020B0604020202020204" pitchFamily="34" charset="0"/>
              </a:rPr>
              <a:t>Please share!</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8800" b="1" i="0" u="none" strike="noStrike" kern="1200" cap="none" spc="-6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11" name="Title 1">
            <a:extLst>
              <a:ext uri="{FF2B5EF4-FFF2-40B4-BE49-F238E27FC236}">
                <a16:creationId xmlns:a16="http://schemas.microsoft.com/office/drawing/2014/main" id="{E941B657-D190-4D06-9AD2-D411F239516F}"/>
              </a:ext>
            </a:extLst>
          </p:cNvPr>
          <p:cNvSpPr txBox="1">
            <a:spLocks/>
          </p:cNvSpPr>
          <p:nvPr/>
        </p:nvSpPr>
        <p:spPr>
          <a:xfrm>
            <a:off x="0" y="0"/>
            <a:ext cx="5016843" cy="2693784"/>
          </a:xfrm>
          <a:prstGeom prst="rect">
            <a:avLst/>
          </a:prstGeom>
          <a:solidFill>
            <a:schemeClr val="accent5">
              <a:lumMod val="75000"/>
            </a:schemeClr>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700" b="1" i="0" u="none" strike="noStrike" kern="1200" cap="none" spc="-60" normalizeH="0" baseline="0" noProof="0" dirty="0">
                <a:ln>
                  <a:noFill/>
                </a:ln>
                <a:solidFill>
                  <a:srgbClr val="00FF00"/>
                </a:solidFill>
                <a:effectLst/>
                <a:uLnTx/>
                <a:uFillTx/>
                <a:latin typeface="Arial" panose="020B0604020202020204" pitchFamily="34" charset="0"/>
                <a:ea typeface="+mj-ea"/>
                <a:cs typeface="Arial" panose="020B0604020202020204" pitchFamily="34" charset="0"/>
              </a:rPr>
            </a:br>
            <a:br>
              <a:rPr kumimoji="0" lang="en-US" sz="700" b="1" i="0" u="none" strike="noStrike" kern="1200" cap="none" spc="-60" normalizeH="0" baseline="0" noProof="0" dirty="0">
                <a:ln>
                  <a:noFill/>
                </a:ln>
                <a:solidFill>
                  <a:srgbClr val="00FF00"/>
                </a:solidFill>
                <a:effectLst/>
                <a:uLnTx/>
                <a:uFillTx/>
                <a:latin typeface="Arial" panose="020B0604020202020204" pitchFamily="34" charset="0"/>
                <a:ea typeface="+mj-ea"/>
                <a:cs typeface="Arial" panose="020B0604020202020204" pitchFamily="34" charset="0"/>
              </a:rPr>
            </a:br>
            <a:br>
              <a:rPr kumimoji="0" lang="en-US" sz="700" b="1" i="0" u="none" strike="noStrike" kern="1200" cap="none" spc="-60" normalizeH="0" baseline="0" noProof="0" dirty="0">
                <a:ln>
                  <a:noFill/>
                </a:ln>
                <a:solidFill>
                  <a:srgbClr val="00FF00"/>
                </a:solidFill>
                <a:effectLst/>
                <a:uLnTx/>
                <a:uFillTx/>
                <a:latin typeface="Arial" panose="020B0604020202020204" pitchFamily="34" charset="0"/>
                <a:ea typeface="+mj-ea"/>
                <a:cs typeface="Arial" panose="020B0604020202020204" pitchFamily="34" charset="0"/>
              </a:rPr>
            </a:br>
            <a:r>
              <a:rPr kumimoji="0" lang="en-US" sz="7200" b="1" i="0" u="none" strike="noStrike" kern="1200" cap="none" spc="-6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mbria Math" panose="02040503050406030204" pitchFamily="18" charset="0"/>
                <a:cs typeface="Arial" panose="020B0604020202020204" pitchFamily="34" charset="0"/>
              </a:rPr>
              <a:t>Help 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6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mbria Math" panose="02040503050406030204" pitchFamily="18" charset="0"/>
                <a:cs typeface="Arial" panose="020B0604020202020204" pitchFamily="34" charset="0"/>
              </a:rPr>
              <a:t>Help Others!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60" normalizeH="0" baseline="0" noProof="0" dirty="0">
              <a:ln>
                <a:noFill/>
              </a:ln>
              <a:solidFill>
                <a:srgbClr val="00FF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93957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C5A76E-4CD5-4220-BD09-FC45C0770430}"/>
              </a:ext>
            </a:extLst>
          </p:cNvPr>
          <p:cNvSpPr/>
          <p:nvPr/>
        </p:nvSpPr>
        <p:spPr>
          <a:xfrm>
            <a:off x="0" y="6098542"/>
            <a:ext cx="12192000" cy="784830"/>
          </a:xfrm>
          <a:prstGeom prst="rect">
            <a:avLst/>
          </a:prstGeom>
          <a:solidFill>
            <a:srgbClr val="FFFF00"/>
          </a:solidFill>
        </p:spPr>
        <p:txBody>
          <a:bodyPr wrap="square">
            <a:spAutoFit/>
          </a:bodyPr>
          <a:lstStyle/>
          <a:p>
            <a:pPr algn="ctr">
              <a:spcBef>
                <a:spcPct val="50000"/>
              </a:spcBef>
            </a:pPr>
            <a:r>
              <a:rPr lang="en-US" dirty="0">
                <a:solidFill>
                  <a:srgbClr val="FF0000"/>
                </a:solidFill>
              </a:rPr>
              <a:t>Insert Approved BD Disclaimer here</a:t>
            </a:r>
          </a:p>
          <a:p>
            <a:pPr algn="ctr">
              <a:spcBef>
                <a:spcPct val="50000"/>
              </a:spcBef>
            </a:pPr>
            <a:r>
              <a:rPr lang="en-US" dirty="0">
                <a:solidFill>
                  <a:srgbClr val="FF0000"/>
                </a:solidFill>
              </a:rPr>
              <a:t>Insert registered branch address, contact information </a:t>
            </a:r>
            <a:endParaRPr lang="en-US" dirty="0">
              <a:solidFill>
                <a:srgbClr val="FF0000"/>
              </a:solidFill>
              <a:effectLst>
                <a:outerShdw blurRad="38100" dist="38100" dir="2700000" algn="tl">
                  <a:srgbClr val="000000">
                    <a:alpha val="43137"/>
                  </a:srgbClr>
                </a:outerShdw>
              </a:effectLst>
            </a:endParaRPr>
          </a:p>
        </p:txBody>
      </p:sp>
      <p:sp>
        <p:nvSpPr>
          <p:cNvPr id="12" name="Rectangle 14">
            <a:extLst>
              <a:ext uri="{FF2B5EF4-FFF2-40B4-BE49-F238E27FC236}">
                <a16:creationId xmlns:a16="http://schemas.microsoft.com/office/drawing/2014/main" id="{DBFB6EE0-E658-4518-8439-8293984E0032}"/>
              </a:ext>
            </a:extLst>
          </p:cNvPr>
          <p:cNvSpPr>
            <a:spLocks noChangeArrowheads="1"/>
          </p:cNvSpPr>
          <p:nvPr/>
        </p:nvSpPr>
        <p:spPr bwMode="auto">
          <a:xfrm flipH="1">
            <a:off x="246238" y="586966"/>
            <a:ext cx="11691759" cy="506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sz="1050" dirty="0">
                <a:solidFill>
                  <a:srgbClr val="3B3838"/>
                </a:solidFill>
                <a:latin typeface="+mj-lt"/>
                <a:cs typeface="Calibri" panose="020F0502020204030204" pitchFamily="34" charset="0"/>
              </a:rPr>
              <a:t>The views stated in this workshop are not necessarily the opinion of </a:t>
            </a:r>
            <a:r>
              <a:rPr lang="en-US" sz="1050" dirty="0">
                <a:solidFill>
                  <a:srgbClr val="3B3838"/>
                </a:solidFill>
                <a:highlight>
                  <a:srgbClr val="FFFF00"/>
                </a:highlight>
                <a:latin typeface="+mj-lt"/>
                <a:cs typeface="Calibri" panose="020F0502020204030204" pitchFamily="34" charset="0"/>
              </a:rPr>
              <a:t>broker/dealer </a:t>
            </a:r>
            <a:r>
              <a:rPr lang="en-US" sz="1050" dirty="0">
                <a:solidFill>
                  <a:srgbClr val="3B3838"/>
                </a:solidFill>
                <a:latin typeface="+mj-lt"/>
                <a:cs typeface="Calibri" panose="020F0502020204030204" pitchFamily="34" charset="0"/>
              </a:rPr>
              <a:t>and should not be construed, directly or indirectly, as an offer to buy or sell any securities mentioned herein.  Information is based on sources believed to be reliable; however, their accuracy or completeness cannot be guaranteed.  Please note that statements made may be subject to change depending on any revisions to the tax code or any additional changes in government policy. Please note that individual situations can vary. Unless certain criteria are met, Roth IRA owners must be 59½ or older and have held the IRA for five years before tax-free withdrawals are permitted. Additionally, each converted amount is subject to its own five-year holding period. Investors should consult a tax advisor before deciding to do a conversion. </a:t>
            </a:r>
          </a:p>
          <a:p>
            <a:pPr algn="just" eaLnBrk="0" fontAlgn="base" hangingPunct="0">
              <a:spcBef>
                <a:spcPct val="0"/>
              </a:spcBef>
              <a:spcAft>
                <a:spcPct val="0"/>
              </a:spcAft>
            </a:pPr>
            <a:endParaRPr lang="en-US" sz="1050" dirty="0">
              <a:solidFill>
                <a:srgbClr val="3B3838"/>
              </a:solidFill>
              <a:latin typeface="+mj-lt"/>
              <a:cs typeface="Calibri" panose="020F0502020204030204" pitchFamily="34" charset="0"/>
            </a:endParaRPr>
          </a:p>
          <a:p>
            <a:pPr algn="just" eaLnBrk="0" fontAlgn="base" hangingPunct="0">
              <a:spcBef>
                <a:spcPct val="0"/>
              </a:spcBef>
              <a:spcAft>
                <a:spcPct val="0"/>
              </a:spcAft>
            </a:pPr>
            <a:endParaRPr lang="en-US" sz="1050" dirty="0">
              <a:solidFill>
                <a:srgbClr val="3B3838"/>
              </a:solidFill>
              <a:latin typeface="+mj-lt"/>
              <a:cs typeface="Calibri" panose="020F0502020204030204" pitchFamily="34" charset="0"/>
            </a:endParaRPr>
          </a:p>
          <a:p>
            <a:pPr algn="just" eaLnBrk="0" fontAlgn="base" hangingPunct="0">
              <a:spcBef>
                <a:spcPct val="0"/>
              </a:spcBef>
              <a:spcAft>
                <a:spcPct val="0"/>
              </a:spcAft>
            </a:pPr>
            <a:r>
              <a:rPr lang="en-US" sz="1050" dirty="0">
                <a:solidFill>
                  <a:srgbClr val="3B3838"/>
                </a:solidFill>
                <a:latin typeface="+mj-lt"/>
                <a:cs typeface="Calibri" panose="020F0502020204030204" pitchFamily="34" charset="0"/>
              </a:rPr>
              <a:t>Rules and laws governing 529 plans are varied and subject to change.  As with other investments, there are generally fees and expenses associated with participation in a 529 plan. There is also a risk that these plans may lose money or not perform well enough to cover college costs as anticipated. Most states offer their own 529 programs, which may provide advantages and benefits exclusively for their residents.  Investors should consider, before investing, whether the investor's or the designated beneficiary's home state offers any tax or other benefits that are only available for investment in such state's 529 college savings plan.  Such benefits include financial aid, scholarship funds, and protection from creditors.  The tax implications can vary significantly from state to state. Tax laws and provisions may change at any time. Please consult a qualified tax professional to discuss tax matters. Contents provided by the Academy of Preferred Financial Advisors, Inc.</a:t>
            </a:r>
            <a:endParaRPr lang="en-US" altLang="en-US" sz="1050" dirty="0">
              <a:solidFill>
                <a:srgbClr val="3B3838"/>
              </a:solidFill>
              <a:latin typeface="+mj-lt"/>
              <a:cs typeface="Calibri" panose="020F0502020204030204" pitchFamily="34" charset="0"/>
            </a:endParaRPr>
          </a:p>
          <a:p>
            <a:pPr algn="just" eaLnBrk="0" fontAlgn="base" hangingPunct="0">
              <a:spcBef>
                <a:spcPct val="0"/>
              </a:spcBef>
              <a:spcAft>
                <a:spcPct val="0"/>
              </a:spcAft>
            </a:pPr>
            <a:endParaRPr lang="en-US" altLang="en-US" sz="1050" dirty="0">
              <a:solidFill>
                <a:srgbClr val="3B3838"/>
              </a:solidFill>
              <a:latin typeface="+mj-lt"/>
              <a:cs typeface="Calibri" panose="020F0502020204030204" pitchFamily="34" charset="0"/>
            </a:endParaRPr>
          </a:p>
          <a:p>
            <a:pPr algn="just" eaLnBrk="0" fontAlgn="base" hangingPunct="0">
              <a:spcBef>
                <a:spcPct val="0"/>
              </a:spcBef>
              <a:spcAft>
                <a:spcPct val="0"/>
              </a:spcAft>
            </a:pPr>
            <a:r>
              <a:rPr lang="en-US" sz="1050" b="0" i="0" dirty="0">
                <a:solidFill>
                  <a:srgbClr val="000000"/>
                </a:solidFill>
                <a:effectLst/>
                <a:latin typeface="+mj-lt"/>
              </a:rPr>
              <a:t>Investing involves risk including the potential loss of principal. No investment strategy can guarantee a profit or protect against loss in periods of declining values. Past performance is no guarantee of future results. Diversification and strategic asset allocation do not ensure a profit or protect against a loss. The process of rebalancing may carry tax consequences. This information is not intended to be a substitute for specific individualized tax, legal, or investment planning advice. You should discuss any tax, legal or investment planning matters with the appropriate professional.</a:t>
            </a:r>
          </a:p>
          <a:p>
            <a:pPr algn="just" eaLnBrk="0" fontAlgn="base" hangingPunct="0">
              <a:spcBef>
                <a:spcPct val="0"/>
              </a:spcBef>
              <a:spcAft>
                <a:spcPct val="0"/>
              </a:spcAft>
            </a:pPr>
            <a:r>
              <a:rPr lang="en-US" sz="1050" b="0" i="0" dirty="0">
                <a:solidFill>
                  <a:srgbClr val="000000"/>
                </a:solidFill>
                <a:effectLst/>
                <a:latin typeface="+mj-lt"/>
              </a:rPr>
              <a:t> </a:t>
            </a:r>
            <a:br>
              <a:rPr lang="en-US" sz="1050" dirty="0">
                <a:latin typeface="+mj-lt"/>
              </a:rPr>
            </a:br>
            <a:endParaRPr lang="en-US" sz="1050" dirty="0">
              <a:latin typeface="+mj-lt"/>
            </a:endParaRPr>
          </a:p>
          <a:p>
            <a:pPr algn="just" eaLnBrk="0" fontAlgn="base" hangingPunct="0">
              <a:spcBef>
                <a:spcPct val="0"/>
              </a:spcBef>
              <a:spcAft>
                <a:spcPct val="0"/>
              </a:spcAft>
            </a:pPr>
            <a:r>
              <a:rPr lang="en-US" sz="1050" b="0" i="0" dirty="0">
                <a:solidFill>
                  <a:srgbClr val="000000"/>
                </a:solidFill>
                <a:effectLst/>
                <a:latin typeface="+mj-lt"/>
              </a:rPr>
              <a:t>All indexes are unmanaged and cannot be invested into directly. Unmanaged index returns do not reflect fees, expenses, or sales charges. Index performance is not indicative of the performance of any investment. Economic forecasts set forth may not develop as predicted and there can be no guarantee that strategies promoted will be successful. International investing involves special risks such as currency fluctuation and political instability and may not be suitable for all investors.</a:t>
            </a:r>
          </a:p>
          <a:p>
            <a:pPr algn="just" eaLnBrk="0" fontAlgn="base" hangingPunct="0">
              <a:spcBef>
                <a:spcPct val="0"/>
              </a:spcBef>
              <a:spcAft>
                <a:spcPct val="0"/>
              </a:spcAft>
            </a:pPr>
            <a:endParaRPr lang="en-US" sz="1050" dirty="0">
              <a:latin typeface="+mj-lt"/>
            </a:endParaRPr>
          </a:p>
          <a:p>
            <a:pPr algn="just" eaLnBrk="0" fontAlgn="base" hangingPunct="0">
              <a:spcBef>
                <a:spcPct val="0"/>
              </a:spcBef>
              <a:spcAft>
                <a:spcPct val="0"/>
              </a:spcAft>
            </a:pPr>
            <a:r>
              <a:rPr lang="en-US" sz="1050" dirty="0">
                <a:latin typeface="+mj-lt"/>
              </a:rPr>
              <a:t>The S&amp;P 500 is an unmanaged index of 500 widely held stocks that is generally considered representative of the U.S. Stock market. The Dow Jones Industrial Average (DJIA) commonly known as “The Dow”, is an index representing 30 stocks of companies maintained and reviewed by the editors of the Wall Street Journal. Index performance does not include transaction costs or other fees, which will affect actual investment performance. Individual investor’s results will vary. </a:t>
            </a:r>
          </a:p>
          <a:p>
            <a:pPr algn="just" eaLnBrk="0" fontAlgn="base" hangingPunct="0">
              <a:spcBef>
                <a:spcPct val="0"/>
              </a:spcBef>
              <a:spcAft>
                <a:spcPct val="0"/>
              </a:spcAft>
            </a:pPr>
            <a:endParaRPr lang="en-US" sz="1050" b="0" i="0" dirty="0">
              <a:solidFill>
                <a:srgbClr val="000000"/>
              </a:solidFill>
              <a:effectLst/>
              <a:latin typeface="+mj-lt"/>
            </a:endParaRPr>
          </a:p>
          <a:p>
            <a:pPr algn="just" eaLnBrk="0" fontAlgn="base" hangingPunct="0">
              <a:spcBef>
                <a:spcPct val="0"/>
              </a:spcBef>
              <a:spcAft>
                <a:spcPct val="0"/>
              </a:spcAft>
            </a:pPr>
            <a:endParaRPr lang="en-US" sz="1050" b="0" i="0" dirty="0">
              <a:solidFill>
                <a:srgbClr val="000000"/>
              </a:solidFill>
              <a:effectLst/>
              <a:latin typeface="+mj-lt"/>
            </a:endParaRPr>
          </a:p>
          <a:p>
            <a:pPr algn="just" eaLnBrk="0" fontAlgn="base" hangingPunct="0">
              <a:spcBef>
                <a:spcPct val="0"/>
              </a:spcBef>
              <a:spcAft>
                <a:spcPct val="0"/>
              </a:spcAft>
            </a:pPr>
            <a:endParaRPr lang="en-US" altLang="en-US" sz="1000" dirty="0">
              <a:solidFill>
                <a:srgbClr val="3B3838"/>
              </a:solidFill>
              <a:latin typeface="+mj-lt"/>
              <a:cs typeface="Calibri" panose="020F0502020204030204" pitchFamily="34" charset="0"/>
            </a:endParaRPr>
          </a:p>
          <a:p>
            <a:pPr algn="ctr" eaLnBrk="0" fontAlgn="base" hangingPunct="0">
              <a:spcBef>
                <a:spcPct val="0"/>
              </a:spcBef>
              <a:spcAft>
                <a:spcPct val="0"/>
              </a:spcAft>
            </a:pPr>
            <a:r>
              <a:rPr lang="en-US" sz="1000" dirty="0">
                <a:solidFill>
                  <a:srgbClr val="3B3838"/>
                </a:solidFill>
                <a:latin typeface="+mj-lt"/>
                <a:cs typeface="Calibri" panose="020F0502020204030204" pitchFamily="34" charset="0"/>
              </a:rPr>
              <a:t>Contents provided by: </a:t>
            </a:r>
            <a:br>
              <a:rPr lang="en-US" sz="1000" dirty="0">
                <a:solidFill>
                  <a:srgbClr val="3B3838"/>
                </a:solidFill>
                <a:latin typeface="+mj-lt"/>
                <a:cs typeface="Calibri" panose="020F0502020204030204" pitchFamily="34" charset="0"/>
              </a:rPr>
            </a:br>
            <a:r>
              <a:rPr lang="en-US" sz="1000" dirty="0">
                <a:solidFill>
                  <a:srgbClr val="3B3838"/>
                </a:solidFill>
                <a:latin typeface="+mj-lt"/>
                <a:cs typeface="Calibri" panose="020F0502020204030204" pitchFamily="34" charset="0"/>
              </a:rPr>
              <a:t>The Academy of Preferred Financial Advisors, Inc. © 2021. All rights reserved. </a:t>
            </a:r>
            <a:br>
              <a:rPr lang="en-US" sz="1000" dirty="0">
                <a:solidFill>
                  <a:srgbClr val="3B3838"/>
                </a:solidFill>
                <a:latin typeface="+mj-lt"/>
                <a:cs typeface="Calibri" panose="020F0502020204030204" pitchFamily="34" charset="0"/>
              </a:rPr>
            </a:br>
            <a:r>
              <a:rPr lang="en-US" sz="1000" dirty="0">
                <a:solidFill>
                  <a:srgbClr val="3B3838"/>
                </a:solidFill>
                <a:latin typeface="+mj-lt"/>
                <a:cs typeface="Calibri" panose="020F0502020204030204" pitchFamily="34" charset="0"/>
              </a:rPr>
              <a:t>Reviewed by Keebler &amp; Associates.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1000" dirty="0">
              <a:solidFill>
                <a:srgbClr val="3B3838"/>
              </a:solidFill>
              <a:latin typeface="+mj-lt"/>
              <a:cs typeface="Calibri" panose="020F0502020204030204" pitchFamily="34" charset="0"/>
            </a:endParaRPr>
          </a:p>
        </p:txBody>
      </p:sp>
      <p:sp>
        <p:nvSpPr>
          <p:cNvPr id="13" name="Rectangle 15">
            <a:extLst>
              <a:ext uri="{FF2B5EF4-FFF2-40B4-BE49-F238E27FC236}">
                <a16:creationId xmlns:a16="http://schemas.microsoft.com/office/drawing/2014/main" id="{836B55FD-F450-439A-8A35-7ACD5FDDDCBF}"/>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B3838"/>
                </a:solidFill>
                <a:effectLst/>
                <a:latin typeface="Arial" panose="020B0604020202020204" pitchFamily="34" charset="0"/>
                <a:ea typeface="Calibri" panose="020F0502020204030204" pitchFamily="34" charset="0"/>
                <a:cs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D95C5493-DE4A-41DB-BB46-9EF14C909FCF}"/>
              </a:ext>
            </a:extLst>
          </p:cNvPr>
          <p:cNvSpPr>
            <a:spLocks noChangeArrowheads="1"/>
          </p:cNvSpPr>
          <p:nvPr/>
        </p:nvSpPr>
        <p:spPr bwMode="auto">
          <a:xfrm>
            <a:off x="838200" y="14320838"/>
            <a:ext cx="12192000" cy="0"/>
          </a:xfrm>
          <a:prstGeom prst="rect">
            <a:avLst/>
          </a:prstGeom>
          <a:solidFill>
            <a:srgbClr val="E4F1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23805"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Verdana" panose="020B0604030504040204" pitchFamily="34" charset="0"/>
              </a:rPr>
              <a:t>The S&amp;P 500 is an unmanaged index of 500 widely held stocks that is generally considered representative of the U.S. Stock market. The Dow Jones Industrial Average (DJIA) commonly known as “The Dow”, is an index representing 30 stocks of companies maintained and reviewed by the editors of the Wall Street Journal. Index performance does not include transaction costs or other fees, which will affect actual investment performance. Individual investor’s results will vary.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FF"/>
                </a:solidFill>
                <a:effectLst/>
                <a:latin typeface="inherit"/>
              </a:rPr>
              <a:t>Show less</a:t>
            </a:r>
            <a:endParaRPr kumimoji="0" lang="en-US" altLang="en-US" sz="900" b="0" i="0" u="none" strike="noStrike" cap="none" normalizeH="0" baseline="0">
              <a:ln>
                <a:noFill/>
              </a:ln>
              <a:solidFill>
                <a:schemeClr val="tx1"/>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EBC38480-6D0F-41BB-8A1A-8D2F55F50649}"/>
              </a:ext>
            </a:extLst>
          </p:cNvPr>
          <p:cNvSpPr>
            <a:spLocks noChangeArrowheads="1"/>
          </p:cNvSpPr>
          <p:nvPr/>
        </p:nvSpPr>
        <p:spPr bwMode="auto">
          <a:xfrm>
            <a:off x="838200" y="19169063"/>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Verdana" panose="020B060403050404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95086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Grey-Background | Sarvosys">
            <a:extLst>
              <a:ext uri="{FF2B5EF4-FFF2-40B4-BE49-F238E27FC236}">
                <a16:creationId xmlns:a16="http://schemas.microsoft.com/office/drawing/2014/main" id="{5F347093-755E-4262-AA71-27FDC8376AF0}"/>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CB261CE-16AE-4AFB-9F77-B3D5A6AABC87}"/>
              </a:ext>
            </a:extLst>
          </p:cNvPr>
          <p:cNvSpPr>
            <a:spLocks noChangeArrowheads="1"/>
          </p:cNvSpPr>
          <p:nvPr/>
        </p:nvSpPr>
        <p:spPr bwMode="auto">
          <a:xfrm>
            <a:off x="4119" y="0"/>
            <a:ext cx="12192000" cy="1320874"/>
          </a:xfrm>
          <a:prstGeom prst="rect">
            <a:avLst/>
          </a:prstGeom>
          <a:noFill/>
          <a:ln w="12700">
            <a:noFill/>
            <a:miter lim="800000"/>
            <a:headEnd/>
            <a:tailEnd/>
          </a:ln>
          <a:effectLst/>
        </p:spPr>
        <p:txBody>
          <a:bodyPr wrap="square" lIns="90488" tIns="44450" rIns="90488" bIns="4445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1A4D98"/>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Thank You!</a:t>
            </a:r>
          </a:p>
        </p:txBody>
      </p:sp>
      <p:sp>
        <p:nvSpPr>
          <p:cNvPr id="4" name="Rectangle 3">
            <a:extLst>
              <a:ext uri="{FF2B5EF4-FFF2-40B4-BE49-F238E27FC236}">
                <a16:creationId xmlns:a16="http://schemas.microsoft.com/office/drawing/2014/main" id="{56AD428E-9EF5-4807-B708-776E00E01D3A}"/>
              </a:ext>
            </a:extLst>
          </p:cNvPr>
          <p:cNvSpPr txBox="1">
            <a:spLocks noChangeArrowheads="1"/>
          </p:cNvSpPr>
          <p:nvPr/>
        </p:nvSpPr>
        <p:spPr>
          <a:xfrm>
            <a:off x="-4119" y="1320875"/>
            <a:ext cx="12192000" cy="1662957"/>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82880" marR="0" lvl="0" indent="-182880" algn="ctr" defTabSz="914400" rtl="0" eaLnBrk="1" fontAlgn="auto" latinLnBrk="0" hangingPunct="1">
              <a:lnSpc>
                <a:spcPct val="90000"/>
              </a:lnSpc>
              <a:spcBef>
                <a:spcPts val="1200"/>
              </a:spcBef>
              <a:spcAft>
                <a:spcPts val="0"/>
              </a:spcAft>
              <a:buClr>
                <a:srgbClr val="4472C4"/>
              </a:buClr>
              <a:buSzTx/>
              <a:buFont typeface="Wingdings" pitchFamily="2" charset="2"/>
              <a:buNone/>
              <a:tabLst/>
              <a:defRPr/>
            </a:pPr>
            <a:r>
              <a:rPr kumimoji="0" lang="en-US" sz="6000" b="0" i="0" u="none" strike="noStrike" kern="1200" cap="none" spc="0" normalizeH="0" baseline="0" noProof="0" dirty="0">
                <a:ln>
                  <a:noFill/>
                </a:ln>
                <a:solidFill>
                  <a:srgbClr val="008080"/>
                </a:solidFill>
                <a:effectLst/>
                <a:uLnTx/>
                <a:uFillTx/>
                <a:latin typeface="Calibri" panose="020F0502020204030204"/>
                <a:ea typeface="+mn-ea"/>
                <a:cs typeface="+mn-cs"/>
              </a:rPr>
              <a:t>    </a:t>
            </a:r>
            <a:r>
              <a:rPr kumimoji="0" lang="en-US" sz="4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We appreciate the opportunity to assist </a:t>
            </a:r>
            <a:br>
              <a:rPr kumimoji="0" lang="en-US" sz="4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br>
            <a:r>
              <a:rPr kumimoji="0" lang="en-US" sz="4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you with your financial needs!</a:t>
            </a:r>
          </a:p>
          <a:p>
            <a:pPr marL="182880" marR="0" lvl="0" indent="-182880" algn="l" defTabSz="914400" rtl="0" eaLnBrk="1" fontAlgn="auto" latinLnBrk="0" hangingPunct="1">
              <a:lnSpc>
                <a:spcPct val="90000"/>
              </a:lnSpc>
              <a:spcBef>
                <a:spcPts val="1200"/>
              </a:spcBef>
              <a:spcAft>
                <a:spcPts val="0"/>
              </a:spcAft>
              <a:buClr>
                <a:srgbClr val="4472C4"/>
              </a:buClr>
              <a:buSzTx/>
              <a:buFont typeface="Wingdings" pitchFamily="2" charset="2"/>
              <a:buNone/>
              <a:tabLst/>
              <a:defRPr/>
            </a:pPr>
            <a:endParaRPr kumimoji="0" lang="en-US" sz="4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a:p>
            <a:pPr marL="182880" marR="0" lvl="0" indent="-182880" algn="l" defTabSz="914400" rtl="0" eaLnBrk="1" fontAlgn="auto" latinLnBrk="0" hangingPunct="1">
              <a:lnSpc>
                <a:spcPct val="90000"/>
              </a:lnSpc>
              <a:spcBef>
                <a:spcPts val="1200"/>
              </a:spcBef>
              <a:spcAft>
                <a:spcPts val="0"/>
              </a:spcAft>
              <a:buClr>
                <a:srgbClr val="4472C4"/>
              </a:buClr>
              <a:buSzTx/>
              <a:buFont typeface="Wingdings" pitchFamily="2" charset="2"/>
              <a:buNone/>
              <a:tabLst/>
              <a:defRPr/>
            </a:pPr>
            <a:endParaRPr kumimoji="0" lang="en-US" sz="6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8C14B96-08CA-439E-AC5D-F1AF322505C4}"/>
              </a:ext>
            </a:extLst>
          </p:cNvPr>
          <p:cNvSpPr txBox="1"/>
          <p:nvPr/>
        </p:nvSpPr>
        <p:spPr>
          <a:xfrm>
            <a:off x="1273344" y="3429000"/>
            <a:ext cx="593694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Your health and </a:t>
            </a:r>
            <a:b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well-being is always our highest priority!</a:t>
            </a:r>
          </a:p>
        </p:txBody>
      </p:sp>
      <p:pic>
        <p:nvPicPr>
          <p:cNvPr id="7" name="Picture 6">
            <a:extLst>
              <a:ext uri="{FF2B5EF4-FFF2-40B4-BE49-F238E27FC236}">
                <a16:creationId xmlns:a16="http://schemas.microsoft.com/office/drawing/2014/main" id="{A9500984-F297-4B2F-B7AF-165B6C6B538F}"/>
              </a:ext>
            </a:extLst>
          </p:cNvPr>
          <p:cNvPicPr>
            <a:picLocks noChangeAspect="1"/>
          </p:cNvPicPr>
          <p:nvPr/>
        </p:nvPicPr>
        <p:blipFill>
          <a:blip r:embed="rId4"/>
          <a:stretch>
            <a:fillRect/>
          </a:stretch>
        </p:blipFill>
        <p:spPr>
          <a:xfrm>
            <a:off x="7331245" y="3135675"/>
            <a:ext cx="4342468" cy="3187852"/>
          </a:xfrm>
          <a:prstGeom prst="rect">
            <a:avLst/>
          </a:prstGeom>
          <a:ln>
            <a:solidFill>
              <a:srgbClr val="0070C0"/>
            </a:solidFill>
          </a:ln>
        </p:spPr>
      </p:pic>
    </p:spTree>
    <p:extLst>
      <p:ext uri="{BB962C8B-B14F-4D97-AF65-F5344CB8AC3E}">
        <p14:creationId xmlns:p14="http://schemas.microsoft.com/office/powerpoint/2010/main" val="1124295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Equity Markets</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04" name="Picture 8" descr="September Is The Worst Month For The Stock Market: What Does 2021 Look Like  For Investors? - S&amp;amp;P Dep Receipts (SPY) | Benzinga">
            <a:extLst>
              <a:ext uri="{FF2B5EF4-FFF2-40B4-BE49-F238E27FC236}">
                <a16:creationId xmlns:a16="http://schemas.microsoft.com/office/drawing/2014/main" id="{EF989AC8-5EFB-4789-9E96-693FC5EB7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02" y="1643178"/>
            <a:ext cx="10816046" cy="4577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20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757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Equity Markets</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60E885F-FA21-4121-93E4-B0C2E4E7D296}"/>
              </a:ext>
            </a:extLst>
          </p:cNvPr>
          <p:cNvSpPr txBox="1"/>
          <p:nvPr/>
        </p:nvSpPr>
        <p:spPr>
          <a:xfrm>
            <a:off x="94559" y="4894830"/>
            <a:ext cx="155619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Source: bigcharts.com</a:t>
            </a:r>
          </a:p>
        </p:txBody>
      </p:sp>
      <p:pic>
        <p:nvPicPr>
          <p:cNvPr id="8" name="Picture 7">
            <a:extLst>
              <a:ext uri="{FF2B5EF4-FFF2-40B4-BE49-F238E27FC236}">
                <a16:creationId xmlns:a16="http://schemas.microsoft.com/office/drawing/2014/main" id="{A803C13C-25EC-4139-BFA7-A12EED6ADA66}"/>
              </a:ext>
            </a:extLst>
          </p:cNvPr>
          <p:cNvPicPr>
            <a:picLocks noChangeAspect="1"/>
          </p:cNvPicPr>
          <p:nvPr/>
        </p:nvPicPr>
        <p:blipFill>
          <a:blip r:embed="rId4"/>
          <a:stretch>
            <a:fillRect/>
          </a:stretch>
        </p:blipFill>
        <p:spPr>
          <a:xfrm>
            <a:off x="6199435" y="1582581"/>
            <a:ext cx="5922417" cy="3000832"/>
          </a:xfrm>
          <a:prstGeom prst="rect">
            <a:avLst/>
          </a:prstGeom>
          <a:ln w="9525">
            <a:solidFill>
              <a:srgbClr val="0070C0"/>
            </a:solidFill>
          </a:ln>
        </p:spPr>
      </p:pic>
      <p:pic>
        <p:nvPicPr>
          <p:cNvPr id="9" name="Picture 8">
            <a:extLst>
              <a:ext uri="{FF2B5EF4-FFF2-40B4-BE49-F238E27FC236}">
                <a16:creationId xmlns:a16="http://schemas.microsoft.com/office/drawing/2014/main" id="{FBDAC652-D7C5-4C53-AD48-10DDD1F250F8}"/>
              </a:ext>
            </a:extLst>
          </p:cNvPr>
          <p:cNvPicPr>
            <a:picLocks noChangeAspect="1"/>
          </p:cNvPicPr>
          <p:nvPr/>
        </p:nvPicPr>
        <p:blipFill>
          <a:blip r:embed="rId5"/>
          <a:stretch>
            <a:fillRect/>
          </a:stretch>
        </p:blipFill>
        <p:spPr>
          <a:xfrm>
            <a:off x="94559" y="1581302"/>
            <a:ext cx="6025853" cy="3002166"/>
          </a:xfrm>
          <a:prstGeom prst="rect">
            <a:avLst/>
          </a:prstGeom>
          <a:ln w="9525">
            <a:solidFill>
              <a:srgbClr val="0070C0"/>
            </a:solidFill>
          </a:ln>
        </p:spPr>
      </p:pic>
      <p:sp>
        <p:nvSpPr>
          <p:cNvPr id="6" name="Left Brace 5">
            <a:extLst>
              <a:ext uri="{FF2B5EF4-FFF2-40B4-BE49-F238E27FC236}">
                <a16:creationId xmlns:a16="http://schemas.microsoft.com/office/drawing/2014/main" id="{D27992A4-DF42-49E8-9C50-98B00A19BCD3}"/>
              </a:ext>
            </a:extLst>
          </p:cNvPr>
          <p:cNvSpPr/>
          <p:nvPr/>
        </p:nvSpPr>
        <p:spPr>
          <a:xfrm rot="16200000">
            <a:off x="4565561" y="1925389"/>
            <a:ext cx="528034" cy="1906072"/>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910EF25-66B5-4913-89AF-53741B687A28}"/>
              </a:ext>
            </a:extLst>
          </p:cNvPr>
          <p:cNvSpPr txBox="1"/>
          <p:nvPr/>
        </p:nvSpPr>
        <p:spPr>
          <a:xfrm>
            <a:off x="4507604" y="3322137"/>
            <a:ext cx="6751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Q3</a:t>
            </a:r>
          </a:p>
        </p:txBody>
      </p:sp>
      <p:sp>
        <p:nvSpPr>
          <p:cNvPr id="11" name="Left Brace 10">
            <a:extLst>
              <a:ext uri="{FF2B5EF4-FFF2-40B4-BE49-F238E27FC236}">
                <a16:creationId xmlns:a16="http://schemas.microsoft.com/office/drawing/2014/main" id="{AF7C8689-52F9-40B0-AFD4-AC5F9D9665CC}"/>
              </a:ext>
            </a:extLst>
          </p:cNvPr>
          <p:cNvSpPr/>
          <p:nvPr/>
        </p:nvSpPr>
        <p:spPr>
          <a:xfrm rot="16200000">
            <a:off x="10590736" y="2103547"/>
            <a:ext cx="528034" cy="1906072"/>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A6E3B04-362A-4FFB-98B6-2EB3DC51E028}"/>
              </a:ext>
            </a:extLst>
          </p:cNvPr>
          <p:cNvSpPr txBox="1"/>
          <p:nvPr/>
        </p:nvSpPr>
        <p:spPr>
          <a:xfrm>
            <a:off x="10532778" y="3384384"/>
            <a:ext cx="6751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Q3</a:t>
            </a:r>
          </a:p>
        </p:txBody>
      </p:sp>
    </p:spTree>
    <p:extLst>
      <p:ext uri="{BB962C8B-B14F-4D97-AF65-F5344CB8AC3E}">
        <p14:creationId xmlns:p14="http://schemas.microsoft.com/office/powerpoint/2010/main" val="26436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Equity Markets</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A30650-AF61-48DD-80B2-74A3C33335BE}"/>
              </a:ext>
            </a:extLst>
          </p:cNvPr>
          <p:cNvSpPr txBox="1"/>
          <p:nvPr/>
        </p:nvSpPr>
        <p:spPr>
          <a:xfrm>
            <a:off x="348343" y="1639493"/>
            <a:ext cx="11194083" cy="43242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Market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Rising inflation expectations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impending interest rate changes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monetary policy changes (including tax law proposals)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continued COVID-19 concerns </a:t>
            </a:r>
          </a:p>
        </p:txBody>
      </p:sp>
      <p:pic>
        <p:nvPicPr>
          <p:cNvPr id="3074" name="Picture 2" descr="4 Reasons For The Return of Market Volatility | Core Financial Group">
            <a:extLst>
              <a:ext uri="{FF2B5EF4-FFF2-40B4-BE49-F238E27FC236}">
                <a16:creationId xmlns:a16="http://schemas.microsoft.com/office/drawing/2014/main" id="{EF5815B7-8503-4551-922C-C34FF69A24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6037" y="1433919"/>
            <a:ext cx="3872948" cy="29009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46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Inflation and Interest Rates</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11502BF-7389-48DC-8C64-F55E076AB753}"/>
              </a:ext>
            </a:extLst>
          </p:cNvPr>
          <p:cNvSpPr txBox="1"/>
          <p:nvPr/>
        </p:nvSpPr>
        <p:spPr>
          <a:xfrm>
            <a:off x="236112" y="2526700"/>
            <a:ext cx="11719774" cy="30487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Lyon"/>
              <a:ea typeface="+mn-ea"/>
              <a:cs typeface="+mn-cs"/>
            </a:endParaRPr>
          </a:p>
          <a:p>
            <a:pPr marL="182880" marR="0" lvl="0" indent="-182880" algn="l" defTabSz="914400" rtl="0" eaLnBrk="1" fontAlgn="auto" latinLnBrk="0" hangingPunct="1">
              <a:lnSpc>
                <a:spcPct val="70000"/>
              </a:lnSpc>
              <a:spcBef>
                <a:spcPts val="0"/>
              </a:spcBef>
              <a:spcAft>
                <a:spcPts val="0"/>
              </a:spcAft>
              <a:buClr>
                <a:srgbClr val="5B9BD5">
                  <a:lumMod val="75000"/>
                </a:srgbClr>
              </a:buClr>
              <a:buSzTx/>
              <a:buFont typeface="Arial" panose="020B0604020202020204" pitchFamily="34" charset="0"/>
              <a:buChar char="•"/>
              <a:tabLst/>
              <a:defRPr/>
            </a:pPr>
            <a:r>
              <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Fed funds rate remains at 0 – 0.25%</a:t>
            </a:r>
          </a:p>
          <a:p>
            <a:pPr marL="182880" marR="0" lvl="0" indent="-182880" algn="l" defTabSz="914400" rtl="0" eaLnBrk="1" fontAlgn="auto" latinLnBrk="0" hangingPunct="1">
              <a:lnSpc>
                <a:spcPct val="70000"/>
              </a:lnSpc>
              <a:spcBef>
                <a:spcPts val="0"/>
              </a:spcBef>
              <a:spcAft>
                <a:spcPts val="0"/>
              </a:spcAft>
              <a:buClr>
                <a:srgbClr val="5B9BD5">
                  <a:lumMod val="75000"/>
                </a:srgbClr>
              </a:buClr>
              <a:buSzTx/>
              <a:buFont typeface="Arial" panose="020B0604020202020204" pitchFamily="34" charset="0"/>
              <a:buChar char="•"/>
              <a:tabLst/>
              <a:defRPr/>
            </a:pPr>
            <a:endPar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endParaRPr>
          </a:p>
          <a:p>
            <a:pPr marL="182880" marR="0" lvl="0" indent="-182880" algn="l" defTabSz="914400" rtl="0" eaLnBrk="1" fontAlgn="auto" latinLnBrk="0" hangingPunct="1">
              <a:lnSpc>
                <a:spcPct val="70000"/>
              </a:lnSpc>
              <a:spcBef>
                <a:spcPts val="0"/>
              </a:spcBef>
              <a:spcAft>
                <a:spcPts val="0"/>
              </a:spcAft>
              <a:buClr>
                <a:srgbClr val="5B9BD5">
                  <a:lumMod val="75000"/>
                </a:srgbClr>
              </a:buClr>
              <a:buSzTx/>
              <a:buFont typeface="Arial" panose="020B0604020202020204" pitchFamily="34" charset="0"/>
              <a:buChar char="•"/>
              <a:tabLst/>
              <a:defRPr/>
            </a:pPr>
            <a:r>
              <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Expected to remain at this rate until the Fed sees employment  and inflation numbers appropriate</a:t>
            </a:r>
          </a:p>
          <a:p>
            <a:pPr marL="182880" marR="0" lvl="0" indent="-182880" algn="l" defTabSz="914400" rtl="0" eaLnBrk="1" fontAlgn="auto" latinLnBrk="0" hangingPunct="1">
              <a:lnSpc>
                <a:spcPct val="70000"/>
              </a:lnSpc>
              <a:spcBef>
                <a:spcPts val="0"/>
              </a:spcBef>
              <a:spcAft>
                <a:spcPts val="0"/>
              </a:spcAft>
              <a:buClr>
                <a:srgbClr val="5B9BD5">
                  <a:lumMod val="75000"/>
                </a:srgbClr>
              </a:buClr>
              <a:buSzTx/>
              <a:buFont typeface="Arial" panose="020B0604020202020204" pitchFamily="34" charset="0"/>
              <a:buChar char="•"/>
              <a:tabLst/>
              <a:defRPr/>
            </a:pPr>
            <a:endPar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endParaRPr>
          </a:p>
          <a:p>
            <a:pPr marL="182880" marR="0" lvl="0" indent="-182880" algn="l" defTabSz="914400" rtl="0" eaLnBrk="1" fontAlgn="auto" latinLnBrk="0" hangingPunct="1">
              <a:lnSpc>
                <a:spcPct val="70000"/>
              </a:lnSpc>
              <a:spcBef>
                <a:spcPts val="0"/>
              </a:spcBef>
              <a:spcAft>
                <a:spcPts val="0"/>
              </a:spcAft>
              <a:buClr>
                <a:srgbClr val="5B9BD5">
                  <a:lumMod val="75000"/>
                </a:srgbClr>
              </a:buClr>
              <a:buSzTx/>
              <a:buFont typeface="Arial" panose="020B0604020202020204" pitchFamily="34" charset="0"/>
              <a:buChar char="•"/>
              <a:tabLst/>
              <a:defRPr/>
            </a:pPr>
            <a:r>
              <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Tapering could commence in November and conclude “around  middle of next year”</a:t>
            </a:r>
          </a:p>
          <a:p>
            <a:pPr marL="182880" marR="0" lvl="0" indent="-182880" algn="l" defTabSz="914400" rtl="0" eaLnBrk="1" fontAlgn="auto" latinLnBrk="0" hangingPunct="1">
              <a:lnSpc>
                <a:spcPct val="70000"/>
              </a:lnSpc>
              <a:spcBef>
                <a:spcPts val="0"/>
              </a:spcBef>
              <a:spcAft>
                <a:spcPts val="0"/>
              </a:spcAft>
              <a:buClr>
                <a:srgbClr val="5B9BD5">
                  <a:lumMod val="75000"/>
                </a:srgbClr>
              </a:buClr>
              <a:buSzTx/>
              <a:buFont typeface="Arial" panose="020B0604020202020204" pitchFamily="34" charset="0"/>
              <a:buChar char="•"/>
              <a:tabLst/>
              <a:defRPr/>
            </a:pPr>
            <a:endPar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endParaRPr>
          </a:p>
        </p:txBody>
      </p:sp>
      <p:sp>
        <p:nvSpPr>
          <p:cNvPr id="6" name="TextBox 5">
            <a:extLst>
              <a:ext uri="{FF2B5EF4-FFF2-40B4-BE49-F238E27FC236}">
                <a16:creationId xmlns:a16="http://schemas.microsoft.com/office/drawing/2014/main" id="{88C2C159-2B62-4F6F-8711-987CA59EA856}"/>
              </a:ext>
            </a:extLst>
          </p:cNvPr>
          <p:cNvSpPr txBox="1"/>
          <p:nvPr/>
        </p:nvSpPr>
        <p:spPr>
          <a:xfrm>
            <a:off x="315366" y="1557563"/>
            <a:ext cx="117197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Federal Reserve Met in September</a:t>
            </a:r>
          </a:p>
        </p:txBody>
      </p:sp>
    </p:spTree>
    <p:extLst>
      <p:ext uri="{BB962C8B-B14F-4D97-AF65-F5344CB8AC3E}">
        <p14:creationId xmlns:p14="http://schemas.microsoft.com/office/powerpoint/2010/main" val="218918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1244184"/>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7200" b="0" i="0" u="none" strike="noStrike" kern="1200" cap="none" spc="-60" normalizeH="0" baseline="0" noProof="0" dirty="0">
                <a:ln>
                  <a:noFill/>
                </a:ln>
                <a:solidFill>
                  <a:srgbClr val="FFFFFF"/>
                </a:solidFill>
                <a:effectLst/>
                <a:uLnTx/>
                <a:uFillTx/>
                <a:latin typeface="Franklin Gothic Demi Cond" panose="020B0706030402020204" pitchFamily="34" charset="0"/>
                <a:ea typeface="+mj-ea"/>
                <a:cs typeface="Arial" panose="020B0604020202020204" pitchFamily="34" charset="0"/>
              </a:rPr>
              <a:t>Treasury Yields</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750"/>
              </a:spcBef>
              <a:spcAft>
                <a:spcPts val="0"/>
              </a:spcAft>
              <a:buClr>
                <a:srgbClr val="5B9BD5">
                  <a:lumMod val="75000"/>
                </a:srgbClr>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1D36846-82BF-4B2A-8052-7C0ACC21B23B}"/>
              </a:ext>
            </a:extLst>
          </p:cNvPr>
          <p:cNvSpPr txBox="1"/>
          <p:nvPr/>
        </p:nvSpPr>
        <p:spPr>
          <a:xfrm>
            <a:off x="236112" y="1582581"/>
            <a:ext cx="11719774" cy="13790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Lyon"/>
              <a:ea typeface="+mn-ea"/>
              <a:cs typeface="+mn-cs"/>
            </a:endParaRPr>
          </a:p>
          <a:p>
            <a:pPr marL="182880" marR="0" lvl="0" indent="-182880" algn="l" defTabSz="914400" rtl="0" eaLnBrk="1" fontAlgn="auto" latinLnBrk="0" hangingPunct="1">
              <a:lnSpc>
                <a:spcPct val="70000"/>
              </a:lnSpc>
              <a:spcBef>
                <a:spcPts val="0"/>
              </a:spcBef>
              <a:spcAft>
                <a:spcPts val="0"/>
              </a:spcAft>
              <a:buClr>
                <a:srgbClr val="5B9BD5">
                  <a:lumMod val="75000"/>
                </a:srgbClr>
              </a:buClr>
              <a:buSzTx/>
              <a:buFont typeface="Arial" panose="020B0604020202020204" pitchFamily="34" charset="0"/>
              <a:buChar char="•"/>
              <a:tabLst/>
              <a:defRPr/>
            </a:pPr>
            <a:r>
              <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The 10-year Treasury yield finished the quarter at 1.52%.</a:t>
            </a:r>
            <a:br>
              <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br>
            <a:endPar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endParaRPr>
          </a:p>
          <a:p>
            <a:pPr marL="182880" marR="0" lvl="0" indent="-182880" algn="l" defTabSz="914400" rtl="0" eaLnBrk="1" fontAlgn="auto" latinLnBrk="0" hangingPunct="1">
              <a:lnSpc>
                <a:spcPct val="70000"/>
              </a:lnSpc>
              <a:spcBef>
                <a:spcPts val="0"/>
              </a:spcBef>
              <a:spcAft>
                <a:spcPts val="0"/>
              </a:spcAft>
              <a:buClr>
                <a:srgbClr val="5B9BD5">
                  <a:lumMod val="75000"/>
                </a:srgbClr>
              </a:buClr>
              <a:buSzTx/>
              <a:buFont typeface="Arial" panose="020B0604020202020204" pitchFamily="34" charset="0"/>
              <a:buChar char="•"/>
              <a:tabLst/>
              <a:defRPr/>
            </a:pPr>
            <a:r>
              <a:rPr kumimoji="0" lang="en-US" sz="3100" b="0" i="0" u="none" strike="noStrike" kern="1200" cap="none" spc="0" normalizeH="0" baseline="0" noProof="0" dirty="0">
                <a:ln>
                  <a:noFill/>
                </a:ln>
                <a:solidFill>
                  <a:srgbClr val="44546A">
                    <a:lumMod val="75000"/>
                  </a:srgbClr>
                </a:solidFill>
                <a:effectLst/>
                <a:uLnTx/>
                <a:uFillTx/>
                <a:latin typeface="Franklin Gothic Demi" panose="020B0703020102020204" pitchFamily="34" charset="0"/>
                <a:ea typeface="+mn-ea"/>
                <a:cs typeface="+mn-cs"/>
              </a:rPr>
              <a:t>The 30-year Treasury yield hit a 2021 high on March 19 at 2.45%. </a:t>
            </a:r>
          </a:p>
        </p:txBody>
      </p:sp>
      <p:pic>
        <p:nvPicPr>
          <p:cNvPr id="9" name="Picture 8">
            <a:extLst>
              <a:ext uri="{FF2B5EF4-FFF2-40B4-BE49-F238E27FC236}">
                <a16:creationId xmlns:a16="http://schemas.microsoft.com/office/drawing/2014/main" id="{B012F7CE-0245-4D92-86F7-8229BCA515A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220" y="3536916"/>
            <a:ext cx="10544887" cy="3231643"/>
          </a:xfrm>
          <a:prstGeom prst="rect">
            <a:avLst/>
          </a:prstGeom>
          <a:noFill/>
          <a:ln>
            <a:noFill/>
          </a:ln>
        </p:spPr>
      </p:pic>
    </p:spTree>
    <p:extLst>
      <p:ext uri="{BB962C8B-B14F-4D97-AF65-F5344CB8AC3E}">
        <p14:creationId xmlns:p14="http://schemas.microsoft.com/office/powerpoint/2010/main" val="154464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6303</Words>
  <Application>Microsoft Office PowerPoint</Application>
  <PresentationFormat>Widescreen</PresentationFormat>
  <Paragraphs>548</Paragraphs>
  <Slides>46</Slides>
  <Notes>46</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64" baseType="lpstr">
      <vt:lpstr>Arial</vt:lpstr>
      <vt:lpstr>Calibri</vt:lpstr>
      <vt:lpstr>Calibri Light</vt:lpstr>
      <vt:lpstr>Century Gothic</vt:lpstr>
      <vt:lpstr>Franklin Gothic Demi</vt:lpstr>
      <vt:lpstr>Franklin Gothic Demi Cond</vt:lpstr>
      <vt:lpstr>Franklin Gothic Heavy</vt:lpstr>
      <vt:lpstr>Franklin Gothic Medium</vt:lpstr>
      <vt:lpstr>inherit</vt:lpstr>
      <vt:lpstr>Lyon</vt:lpstr>
      <vt:lpstr>Montserrat</vt:lpstr>
      <vt:lpstr>Roboto Slab</vt:lpstr>
      <vt:lpstr>Segoe Script</vt:lpstr>
      <vt:lpstr>Verdana</vt:lpstr>
      <vt:lpstr>Wingdings</vt:lpstr>
      <vt:lpstr>Wingdings 2</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Unger</dc:creator>
  <cp:lastModifiedBy>Stephanie Allard</cp:lastModifiedBy>
  <cp:revision>37</cp:revision>
  <cp:lastPrinted>2021-10-14T19:18:29Z</cp:lastPrinted>
  <dcterms:created xsi:type="dcterms:W3CDTF">2021-10-12T19:10:16Z</dcterms:created>
  <dcterms:modified xsi:type="dcterms:W3CDTF">2021-11-04T17:44:13Z</dcterms:modified>
</cp:coreProperties>
</file>