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892" r:id="rId6"/>
    <p:sldId id="890" r:id="rId7"/>
    <p:sldId id="895" r:id="rId8"/>
    <p:sldId id="893" r:id="rId9"/>
    <p:sldId id="891" r:id="rId10"/>
    <p:sldId id="875" r:id="rId11"/>
    <p:sldId id="873" r:id="rId12"/>
    <p:sldId id="896" r:id="rId13"/>
    <p:sldId id="882" r:id="rId14"/>
    <p:sldId id="880" r:id="rId15"/>
    <p:sldId id="876" r:id="rId16"/>
    <p:sldId id="897" r:id="rId17"/>
    <p:sldId id="894" r:id="rId18"/>
    <p:sldId id="889" r:id="rId19"/>
    <p:sldId id="883" r:id="rId20"/>
    <p:sldId id="268" r:id="rId21"/>
    <p:sldId id="266" r:id="rId22"/>
    <p:sldId id="886" r:id="rId23"/>
    <p:sldId id="871" r:id="rId24"/>
    <p:sldId id="260" r:id="rId25"/>
    <p:sldId id="267"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Unger" initials="KU" lastIdx="1" clrIdx="0">
    <p:extLst>
      <p:ext uri="{19B8F6BF-5375-455C-9EA6-DF929625EA0E}">
        <p15:presenceInfo xmlns:p15="http://schemas.microsoft.com/office/powerpoint/2012/main" userId="S::ken@theapfa.com::a059aaf4-1950-48dc-bd52-8e7c004b6e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76A3"/>
    <a:srgbClr val="003399"/>
    <a:srgbClr val="EEF1FC"/>
    <a:srgbClr val="F2F2F2"/>
    <a:srgbClr val="F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0516" autoAdjust="0"/>
  </p:normalViewPr>
  <p:slideViewPr>
    <p:cSldViewPr snapToGrid="0">
      <p:cViewPr varScale="1">
        <p:scale>
          <a:sx n="50" d="100"/>
          <a:sy n="50" d="100"/>
        </p:scale>
        <p:origin x="1843" y="62"/>
      </p:cViewPr>
      <p:guideLst/>
    </p:cSldViewPr>
  </p:slideViewPr>
  <p:outlineViewPr>
    <p:cViewPr>
      <p:scale>
        <a:sx n="33" d="100"/>
        <a:sy n="33" d="100"/>
      </p:scale>
      <p:origin x="0" y="-235"/>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2" d="100"/>
          <a:sy n="62" d="100"/>
        </p:scale>
        <p:origin x="319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A0BF826-5922-40BB-89F3-07B4FC690F9B}" type="datetimeFigureOut">
              <a:rPr lang="en-US" smtClean="0"/>
              <a:t>1/14/2022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53C02A-7E42-473B-B46B-30CAC35B688D}" type="slidenum">
              <a:rPr lang="en-US" smtClean="0"/>
              <a:t>‹#›</a:t>
            </a:fld>
            <a:endParaRPr lang="en-US"/>
          </a:p>
        </p:txBody>
      </p:sp>
    </p:spTree>
    <p:extLst>
      <p:ext uri="{BB962C8B-B14F-4D97-AF65-F5344CB8AC3E}">
        <p14:creationId xmlns:p14="http://schemas.microsoft.com/office/powerpoint/2010/main" val="212835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arketwatch.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a:t>Hello clients and friends.  This is ___________________ from __________________ and it’s my pleasure to welcome you to our </a:t>
            </a:r>
            <a:r>
              <a:rPr lang="en-US" dirty="0"/>
              <a:t>economic review and 2022 outlook.</a:t>
            </a:r>
          </a:p>
        </p:txBody>
      </p:sp>
      <p:sp>
        <p:nvSpPr>
          <p:cNvPr id="4" name="Slide Number Placeholder 3"/>
          <p:cNvSpPr>
            <a:spLocks noGrp="1"/>
          </p:cNvSpPr>
          <p:nvPr>
            <p:ph type="sldNum" sz="quarter" idx="5"/>
          </p:nvPr>
        </p:nvSpPr>
        <p:spPr/>
        <p:txBody>
          <a:bodyPr/>
          <a:lstStyle/>
          <a:p>
            <a:fld id="{BD53C02A-7E42-473B-B46B-30CAC35B688D}" type="slidenum">
              <a:rPr lang="en-US" smtClean="0"/>
              <a:t>1</a:t>
            </a:fld>
            <a:endParaRPr lang="en-US"/>
          </a:p>
        </p:txBody>
      </p:sp>
    </p:spTree>
    <p:extLst>
      <p:ext uri="{BB962C8B-B14F-4D97-AF65-F5344CB8AC3E}">
        <p14:creationId xmlns:p14="http://schemas.microsoft.com/office/powerpoint/2010/main" val="148685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Federal Open Market Committee’s meeting in December, it was announced that federal funds rates will increase in 2022, and the Fed expects three rate hikes this year, following by three more in 2023. They project that by the end of 2023 the federal funds rate will rise to 1.6% and in 2024, end the year at approximately 2.1%.</a:t>
            </a:r>
          </a:p>
          <a:p>
            <a:endParaRPr lang="en-US" dirty="0">
              <a:solidFill>
                <a:schemeClr val="bg2">
                  <a:lumMod val="25000"/>
                </a:schemeClr>
              </a:solidFill>
            </a:endParaRPr>
          </a:p>
          <a:p>
            <a:r>
              <a:rPr lang="en-US" sz="1100" i="1" dirty="0">
                <a:solidFill>
                  <a:schemeClr val="bg2">
                    <a:lumMod val="25000"/>
                  </a:schemeClr>
                </a:solidFill>
              </a:rPr>
              <a:t>(Source: </a:t>
            </a:r>
            <a:r>
              <a:rPr lang="en-US" sz="1100" i="1" dirty="0">
                <a:solidFill>
                  <a:schemeClr val="bg2">
                    <a:lumMod val="25000"/>
                  </a:schemeClr>
                </a:solidFill>
                <a:hlinkClick r:id="rId3">
                  <a:extLst>
                    <a:ext uri="{A12FA001-AC4F-418D-AE19-62706E023703}">
                      <ahyp:hlinkClr xmlns:ahyp="http://schemas.microsoft.com/office/drawing/2018/hyperlinkcolor" val="tx"/>
                    </a:ext>
                  </a:extLst>
                </a:hlinkClick>
              </a:rPr>
              <a:t>www.marketwatch.com</a:t>
            </a:r>
            <a:r>
              <a:rPr lang="en-US" sz="1100" i="1" dirty="0">
                <a:solidFill>
                  <a:schemeClr val="bg2">
                    <a:lumMod val="25000"/>
                  </a:schemeClr>
                </a:solidFill>
              </a:rPr>
              <a:t>, 12/15/2021)</a:t>
            </a:r>
          </a:p>
          <a:p>
            <a:endParaRPr lang="en-US" dirty="0"/>
          </a:p>
          <a:p>
            <a:endParaRPr lang="en-US" dirty="0"/>
          </a:p>
          <a:p>
            <a:endParaRPr lang="en-US" sz="3200" kern="1200" dirty="0">
              <a:solidFill>
                <a:schemeClr val="tx2">
                  <a:lumMod val="75000"/>
                </a:schemeClr>
              </a:solidFill>
              <a:latin typeface="+mn-lt"/>
              <a:ea typeface="+mn-ea"/>
              <a:cs typeface="+mn-cs"/>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10</a:t>
            </a:fld>
            <a:endParaRPr lang="en-US"/>
          </a:p>
        </p:txBody>
      </p:sp>
    </p:spTree>
    <p:extLst>
      <p:ext uri="{BB962C8B-B14F-4D97-AF65-F5344CB8AC3E}">
        <p14:creationId xmlns:p14="http://schemas.microsoft.com/office/powerpoint/2010/main" val="1296091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has been making lots of moves.</a:t>
            </a:r>
          </a:p>
          <a:p>
            <a:endParaRPr lang="en-US" dirty="0"/>
          </a:p>
          <a:p>
            <a:r>
              <a:rPr lang="en-US" dirty="0"/>
              <a:t>They also began the tapering process this past fall, with the ultimate goal of </a:t>
            </a:r>
            <a:r>
              <a:rPr lang="en-US" dirty="0">
                <a:solidFill>
                  <a:srgbClr val="000000"/>
                </a:solidFill>
                <a:effectLst/>
                <a:latin typeface="Calibri" panose="020F0502020204030204" pitchFamily="34" charset="0"/>
                <a:ea typeface="Calibri" panose="020F0502020204030204" pitchFamily="34" charset="0"/>
              </a:rPr>
              <a:t>ending the pandemic-driven stimulus by mid-March of this year, several months earlier than their original goal of November 2022.  In December, due to the elevated labor market and inflation pressures, the Fed decided to double the pace of reduction of asset purchase beginning in mid-January. </a:t>
            </a:r>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11</a:t>
            </a:fld>
            <a:endParaRPr lang="en-US"/>
          </a:p>
        </p:txBody>
      </p:sp>
    </p:spTree>
    <p:extLst>
      <p:ext uri="{BB962C8B-B14F-4D97-AF65-F5344CB8AC3E}">
        <p14:creationId xmlns:p14="http://schemas.microsoft.com/office/powerpoint/2010/main" val="376767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222222"/>
                </a:solidFill>
                <a:effectLst/>
              </a:rPr>
              <a:t>Inflation rose at the fastest pace in nearly four decades in December of 2021.  The number reported was 7% versus the prior year.</a:t>
            </a:r>
          </a:p>
          <a:p>
            <a:pPr marL="0" indent="0">
              <a:buFont typeface="Arial" panose="020B0604020202020204" pitchFamily="34" charset="0"/>
              <a:buNone/>
            </a:pPr>
            <a:endParaRPr lang="en-US" b="0" i="0" dirty="0">
              <a:solidFill>
                <a:srgbClr val="222222"/>
              </a:solidFill>
              <a:effectLst/>
            </a:endParaRPr>
          </a:p>
          <a:p>
            <a:pPr marL="0" indent="0">
              <a:buFont typeface="Arial" panose="020B0604020202020204" pitchFamily="34" charset="0"/>
              <a:buNone/>
            </a:pPr>
            <a:r>
              <a:rPr lang="en-US" b="0" i="0" dirty="0">
                <a:solidFill>
                  <a:srgbClr val="222222"/>
                </a:solidFill>
                <a:effectLst/>
              </a:rPr>
              <a:t>Seema Shah, chief strategist at Principal Global Investors, stated, “</a:t>
            </a:r>
            <a:r>
              <a:rPr lang="en-US" sz="1200" b="0" i="0" dirty="0">
                <a:solidFill>
                  <a:srgbClr val="222222"/>
                </a:solidFill>
                <a:effectLst/>
              </a:rPr>
              <a:t>Inflation at 7% is no joke. It’s the highest annual number since 1982 and was driven not by energy prices, but by just about everything else.“</a:t>
            </a:r>
          </a:p>
          <a:p>
            <a:pPr marL="0" indent="0">
              <a:buFont typeface="Arial" panose="020B0604020202020204" pitchFamily="34" charset="0"/>
              <a:buNone/>
            </a:pPr>
            <a:endParaRPr lang="en-US" sz="1200" b="0" i="0" dirty="0">
              <a:solidFill>
                <a:srgbClr val="222222"/>
              </a:solidFill>
              <a:effectLst/>
            </a:endParaRPr>
          </a:p>
          <a:p>
            <a:pPr marL="0" indent="0">
              <a:buFont typeface="Arial" panose="020B0604020202020204" pitchFamily="34" charset="0"/>
              <a:buNone/>
            </a:pPr>
            <a:r>
              <a:rPr lang="en-US" sz="1200" b="0" i="0" dirty="0">
                <a:solidFill>
                  <a:srgbClr val="222222"/>
                </a:solidFill>
                <a:effectLst/>
              </a:rPr>
              <a:t>While analysts feel December's number could mark the peak for annual inflation readings amid signs that supply strains are easing, other experts suggested the rampant spread of the omicron variant could bring about new difficulties for the global supply chain. Many analysts feel</a:t>
            </a:r>
            <a:r>
              <a:rPr lang="en-US" dirty="0"/>
              <a:t> the tapering process of the Fed could slow inflation down.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Inflation is clearly on our watchlist for 2022.</a:t>
            </a:r>
          </a:p>
        </p:txBody>
      </p:sp>
      <p:sp>
        <p:nvSpPr>
          <p:cNvPr id="4" name="Slide Number Placeholder 3"/>
          <p:cNvSpPr>
            <a:spLocks noGrp="1"/>
          </p:cNvSpPr>
          <p:nvPr>
            <p:ph type="sldNum" sz="quarter" idx="5"/>
          </p:nvPr>
        </p:nvSpPr>
        <p:spPr/>
        <p:txBody>
          <a:bodyPr/>
          <a:lstStyle/>
          <a:p>
            <a:fld id="{BD53C02A-7E42-473B-B46B-30CAC35B688D}" type="slidenum">
              <a:rPr lang="en-US" smtClean="0"/>
              <a:t>12</a:t>
            </a:fld>
            <a:endParaRPr lang="en-US"/>
          </a:p>
        </p:txBody>
      </p:sp>
    </p:spTree>
    <p:extLst>
      <p:ext uri="{BB962C8B-B14F-4D97-AF65-F5344CB8AC3E}">
        <p14:creationId xmlns:p14="http://schemas.microsoft.com/office/powerpoint/2010/main" val="227218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are analysts forecasting for 2022?</a:t>
            </a:r>
          </a:p>
          <a:p>
            <a:endParaRPr lang="en-US" dirty="0"/>
          </a:p>
          <a:p>
            <a:r>
              <a:rPr lang="en-US" dirty="0"/>
              <a:t>2022 could be a volatile year and our goal is to keep our clients apprised of any potential activity that may affect their financial situation. In addition to continued COVID concerns, 2022 is projected to bring rising interest rates, continued but hopefully lower inflation, stimulus tapering and a slowdown of the global economy.</a:t>
            </a:r>
          </a:p>
          <a:p>
            <a:endParaRPr lang="en-US" dirty="0"/>
          </a:p>
          <a:p>
            <a:r>
              <a:rPr lang="en-US" dirty="0"/>
              <a:t>Also, let’s not forget any public policy and new tax laws will bring changes to monetary policy. </a:t>
            </a:r>
          </a:p>
          <a:p>
            <a:endParaRPr lang="en-US" dirty="0"/>
          </a:p>
          <a:p>
            <a:r>
              <a:rPr lang="en-US" dirty="0"/>
              <a:t>What does this all mean for investors? </a:t>
            </a:r>
          </a:p>
          <a:p>
            <a:endParaRPr lang="en-US" dirty="0"/>
          </a:p>
          <a:p>
            <a:r>
              <a:rPr lang="en-US" dirty="0"/>
              <a:t>The returns we have enjoyed the last few years were well above average and the typical median of the past twenty years.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there are still many economists that feel with rates still low, we should be optimistic and could be still looking at favorable returns, just in more moderation.  </a:t>
            </a:r>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13</a:t>
            </a:fld>
            <a:endParaRPr lang="en-US"/>
          </a:p>
        </p:txBody>
      </p:sp>
    </p:spTree>
    <p:extLst>
      <p:ext uri="{BB962C8B-B14F-4D97-AF65-F5344CB8AC3E}">
        <p14:creationId xmlns:p14="http://schemas.microsoft.com/office/powerpoint/2010/main" val="3573196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most recent variant of the coronavirus, Omicron, is being seen as much less of a threat as its predecessors, and vaccines are now widely distributed, it is still a central figure in the direction of the economy and its recovery.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were reminded in November when news of Omicron was released, that the markets are still very vulnerable to the trajectory of the coronavirus and the introduction of new variants, as it directly affects supply chain disruptions, labor shortages, and further downward pressure.</a:t>
            </a:r>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14</a:t>
            </a:fld>
            <a:endParaRPr lang="en-US"/>
          </a:p>
        </p:txBody>
      </p:sp>
    </p:spTree>
    <p:extLst>
      <p:ext uri="{BB962C8B-B14F-4D97-AF65-F5344CB8AC3E}">
        <p14:creationId xmlns:p14="http://schemas.microsoft.com/office/powerpoint/2010/main" val="2707355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base">
              <a:lnSpc>
                <a:spcPct val="115000"/>
              </a:lnSpc>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Even though the equity markets have seen impressive returns, complacency should not settle into investor’s attitudes toward their investment strategies. </a:t>
            </a:r>
          </a:p>
          <a:p>
            <a:pPr marL="0" marR="0" algn="just" fontAlgn="base">
              <a:lnSpc>
                <a:spcPct val="115000"/>
              </a:lnSpc>
              <a:spcBef>
                <a:spcPts val="0"/>
              </a:spcBef>
              <a:spcAft>
                <a:spcPts val="0"/>
              </a:spcAft>
            </a:pPr>
            <a:endParaRPr lang="en-US" dirty="0">
              <a:solidFill>
                <a:srgbClr val="000000"/>
              </a:solidFill>
              <a:effectLst/>
              <a:latin typeface="Calibri" panose="020F0502020204030204" pitchFamily="34" charset="0"/>
              <a:ea typeface="Calibri" panose="020F0502020204030204" pitchFamily="34" charset="0"/>
            </a:endParaRPr>
          </a:p>
          <a:p>
            <a:pPr marL="0" marR="0" algn="just" fontAlgn="base">
              <a:lnSpc>
                <a:spcPct val="115000"/>
              </a:lnSpc>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We are still standing by our </a:t>
            </a:r>
            <a:r>
              <a:rPr lang="en-US">
                <a:solidFill>
                  <a:srgbClr val="000000"/>
                </a:solidFill>
                <a:effectLst/>
                <a:latin typeface="Calibri" panose="020F0502020204030204" pitchFamily="34" charset="0"/>
                <a:ea typeface="Calibri" panose="020F0502020204030204" pitchFamily="34" charset="0"/>
              </a:rPr>
              <a:t>mantra of, </a:t>
            </a:r>
            <a:r>
              <a:rPr lang="en-US" dirty="0">
                <a:solidFill>
                  <a:srgbClr val="000000"/>
                </a:solidFill>
                <a:effectLst/>
                <a:latin typeface="Calibri" panose="020F0502020204030204" pitchFamily="34" charset="0"/>
                <a:ea typeface="Calibri" panose="020F0502020204030204" pitchFamily="34" charset="0"/>
              </a:rPr>
              <a:t>“proceed </a:t>
            </a:r>
            <a:r>
              <a:rPr lang="en-US">
                <a:solidFill>
                  <a:srgbClr val="000000"/>
                </a:solidFill>
                <a:effectLst/>
                <a:latin typeface="Calibri" panose="020F0502020204030204" pitchFamily="34" charset="0"/>
                <a:ea typeface="Calibri" panose="020F0502020204030204" pitchFamily="34" charset="0"/>
              </a:rPr>
              <a:t>with caution”.</a:t>
            </a:r>
            <a:endParaRPr lang="en-US"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15</a:t>
            </a:fld>
            <a:endParaRPr lang="en-US"/>
          </a:p>
        </p:txBody>
      </p:sp>
    </p:spTree>
    <p:extLst>
      <p:ext uri="{BB962C8B-B14F-4D97-AF65-F5344CB8AC3E}">
        <p14:creationId xmlns:p14="http://schemas.microsoft.com/office/powerpoint/2010/main" val="204017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base">
              <a:lnSpc>
                <a:spcPct val="115000"/>
              </a:lnSpc>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We also still maintain that an educated client is our best client!</a:t>
            </a:r>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16</a:t>
            </a:fld>
            <a:endParaRPr lang="en-US"/>
          </a:p>
        </p:txBody>
      </p:sp>
    </p:spTree>
    <p:extLst>
      <p:ext uri="{BB962C8B-B14F-4D97-AF65-F5344CB8AC3E}">
        <p14:creationId xmlns:p14="http://schemas.microsoft.com/office/powerpoint/2010/main" val="1515420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9"/>
              </a:spcBef>
              <a:spcAft>
                <a:spcPts val="589"/>
              </a:spcAft>
              <a:buClr>
                <a:schemeClr val="tx1"/>
              </a:buClr>
              <a:buFont typeface="Wingdings" panose="05000000000000000000" pitchFamily="2" charset="2"/>
              <a:buNone/>
            </a:pPr>
            <a:r>
              <a:rPr lang="en-US" sz="1200" kern="1200" dirty="0">
                <a:solidFill>
                  <a:schemeClr val="tx1"/>
                </a:solidFill>
                <a:latin typeface="+mn-lt"/>
                <a:ea typeface="+mn-ea"/>
                <a:cs typeface="+mn-cs"/>
              </a:rPr>
              <a:t>So here are some things we are looking at:</a:t>
            </a:r>
          </a:p>
          <a:p>
            <a:pPr>
              <a:spcBef>
                <a:spcPts val="589"/>
              </a:spcBef>
              <a:spcAft>
                <a:spcPts val="589"/>
              </a:spcAft>
              <a:buClr>
                <a:schemeClr val="tx1"/>
              </a:buClr>
              <a:buFont typeface="Wingdings" panose="05000000000000000000" pitchFamily="2" charset="2"/>
              <a:buNone/>
            </a:pPr>
            <a:r>
              <a:rPr lang="en-US" sz="1200" kern="1200" dirty="0">
                <a:solidFill>
                  <a:schemeClr val="tx1"/>
                </a:solidFill>
                <a:latin typeface="+mn-lt"/>
                <a:ea typeface="+mn-ea"/>
                <a:cs typeface="+mn-cs"/>
              </a:rPr>
              <a:t>With interest rates on the rise, we feel it is beneficial to :</a:t>
            </a:r>
          </a:p>
          <a:p>
            <a:pPr marL="171450" indent="-171450" defTabSz="685800">
              <a:spcBef>
                <a:spcPts val="600"/>
              </a:spcBef>
              <a:spcAft>
                <a:spcPts val="600"/>
              </a:spcAft>
              <a:buClr>
                <a:schemeClr val="accent5">
                  <a:lumMod val="75000"/>
                </a:schemeClr>
              </a:buClr>
              <a:buFont typeface="Wingdings" panose="05000000000000000000" pitchFamily="2" charset="2"/>
              <a:buChar char="§"/>
            </a:pPr>
            <a:r>
              <a:rPr lang="en-US" sz="1200" kern="1200" dirty="0">
                <a:solidFill>
                  <a:schemeClr val="tx1"/>
                </a:solidFill>
                <a:latin typeface="+mn-lt"/>
                <a:ea typeface="+mn-ea"/>
                <a:cs typeface="+mn-cs"/>
              </a:rPr>
              <a:t>Review all your income-producing investments.</a:t>
            </a:r>
          </a:p>
          <a:p>
            <a:pPr marL="171450" indent="-171450" defTabSz="685800">
              <a:spcBef>
                <a:spcPts val="600"/>
              </a:spcBef>
              <a:spcAft>
                <a:spcPts val="600"/>
              </a:spcAft>
              <a:buClr>
                <a:schemeClr val="accent5">
                  <a:lumMod val="75000"/>
                </a:schemeClr>
              </a:buClr>
              <a:buFont typeface="Wingdings" panose="05000000000000000000" pitchFamily="2" charset="2"/>
              <a:buChar char="§"/>
            </a:pPr>
            <a:r>
              <a:rPr lang="en-US" sz="1200" kern="1200" dirty="0">
                <a:solidFill>
                  <a:schemeClr val="tx1"/>
                </a:solidFill>
                <a:latin typeface="+mn-lt"/>
                <a:ea typeface="+mn-ea"/>
                <a:cs typeface="+mn-cs"/>
              </a:rPr>
              <a:t>Lock in your mortgage rates or consider refinancing to get a better rate if you haven’t already done so.</a:t>
            </a:r>
          </a:p>
          <a:p>
            <a:pPr marL="171450" indent="-171450" defTabSz="685800">
              <a:spcBef>
                <a:spcPts val="600"/>
              </a:spcBef>
              <a:spcAft>
                <a:spcPts val="600"/>
              </a:spcAft>
              <a:buClr>
                <a:schemeClr val="accent5">
                  <a:lumMod val="75000"/>
                </a:schemeClr>
              </a:buClr>
              <a:buFont typeface="Wingdings" panose="05000000000000000000" pitchFamily="2" charset="2"/>
              <a:buChar char="§"/>
            </a:pPr>
            <a:r>
              <a:rPr lang="en-US" sz="1200" kern="1200" dirty="0">
                <a:solidFill>
                  <a:schemeClr val="tx1"/>
                </a:solidFill>
                <a:latin typeface="+mn-lt"/>
                <a:ea typeface="+mn-ea"/>
                <a:cs typeface="+mn-cs"/>
              </a:rPr>
              <a:t>Maintain liquidity for all near-term needs.</a:t>
            </a:r>
          </a:p>
          <a:p>
            <a:pPr marL="171450" indent="-171450" defTabSz="685800">
              <a:spcBef>
                <a:spcPts val="600"/>
              </a:spcBef>
              <a:spcAft>
                <a:spcPts val="600"/>
              </a:spcAft>
              <a:buClr>
                <a:schemeClr val="accent5">
                  <a:lumMod val="75000"/>
                </a:schemeClr>
              </a:buClr>
              <a:buFont typeface="Wingdings" panose="05000000000000000000" pitchFamily="2" charset="2"/>
              <a:buChar char="§"/>
            </a:pPr>
            <a:r>
              <a:rPr lang="en-US" sz="1200" kern="1200" dirty="0">
                <a:solidFill>
                  <a:schemeClr val="tx1"/>
                </a:solidFill>
                <a:latin typeface="+mn-lt"/>
                <a:ea typeface="+mn-ea"/>
                <a:cs typeface="+mn-cs"/>
              </a:rPr>
              <a:t>Re-evaluate and confirm your cash flow needs.</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1200" kern="1200" dirty="0">
                <a:solidFill>
                  <a:schemeClr val="tx1"/>
                </a:solidFill>
                <a:latin typeface="+mn-lt"/>
                <a:ea typeface="+mn-ea"/>
                <a:cs typeface="+mn-cs"/>
              </a:rPr>
              <a:t>Some time this year, conduct a full review of your financial plan with us. During this review, we can look at risk management, how well diversified your plan is, and revisit your time horizons to make sure all these items are still compatible with your goals.</a:t>
            </a:r>
          </a:p>
        </p:txBody>
      </p:sp>
      <p:sp>
        <p:nvSpPr>
          <p:cNvPr id="4" name="Slide Number Placeholder 3"/>
          <p:cNvSpPr>
            <a:spLocks noGrp="1"/>
          </p:cNvSpPr>
          <p:nvPr>
            <p:ph type="sldNum" sz="quarter" idx="5"/>
          </p:nvPr>
        </p:nvSpPr>
        <p:spPr/>
        <p:txBody>
          <a:bodyPr/>
          <a:lstStyle/>
          <a:p>
            <a:fld id="{BD53C02A-7E42-473B-B46B-30CAC35B688D}" type="slidenum">
              <a:rPr lang="en-US" smtClean="0"/>
              <a:t>17</a:t>
            </a:fld>
            <a:endParaRPr lang="en-US"/>
          </a:p>
        </p:txBody>
      </p:sp>
    </p:spTree>
    <p:extLst>
      <p:ext uri="{BB962C8B-B14F-4D97-AF65-F5344CB8AC3E}">
        <p14:creationId xmlns:p14="http://schemas.microsoft.com/office/powerpoint/2010/main" val="2489283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base">
              <a:lnSpc>
                <a:spcPct val="115000"/>
              </a:lnSpc>
              <a:spcBef>
                <a:spcPts val="0"/>
              </a:spcBef>
              <a:spcAft>
                <a:spcPts val="0"/>
              </a:spcAft>
            </a:pPr>
            <a:r>
              <a:rPr lang="en-US" dirty="0"/>
              <a:t>Remember, if volatility returns this year, it is part of the investment experience. Market pullbacks and downturns are not uncommon. </a:t>
            </a:r>
          </a:p>
          <a:p>
            <a:pPr marL="0" marR="0" algn="just" fontAlgn="base">
              <a:lnSpc>
                <a:spcPct val="115000"/>
              </a:lnSpc>
              <a:spcBef>
                <a:spcPts val="0"/>
              </a:spcBef>
              <a:spcAft>
                <a:spcPts val="0"/>
              </a:spcAft>
            </a:pPr>
            <a:endParaRPr lang="en-US" sz="1200" dirty="0">
              <a:solidFill>
                <a:srgbClr val="000000"/>
              </a:solidFill>
              <a:effectLst/>
              <a:latin typeface="Calibri" panose="020F0502020204030204" pitchFamily="34" charset="0"/>
              <a:ea typeface="Calibri" panose="020F0502020204030204" pitchFamily="34" charset="0"/>
            </a:endParaRPr>
          </a:p>
          <a:p>
            <a:pPr marL="0" marR="0" algn="just" fontAlgn="base">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Having a long-term strategy and staying away from emotional investing decisions can help you ride the pullback waves and stay on track toward your financial goals. </a:t>
            </a:r>
          </a:p>
          <a:p>
            <a:pPr marL="0" marR="0" algn="just" fontAlgn="base">
              <a:lnSpc>
                <a:spcPct val="115000"/>
              </a:lnSpc>
              <a:spcBef>
                <a:spcPts val="0"/>
              </a:spcBef>
              <a:spcAft>
                <a:spcPts val="0"/>
              </a:spcAft>
            </a:pPr>
            <a:endParaRPr lang="en-US" sz="1200" dirty="0">
              <a:solidFill>
                <a:srgbClr val="000000"/>
              </a:solidFill>
              <a:effectLst/>
              <a:latin typeface="Calibri" panose="020F0502020204030204" pitchFamily="34" charset="0"/>
            </a:endParaRPr>
          </a:p>
          <a:p>
            <a:pPr marL="0" marR="0" algn="just" fontAlgn="base">
              <a:lnSpc>
                <a:spcPct val="115000"/>
              </a:lnSpc>
              <a:spcBef>
                <a:spcPts val="0"/>
              </a:spcBef>
              <a:spcAft>
                <a:spcPts val="0"/>
              </a:spcAft>
            </a:pPr>
            <a:r>
              <a:rPr lang="en-US" sz="1200" dirty="0">
                <a:solidFill>
                  <a:srgbClr val="000000"/>
                </a:solidFill>
                <a:effectLst/>
                <a:latin typeface="Calibri" panose="020F0502020204030204" pitchFamily="34" charset="0"/>
              </a:rPr>
              <a:t>As a reminder, focus on your time in the market, not timing the market. For example, selling equities during a downturn can help you retain your gains, but if you are still on the sidelines during an upswing, it could prove disadvantageous to the overall performance of your portfolio.</a:t>
            </a:r>
          </a:p>
          <a:p>
            <a:pPr marL="0" marR="0" algn="just" fontAlgn="base">
              <a:lnSpc>
                <a:spcPct val="115000"/>
              </a:lnSpc>
              <a:spcBef>
                <a:spcPts val="0"/>
              </a:spcBef>
              <a:spcAft>
                <a:spcPts val="0"/>
              </a:spcAft>
            </a:pPr>
            <a:endParaRPr lang="en-US" sz="1200" dirty="0">
              <a:solidFill>
                <a:srgbClr val="000000"/>
              </a:solidFill>
              <a:effectLst/>
              <a:latin typeface="Calibri" panose="020F0502020204030204" pitchFamily="34" charset="0"/>
            </a:endParaRPr>
          </a:p>
          <a:p>
            <a:pPr marL="0" marR="0" algn="just" fontAlgn="base">
              <a:lnSpc>
                <a:spcPct val="115000"/>
              </a:lnSpc>
              <a:spcBef>
                <a:spcPts val="0"/>
              </a:spcBef>
              <a:spcAft>
                <a:spcPts val="0"/>
              </a:spcAft>
            </a:pPr>
            <a:r>
              <a:rPr lang="en-US" sz="1200" dirty="0">
                <a:solidFill>
                  <a:srgbClr val="000000"/>
                </a:solidFill>
                <a:effectLst/>
                <a:latin typeface="Calibri" panose="020F0502020204030204" pitchFamily="34" charset="0"/>
              </a:rPr>
              <a:t>If you have questions or concerns, now is a good time to revisit your financial plan with us, including your time horizon and risk tolerance. </a:t>
            </a:r>
            <a:endParaRPr lang="en-US" dirty="0"/>
          </a:p>
          <a:p>
            <a:pPr marL="0" marR="0" algn="just" fontAlgn="base">
              <a:lnSpc>
                <a:spcPct val="115000"/>
              </a:lnSpc>
              <a:spcBef>
                <a:spcPts val="0"/>
              </a:spcBef>
              <a:spcAft>
                <a:spcPts val="0"/>
              </a:spcAft>
            </a:pPr>
            <a:endParaRPr lang="en-US" dirty="0">
              <a:solidFill>
                <a:srgbClr val="2A2A2A"/>
              </a:solidFill>
              <a:latin typeface="georgia" panose="02040502050405020303" pitchFamily="18" charset="0"/>
            </a:endParaRPr>
          </a:p>
          <a:p>
            <a:pPr marL="0" marR="0" algn="just" fontAlgn="base">
              <a:lnSpc>
                <a:spcPct val="115000"/>
              </a:lnSpc>
              <a:spcBef>
                <a:spcPts val="0"/>
              </a:spcBef>
              <a:spcAft>
                <a:spcPts val="0"/>
              </a:spcAft>
            </a:pPr>
            <a:endParaRPr lang="en-US" dirty="0">
              <a:solidFill>
                <a:srgbClr val="2A2A2A"/>
              </a:solidFill>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18</a:t>
            </a:fld>
            <a:endParaRPr lang="en-US"/>
          </a:p>
        </p:txBody>
      </p:sp>
    </p:spTree>
    <p:extLst>
      <p:ext uri="{BB962C8B-B14F-4D97-AF65-F5344CB8AC3E}">
        <p14:creationId xmlns:p14="http://schemas.microsoft.com/office/powerpoint/2010/main" val="2961489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quick recap:</a:t>
            </a:r>
          </a:p>
          <a:p>
            <a:endParaRPr lang="en-US" dirty="0"/>
          </a:p>
          <a:p>
            <a:pPr>
              <a:spcBef>
                <a:spcPts val="0"/>
              </a:spcBef>
              <a:spcAft>
                <a:spcPts val="2400"/>
              </a:spcAft>
              <a:buClr>
                <a:schemeClr val="accent5">
                  <a:lumMod val="75000"/>
                </a:schemeClr>
              </a:buClr>
              <a:buFont typeface="Wingdings" panose="05000000000000000000" pitchFamily="2" charset="2"/>
              <a:buChar char="§"/>
            </a:pPr>
            <a:r>
              <a:rPr lang="en-US" sz="1200" dirty="0"/>
              <a:t> Equity markets ended on a high note in 2021 despite many potentially negative variables. </a:t>
            </a:r>
          </a:p>
          <a:p>
            <a:pPr>
              <a:spcBef>
                <a:spcPts val="0"/>
              </a:spcBef>
              <a:spcAft>
                <a:spcPts val="2400"/>
              </a:spcAft>
              <a:buClr>
                <a:schemeClr val="accent5">
                  <a:lumMod val="75000"/>
                </a:schemeClr>
              </a:buClr>
              <a:buFont typeface="Wingdings" panose="05000000000000000000" pitchFamily="2" charset="2"/>
              <a:buChar char="§"/>
            </a:pPr>
            <a:r>
              <a:rPr lang="en-US" sz="1200" dirty="0"/>
              <a:t> Inflation is still expected to be prominent in 2022.</a:t>
            </a:r>
          </a:p>
          <a:p>
            <a:pPr>
              <a:spcBef>
                <a:spcPts val="0"/>
              </a:spcBef>
              <a:spcAft>
                <a:spcPts val="2400"/>
              </a:spcAft>
              <a:buClr>
                <a:schemeClr val="accent5">
                  <a:lumMod val="75000"/>
                </a:schemeClr>
              </a:buClr>
              <a:buFont typeface="Wingdings" panose="05000000000000000000" pitchFamily="2" charset="2"/>
              <a:buChar char="§"/>
            </a:pPr>
            <a:r>
              <a:rPr lang="en-US" sz="1200" dirty="0"/>
              <a:t> The Fed announced we should expect three rate hikes in 2022.</a:t>
            </a:r>
          </a:p>
          <a:p>
            <a:pPr>
              <a:spcBef>
                <a:spcPts val="0"/>
              </a:spcBef>
              <a:spcAft>
                <a:spcPts val="2400"/>
              </a:spcAft>
              <a:buClr>
                <a:schemeClr val="accent5">
                  <a:lumMod val="75000"/>
                </a:schemeClr>
              </a:buClr>
              <a:buFont typeface="Wingdings" panose="05000000000000000000" pitchFamily="2" charset="2"/>
              <a:buChar char="§"/>
            </a:pPr>
            <a:r>
              <a:rPr lang="en-US" sz="1200" dirty="0"/>
              <a:t> Tapering efforts of the Fed will double starting in mid-January.</a:t>
            </a:r>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19</a:t>
            </a:fld>
            <a:endParaRPr lang="en-US"/>
          </a:p>
        </p:txBody>
      </p:sp>
    </p:spTree>
    <p:extLst>
      <p:ext uri="{BB962C8B-B14F-4D97-AF65-F5344CB8AC3E}">
        <p14:creationId xmlns:p14="http://schemas.microsoft.com/office/powerpoint/2010/main" val="272868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Today we will be providing a brief review of the fourth quarter of 2021 and then we  will discuss our economic outlook for 2022.</a:t>
            </a:r>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2</a:t>
            </a:fld>
            <a:endParaRPr lang="en-US"/>
          </a:p>
        </p:txBody>
      </p:sp>
    </p:spTree>
    <p:extLst>
      <p:ext uri="{BB962C8B-B14F-4D97-AF65-F5344CB8AC3E}">
        <p14:creationId xmlns:p14="http://schemas.microsoft.com/office/powerpoint/2010/main" val="2575287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9"/>
              </a:spcBef>
              <a:spcAft>
                <a:spcPts val="589"/>
              </a:spcAft>
              <a:buClr>
                <a:schemeClr val="tx1"/>
              </a:buClr>
              <a:buFont typeface="Wingdings" panose="05000000000000000000" pitchFamily="2" charset="2"/>
              <a:buChar char="§"/>
            </a:pPr>
            <a:r>
              <a:rPr lang="en-US" dirty="0"/>
              <a:t> Volatility could be on the horizon. Caution and vigilance are critical.</a:t>
            </a:r>
          </a:p>
          <a:p>
            <a:pPr>
              <a:spcBef>
                <a:spcPts val="589"/>
              </a:spcBef>
              <a:spcAft>
                <a:spcPts val="589"/>
              </a:spcAft>
              <a:buClr>
                <a:schemeClr val="tx1"/>
              </a:buClr>
              <a:buFont typeface="Wingdings" panose="05000000000000000000" pitchFamily="2" charset="2"/>
              <a:buChar char="§"/>
            </a:pPr>
            <a:r>
              <a:rPr lang="en-US" dirty="0"/>
              <a:t> You should focus on your own personal goals and objectives.</a:t>
            </a:r>
          </a:p>
          <a:p>
            <a:pPr>
              <a:spcBef>
                <a:spcPts val="589"/>
              </a:spcBef>
              <a:spcAft>
                <a:spcPts val="589"/>
              </a:spcAft>
              <a:buClr>
                <a:schemeClr val="tx1"/>
              </a:buClr>
              <a:buFont typeface="Wingdings" panose="05000000000000000000" pitchFamily="2" charset="2"/>
              <a:buChar char="§"/>
            </a:pPr>
            <a:r>
              <a:rPr lang="en-US" dirty="0"/>
              <a:t> And, as always, call us with any concerns!</a:t>
            </a:r>
          </a:p>
        </p:txBody>
      </p:sp>
      <p:sp>
        <p:nvSpPr>
          <p:cNvPr id="4" name="Slide Number Placeholder 3"/>
          <p:cNvSpPr>
            <a:spLocks noGrp="1"/>
          </p:cNvSpPr>
          <p:nvPr>
            <p:ph type="sldNum" sz="quarter" idx="5"/>
          </p:nvPr>
        </p:nvSpPr>
        <p:spPr/>
        <p:txBody>
          <a:bodyPr/>
          <a:lstStyle/>
          <a:p>
            <a:fld id="{BD53C02A-7E42-473B-B46B-30CAC35B688D}" type="slidenum">
              <a:rPr lang="en-US" smtClean="0"/>
              <a:t>20</a:t>
            </a:fld>
            <a:endParaRPr lang="en-US"/>
          </a:p>
        </p:txBody>
      </p:sp>
    </p:spTree>
    <p:extLst>
      <p:ext uri="{BB962C8B-B14F-4D97-AF65-F5344CB8AC3E}">
        <p14:creationId xmlns:p14="http://schemas.microsoft.com/office/powerpoint/2010/main" val="1785552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sz="1200" b="0" dirty="0">
                <a:latin typeface="+mn-lt"/>
              </a:rPr>
              <a:t>So – what can you expect from us?</a:t>
            </a:r>
          </a:p>
          <a:p>
            <a:pPr algn="l" eaLnBrk="1" hangingPunct="1"/>
            <a:endParaRPr lang="en-US" sz="1200" b="0" dirty="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Calibri" panose="020F0502020204030204" pitchFamily="34" charset="0"/>
              </a:rPr>
              <a:t>As your financial professional, we are here to help you pursue your goals.</a:t>
            </a:r>
            <a:r>
              <a:rPr lang="en-US" sz="1200" b="0" dirty="0">
                <a:solidFill>
                  <a:srgbClr val="000000"/>
                </a:solidFill>
                <a:effectLst/>
                <a:latin typeface="+mn-lt"/>
                <a:ea typeface="Calibri" panose="020F0502020204030204" pitchFamily="34" charset="0"/>
              </a:rPr>
              <a:t> </a:t>
            </a:r>
            <a:r>
              <a:rPr lang="en-US" sz="1200" b="0" dirty="0">
                <a:latin typeface="+mn-lt"/>
              </a:rPr>
              <a:t>One of our main focuses is to review potential changes for our clients on an ongoing basis. </a:t>
            </a:r>
            <a:r>
              <a:rPr lang="en-US" sz="1200" dirty="0">
                <a:solidFill>
                  <a:srgbClr val="000000"/>
                </a:solidFill>
                <a:effectLst/>
                <a:latin typeface="+mn-lt"/>
                <a:ea typeface="Calibri" panose="020F0502020204030204" pitchFamily="34" charset="0"/>
                <a:cs typeface="Calibri" panose="020F0502020204030204" pitchFamily="34" charset="0"/>
              </a:rPr>
              <a:t>Prior to making any financial decisions, we highly recommend you contact us so we can help determine the best strategy. There are often other factors to consider, including tax ramifications, increased risk, and time horizon fluctuations when changing anything in your financial plan.</a:t>
            </a:r>
            <a:endParaRPr lang="en-US" sz="1200" b="0" dirty="0">
              <a:latin typeface="+mn-lt"/>
            </a:endParaRPr>
          </a:p>
          <a:p>
            <a:pPr algn="l" eaLnBrk="1" hangingPunct="1"/>
            <a:endParaRPr lang="en-US" sz="1200" b="0" dirty="0">
              <a:latin typeface="+mn-lt"/>
            </a:endParaRPr>
          </a:p>
          <a:p>
            <a:pPr algn="l" eaLnBrk="1" hangingPunct="1"/>
            <a:r>
              <a:rPr lang="en-US" sz="1200" b="0" dirty="0">
                <a:latin typeface="+mn-lt"/>
              </a:rPr>
              <a:t>You can also expect regular communication and the confidence that we are continuously reviewing economic, tax, estate, and investment issues for our clients.</a:t>
            </a:r>
          </a:p>
          <a:p>
            <a:pPr algn="l" eaLnBrk="1" hangingPunct="1"/>
            <a:endParaRPr lang="en-US" sz="1200" b="0" dirty="0">
              <a:latin typeface="+mn-lt"/>
              <a:cs typeface="Arial" pitchFamily="34" charset="0"/>
            </a:endParaRPr>
          </a:p>
          <a:p>
            <a:pPr algn="l" eaLnBrk="1" hangingPunct="1"/>
            <a:r>
              <a:rPr lang="en-US" sz="1200" b="0" dirty="0">
                <a:latin typeface="+mn-lt"/>
                <a:cs typeface="Arial" pitchFamily="34" charset="0"/>
              </a:rPr>
              <a:t>In fact, we will be offering other workshops that focus on tax changes and planning ideas.</a:t>
            </a:r>
          </a:p>
        </p:txBody>
      </p:sp>
      <p:sp>
        <p:nvSpPr>
          <p:cNvPr id="4" name="Slide Number Placeholder 3"/>
          <p:cNvSpPr>
            <a:spLocks noGrp="1"/>
          </p:cNvSpPr>
          <p:nvPr>
            <p:ph type="sldNum" sz="quarter" idx="5"/>
          </p:nvPr>
        </p:nvSpPr>
        <p:spPr/>
        <p:txBody>
          <a:bodyPr/>
          <a:lstStyle/>
          <a:p>
            <a:fld id="{BD53C02A-7E42-473B-B46B-30CAC35B688D}" type="slidenum">
              <a:rPr lang="en-US" smtClean="0"/>
              <a:t>21</a:t>
            </a:fld>
            <a:endParaRPr lang="en-US"/>
          </a:p>
        </p:txBody>
      </p:sp>
    </p:spTree>
    <p:extLst>
      <p:ext uri="{BB962C8B-B14F-4D97-AF65-F5344CB8AC3E}">
        <p14:creationId xmlns:p14="http://schemas.microsoft.com/office/powerpoint/2010/main" val="2476464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US" dirty="0"/>
              <a:t>We appreciate our clients! </a:t>
            </a:r>
          </a:p>
          <a:p>
            <a:pPr algn="just" defTabSz="931774">
              <a:defRPr/>
            </a:pPr>
            <a:endParaRPr lang="en-US" dirty="0"/>
          </a:p>
          <a:p>
            <a:pPr algn="just" defTabSz="931774">
              <a:defRPr/>
            </a:pPr>
            <a:r>
              <a:rPr lang="en-US" dirty="0"/>
              <a:t>As a client benefit, you can add names to our viewing list for the workshops we present.</a:t>
            </a:r>
          </a:p>
          <a:p>
            <a:pPr algn="just" defTabSz="931774">
              <a:defRPr/>
            </a:pPr>
            <a:endParaRPr lang="en-US" dirty="0"/>
          </a:p>
          <a:p>
            <a:pPr algn="just" defTabSz="931774">
              <a:defRPr/>
            </a:pPr>
            <a:r>
              <a:rPr lang="en-US" dirty="0"/>
              <a:t>We hope you will take advantage of this and add two names to our list.</a:t>
            </a:r>
          </a:p>
          <a:p>
            <a:pPr algn="just" eaLnBrk="1" hangingPunct="1"/>
            <a:endParaRPr lang="en-US" dirty="0">
              <a:cs typeface="Arial" pitchFamily="34" charset="0"/>
            </a:endParaRPr>
          </a:p>
          <a:p>
            <a:pPr algn="just" eaLnBrk="1" hangingPunct="1"/>
            <a:endParaRPr lang="en-US" dirty="0">
              <a:cs typeface="Arial" pitchFamily="34"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22</a:t>
            </a:fld>
            <a:endParaRPr lang="en-US"/>
          </a:p>
        </p:txBody>
      </p:sp>
    </p:spTree>
    <p:extLst>
      <p:ext uri="{BB962C8B-B14F-4D97-AF65-F5344CB8AC3E}">
        <p14:creationId xmlns:p14="http://schemas.microsoft.com/office/powerpoint/2010/main" val="2509496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pPr algn="l" eaLnBrk="1" hangingPunct="1"/>
            <a:r>
              <a:rPr lang="en-US" dirty="0">
                <a:cs typeface="Arial" pitchFamily="34" charset="0"/>
              </a:rPr>
              <a:t>One of our goals in 2022 is to help more people just like you! Some of our best clients were referred to us by existing clients. Please feel comfortable sharing the names of anyone who you feel could benefit from this information.</a:t>
            </a:r>
          </a:p>
          <a:p>
            <a:pPr algn="l" eaLnBrk="1" hangingPunct="1"/>
            <a:endParaRPr lang="en-US" dirty="0">
              <a:cs typeface="Arial" pitchFamily="34" charset="0"/>
            </a:endParaRPr>
          </a:p>
          <a:p>
            <a:pPr algn="l" eaLnBrk="1" hangingPunct="1"/>
            <a:r>
              <a:rPr lang="en-US" dirty="0">
                <a:cs typeface="Arial" pitchFamily="34" charset="0"/>
              </a:rPr>
              <a:t>We believe the best client in an educated client. Our goal is to keep you informed and we thank you for watching our update.   </a:t>
            </a:r>
          </a:p>
          <a:p>
            <a:pPr algn="l" eaLnBrk="1" hangingPunct="1"/>
            <a:endParaRPr lang="en-US" dirty="0">
              <a:cs typeface="Arial" pitchFamily="34" charset="0"/>
            </a:endParaRPr>
          </a:p>
          <a:p>
            <a:pPr algn="l" eaLnBrk="1" hangingPunct="1"/>
            <a:r>
              <a:rPr lang="en-US" dirty="0">
                <a:cs typeface="Arial" pitchFamily="34" charset="0"/>
              </a:rPr>
              <a:t>Best wishes for a great and healthy 2022.  </a:t>
            </a:r>
          </a:p>
          <a:p>
            <a:pPr algn="l" eaLnBrk="1" hangingPunct="1"/>
            <a:endParaRPr lang="en-US" dirty="0">
              <a:cs typeface="Arial" pitchFamily="34" charset="0"/>
            </a:endParaRPr>
          </a:p>
          <a:p>
            <a:pPr algn="l" eaLnBrk="1" hangingPunct="1"/>
            <a:r>
              <a:rPr lang="en-US" dirty="0">
                <a:cs typeface="Arial" pitchFamily="34" charset="0"/>
              </a:rPr>
              <a:t>Please call us if you have any questions.</a:t>
            </a:r>
          </a:p>
          <a:p>
            <a:endParaRPr lang="en-US" dirty="0">
              <a:cs typeface="Arial" pitchFamily="34" charset="0"/>
            </a:endParaRPr>
          </a:p>
        </p:txBody>
      </p:sp>
      <p:sp>
        <p:nvSpPr>
          <p:cNvPr id="4" name="Slide Number Placeholder 3"/>
          <p:cNvSpPr>
            <a:spLocks noGrp="1"/>
          </p:cNvSpPr>
          <p:nvPr>
            <p:ph type="sldNum" sz="quarter" idx="10"/>
          </p:nvPr>
        </p:nvSpPr>
        <p:spPr/>
        <p:txBody>
          <a:bodyPr/>
          <a:lstStyle/>
          <a:p>
            <a:fld id="{9D2DE1BA-B776-4E85-BDA6-0481E5B438F0}" type="slidenum">
              <a:rPr lang="en-US" smtClean="0"/>
              <a:pPr/>
              <a:t>23</a:t>
            </a:fld>
            <a:endParaRPr lang="en-US" dirty="0"/>
          </a:p>
        </p:txBody>
      </p:sp>
    </p:spTree>
    <p:extLst>
      <p:ext uri="{BB962C8B-B14F-4D97-AF65-F5344CB8AC3E}">
        <p14:creationId xmlns:p14="http://schemas.microsoft.com/office/powerpoint/2010/main" val="2845043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53C02A-7E42-473B-B46B-30CAC35B688D}" type="slidenum">
              <a:rPr lang="en-US" smtClean="0"/>
              <a:t>24</a:t>
            </a:fld>
            <a:endParaRPr lang="en-US"/>
          </a:p>
        </p:txBody>
      </p:sp>
    </p:spTree>
    <p:extLst>
      <p:ext uri="{BB962C8B-B14F-4D97-AF65-F5344CB8AC3E}">
        <p14:creationId xmlns:p14="http://schemas.microsoft.com/office/powerpoint/2010/main" val="2280671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US" dirty="0"/>
              <a:t>Thank you for listening to this workshop. </a:t>
            </a:r>
          </a:p>
          <a:p>
            <a:pPr algn="just" defTabSz="931774">
              <a:defRPr/>
            </a:pPr>
            <a:endParaRPr lang="en-US" dirty="0"/>
          </a:p>
          <a:p>
            <a:pPr algn="just" defTabSz="931774">
              <a:defRPr/>
            </a:pPr>
            <a:r>
              <a:rPr lang="en-US" dirty="0"/>
              <a:t>We appreciate the opportunity to assist you with your financial needs. </a:t>
            </a:r>
          </a:p>
          <a:p>
            <a:pPr algn="just" defTabSz="931774">
              <a:defRPr/>
            </a:pPr>
            <a:endParaRPr lang="en-US" dirty="0"/>
          </a:p>
          <a:p>
            <a:pPr algn="just" defTabSz="931774">
              <a:defRPr/>
            </a:pPr>
            <a:r>
              <a:rPr lang="en-US" dirty="0"/>
              <a:t>Please let us know your preference on meeting format – whether you like them in person or virtually.</a:t>
            </a:r>
          </a:p>
          <a:p>
            <a:pPr algn="just" defTabSz="931774">
              <a:defRPr/>
            </a:pPr>
            <a:endParaRPr lang="en-US" dirty="0"/>
          </a:p>
          <a:p>
            <a:pPr algn="just" defTabSz="931774">
              <a:defRPr/>
            </a:pPr>
            <a:r>
              <a:rPr lang="en-US" dirty="0"/>
              <a:t>Remember, at our firm clients come first and your health and well-being is our highest priority. </a:t>
            </a:r>
            <a:endParaRPr lang="en-US" dirty="0">
              <a:cs typeface="Arial" pitchFamily="34"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25</a:t>
            </a:fld>
            <a:endParaRPr lang="en-US"/>
          </a:p>
        </p:txBody>
      </p:sp>
    </p:spTree>
    <p:extLst>
      <p:ext uri="{BB962C8B-B14F-4D97-AF65-F5344CB8AC3E}">
        <p14:creationId xmlns:p14="http://schemas.microsoft.com/office/powerpoint/2010/main" val="8740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dirty="0">
                <a:cs typeface="Arial" pitchFamily="34" charset="0"/>
              </a:rPr>
              <a:t>Before we begin, it is always important to review that there are five key areas of financial planning.  </a:t>
            </a:r>
          </a:p>
          <a:p>
            <a:pPr algn="l" eaLnBrk="1" hangingPunct="1"/>
            <a:endParaRPr lang="en-US" dirty="0">
              <a:cs typeface="Arial" pitchFamily="34" charset="0"/>
            </a:endParaRPr>
          </a:p>
          <a:p>
            <a:pPr algn="l" eaLnBrk="1" hangingPunct="1"/>
            <a:r>
              <a:rPr lang="en-US" dirty="0">
                <a:cs typeface="Arial" pitchFamily="34" charset="0"/>
              </a:rPr>
              <a:t>They are: </a:t>
            </a:r>
          </a:p>
          <a:p>
            <a:pPr algn="l" eaLnBrk="1" hangingPunct="1"/>
            <a:endParaRPr lang="en-US" dirty="0">
              <a:cs typeface="Arial" pitchFamily="34" charset="0"/>
            </a:endParaRPr>
          </a:p>
          <a:p>
            <a:pPr algn="l" eaLnBrk="1" hangingPunct="1">
              <a:buFontTx/>
              <a:buChar char="•"/>
            </a:pPr>
            <a:r>
              <a:rPr lang="en-US" dirty="0">
                <a:cs typeface="Arial" pitchFamily="34" charset="0"/>
              </a:rPr>
              <a:t>Preservation Planning, </a:t>
            </a:r>
          </a:p>
          <a:p>
            <a:pPr algn="l" eaLnBrk="1" hangingPunct="1">
              <a:buFontTx/>
              <a:buChar char="•"/>
            </a:pPr>
            <a:r>
              <a:rPr lang="en-US" dirty="0">
                <a:cs typeface="Arial" pitchFamily="34" charset="0"/>
              </a:rPr>
              <a:t>Retirement Planning, </a:t>
            </a:r>
          </a:p>
          <a:p>
            <a:pPr algn="l" eaLnBrk="1" hangingPunct="1">
              <a:buFontTx/>
              <a:buChar char="•"/>
            </a:pPr>
            <a:r>
              <a:rPr lang="en-US" dirty="0">
                <a:cs typeface="Arial" pitchFamily="34" charset="0"/>
              </a:rPr>
              <a:t>Tax Planning,</a:t>
            </a:r>
          </a:p>
          <a:p>
            <a:pPr algn="l" eaLnBrk="1" hangingPunct="1">
              <a:buFontTx/>
              <a:buChar char="•"/>
            </a:pPr>
            <a:r>
              <a:rPr lang="en-US" dirty="0">
                <a:cs typeface="Arial" pitchFamily="34" charset="0"/>
              </a:rPr>
              <a:t>Estate Planning, and </a:t>
            </a:r>
          </a:p>
          <a:p>
            <a:pPr algn="l" eaLnBrk="1" hangingPunct="1">
              <a:buFontTx/>
              <a:buChar char="•"/>
            </a:pPr>
            <a:r>
              <a:rPr lang="en-US" dirty="0">
                <a:cs typeface="Arial" pitchFamily="34" charset="0"/>
              </a:rPr>
              <a:t>Investment Planning</a:t>
            </a:r>
          </a:p>
          <a:p>
            <a:pPr algn="l" eaLnBrk="1" hangingPunct="1">
              <a:buFontTx/>
              <a:buChar char="•"/>
            </a:pPr>
            <a:endParaRPr lang="en-US" dirty="0">
              <a:cs typeface="Arial" pitchFamily="34" charset="0"/>
            </a:endParaRPr>
          </a:p>
          <a:p>
            <a:pPr algn="l" eaLnBrk="1" hangingPunct="1"/>
            <a:r>
              <a:rPr lang="en-US" dirty="0">
                <a:cs typeface="Arial" pitchFamily="34" charset="0"/>
              </a:rPr>
              <a:t>As a comprehensive financial services firm, we try to always consider the impact of any recommendation we make on not just one, but all these areas for our clients.</a:t>
            </a:r>
          </a:p>
          <a:p>
            <a:pPr algn="l" eaLnBrk="1" hangingPunct="1"/>
            <a:endParaRPr lang="en-US" dirty="0">
              <a:cs typeface="Arial" pitchFamily="34" charset="0"/>
            </a:endParaRPr>
          </a:p>
          <a:p>
            <a:pPr algn="l" eaLnBrk="1" hangingPunct="1"/>
            <a:r>
              <a:rPr lang="en-US" dirty="0">
                <a:cs typeface="Arial" pitchFamily="34" charset="0"/>
              </a:rPr>
              <a:t>Today's presentation will be primarily focused on investment planning and equity markets.</a:t>
            </a:r>
            <a:endParaRPr lang="en-US" dirty="0"/>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3</a:t>
            </a:fld>
            <a:endParaRPr lang="en-US"/>
          </a:p>
        </p:txBody>
      </p:sp>
    </p:spTree>
    <p:extLst>
      <p:ext uri="{BB962C8B-B14F-4D97-AF65-F5344CB8AC3E}">
        <p14:creationId xmlns:p14="http://schemas.microsoft.com/office/powerpoint/2010/main" val="3845112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stock market ended 2021 just shy of all time highs.</a:t>
            </a:r>
          </a:p>
          <a:p>
            <a:br>
              <a:rPr lang="en-US" dirty="0"/>
            </a:br>
            <a:r>
              <a:rPr lang="en-US" dirty="0"/>
              <a:t>The S&amp;P 500 closed the quarter at 4,766, ending the quarter up 11% and the year up 27%. This marks the 3</a:t>
            </a:r>
            <a:r>
              <a:rPr lang="en-US" baseline="30000" dirty="0"/>
              <a:t>rd</a:t>
            </a:r>
            <a:r>
              <a:rPr lang="en-US" dirty="0"/>
              <a:t> consecutive year the S&amp;P ended the year with double-digit gains.</a:t>
            </a:r>
          </a:p>
          <a:p>
            <a:endParaRPr lang="en-US" dirty="0"/>
          </a:p>
          <a:p>
            <a:r>
              <a:rPr lang="en-US" dirty="0"/>
              <a:t>The Dow Jones Industrial Average closed at 36,338, ending the quarter up almost 8% and the year up 19%.</a:t>
            </a:r>
          </a:p>
          <a:p>
            <a:endParaRPr lang="en-US" dirty="0"/>
          </a:p>
          <a:p>
            <a:endParaRPr lang="en-US" dirty="0"/>
          </a:p>
          <a:p>
            <a:endParaRPr lang="en-US" dirty="0"/>
          </a:p>
          <a:p>
            <a:endParaRPr lang="en-US" dirty="0"/>
          </a:p>
          <a:p>
            <a:endParaRPr lang="en-US" baseline="-25000" dirty="0"/>
          </a:p>
        </p:txBody>
      </p:sp>
      <p:sp>
        <p:nvSpPr>
          <p:cNvPr id="4" name="Slide Number Placeholder 3"/>
          <p:cNvSpPr>
            <a:spLocks noGrp="1"/>
          </p:cNvSpPr>
          <p:nvPr>
            <p:ph type="sldNum" sz="quarter" idx="5"/>
          </p:nvPr>
        </p:nvSpPr>
        <p:spPr/>
        <p:txBody>
          <a:bodyPr/>
          <a:lstStyle/>
          <a:p>
            <a:fld id="{BD53C02A-7E42-473B-B46B-30CAC35B688D}" type="slidenum">
              <a:rPr lang="en-US" smtClean="0"/>
              <a:t>4</a:t>
            </a:fld>
            <a:endParaRPr lang="en-US"/>
          </a:p>
        </p:txBody>
      </p:sp>
    </p:spTree>
    <p:extLst>
      <p:ext uri="{BB962C8B-B14F-4D97-AF65-F5344CB8AC3E}">
        <p14:creationId xmlns:p14="http://schemas.microsoft.com/office/powerpoint/2010/main" val="213619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quick but sharp fall of equity markets in early 2020, post-pandemic equity markets have been primarily robust.  Despite many potentially detrimental events, the equity markets showed resilience and prevailed, rewarding investors with notable gains.</a:t>
            </a:r>
          </a:p>
          <a:p>
            <a:endParaRPr lang="en-US" dirty="0"/>
          </a:p>
          <a:p>
            <a:r>
              <a:rPr lang="en-US" dirty="0"/>
              <a:t>2021 saw many new records broken. The S&amp;P 500 had 70 record closes and the Dow also saw some significant gains, with 45 record closes.</a:t>
            </a:r>
          </a:p>
          <a:p>
            <a:endParaRPr lang="en-US" dirty="0"/>
          </a:p>
          <a:p>
            <a:r>
              <a:rPr lang="en-US" dirty="0"/>
              <a:t>Stock valuations have soared and many analysts are crediting ultra-low interest rates and a healthy economic recovery for this surge.</a:t>
            </a:r>
          </a:p>
          <a:p>
            <a:endParaRPr lang="en-US" baseline="-25000" dirty="0"/>
          </a:p>
        </p:txBody>
      </p:sp>
      <p:sp>
        <p:nvSpPr>
          <p:cNvPr id="4" name="Slide Number Placeholder 3"/>
          <p:cNvSpPr>
            <a:spLocks noGrp="1"/>
          </p:cNvSpPr>
          <p:nvPr>
            <p:ph type="sldNum" sz="quarter" idx="5"/>
          </p:nvPr>
        </p:nvSpPr>
        <p:spPr/>
        <p:txBody>
          <a:bodyPr/>
          <a:lstStyle/>
          <a:p>
            <a:fld id="{BD53C02A-7E42-473B-B46B-30CAC35B688D}" type="slidenum">
              <a:rPr lang="en-US" smtClean="0"/>
              <a:t>5</a:t>
            </a:fld>
            <a:endParaRPr lang="en-US"/>
          </a:p>
        </p:txBody>
      </p:sp>
    </p:spTree>
    <p:extLst>
      <p:ext uri="{BB962C8B-B14F-4D97-AF65-F5344CB8AC3E}">
        <p14:creationId xmlns:p14="http://schemas.microsoft.com/office/powerpoint/2010/main" val="182121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base">
              <a:lnSpc>
                <a:spcPct val="115000"/>
              </a:lnSpc>
              <a:spcBef>
                <a:spcPts val="0"/>
              </a:spcBef>
              <a:spcAft>
                <a:spcPts val="0"/>
              </a:spcAft>
            </a:pPr>
            <a:r>
              <a:rPr lang="en-US" dirty="0"/>
              <a:t>As you look at this 40 plus year chart of the Dow, you can easily see that stocks have increased over the long-term, notwithstanding market pullbacks and dips. </a:t>
            </a:r>
          </a:p>
          <a:p>
            <a:pPr marL="0" marR="0" algn="just" fontAlgn="base">
              <a:lnSpc>
                <a:spcPct val="115000"/>
              </a:lnSpc>
              <a:spcBef>
                <a:spcPts val="0"/>
              </a:spcBef>
              <a:spcAft>
                <a:spcPts val="0"/>
              </a:spcAft>
            </a:pPr>
            <a:endParaRPr lang="en-US" dirty="0"/>
          </a:p>
          <a:p>
            <a:pPr marL="0" marR="0" algn="just" fontAlgn="base">
              <a:lnSpc>
                <a:spcPct val="115000"/>
              </a:lnSpc>
              <a:spcBef>
                <a:spcPts val="0"/>
              </a:spcBef>
              <a:spcAft>
                <a:spcPts val="0"/>
              </a:spcAft>
            </a:pPr>
            <a:r>
              <a:rPr lang="en-US" dirty="0"/>
              <a:t>The sharp decline of 2020 looks a lot less threatening as you look at long term results. </a:t>
            </a:r>
          </a:p>
          <a:p>
            <a:pPr marL="0" marR="0" algn="just" fontAlgn="base">
              <a:lnSpc>
                <a:spcPct val="115000"/>
              </a:lnSpc>
              <a:spcBef>
                <a:spcPts val="0"/>
              </a:spcBef>
              <a:spcAft>
                <a:spcPts val="0"/>
              </a:spcAft>
            </a:pPr>
            <a:endParaRPr lang="en-US" dirty="0">
              <a:solidFill>
                <a:srgbClr val="2A2A2A"/>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That’s why having a solid investment strategy is an integral part of a well-devised, long term financial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Staying disciplined, not getting emotional and following your strategy during times of volatility can be crucial and is important. </a:t>
            </a:r>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6</a:t>
            </a:fld>
            <a:endParaRPr lang="en-US"/>
          </a:p>
        </p:txBody>
      </p:sp>
    </p:spTree>
    <p:extLst>
      <p:ext uri="{BB962C8B-B14F-4D97-AF65-F5344CB8AC3E}">
        <p14:creationId xmlns:p14="http://schemas.microsoft.com/office/powerpoint/2010/main" val="378813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15000"/>
              </a:lnSpc>
              <a:spcBef>
                <a:spcPts val="0"/>
              </a:spcBef>
              <a:spcAft>
                <a:spcPts val="0"/>
              </a:spcAft>
              <a:buClrTx/>
              <a:buSzTx/>
              <a:buFontTx/>
              <a:buNone/>
              <a:tabLst/>
              <a:defRPr/>
            </a:pPr>
            <a:r>
              <a:rPr lang="en-US" sz="1200" dirty="0">
                <a:solidFill>
                  <a:srgbClr val="000000"/>
                </a:solidFill>
                <a:effectLst/>
                <a:latin typeface="+mn-lt"/>
                <a:ea typeface="Calibri" panose="020F0502020204030204" pitchFamily="34" charset="0"/>
              </a:rPr>
              <a:t>While investors enjoyed an overall strong return in 2021, as the monthly S&amp;P 500 returns chart shows, monthly returns were very inconsistent. </a:t>
            </a:r>
          </a:p>
          <a:p>
            <a:pPr marL="0" marR="0" lvl="0" indent="0" algn="just" defTabSz="914400" rtl="0" eaLnBrk="1" fontAlgn="base" latinLnBrk="0" hangingPunct="1">
              <a:lnSpc>
                <a:spcPct val="115000"/>
              </a:lnSpc>
              <a:spcBef>
                <a:spcPts val="0"/>
              </a:spcBef>
              <a:spcAft>
                <a:spcPts val="0"/>
              </a:spcAft>
              <a:buClrTx/>
              <a:buSzTx/>
              <a:buFontTx/>
              <a:buNone/>
              <a:tabLst/>
              <a:defRPr/>
            </a:pPr>
            <a:endParaRPr lang="en-US" sz="1200" dirty="0">
              <a:solidFill>
                <a:srgbClr val="000000"/>
              </a:solidFill>
              <a:effectLst/>
              <a:latin typeface="+mn-lt"/>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15000"/>
              </a:lnSpc>
              <a:spcBef>
                <a:spcPts val="0"/>
              </a:spcBef>
              <a:spcAft>
                <a:spcPts val="0"/>
              </a:spcAft>
              <a:buClrTx/>
              <a:buSzTx/>
              <a:buFontTx/>
              <a:buNone/>
              <a:tabLst/>
              <a:defRPr/>
            </a:pPr>
            <a:r>
              <a:rPr lang="en-US" sz="1200" dirty="0">
                <a:solidFill>
                  <a:srgbClr val="000000"/>
                </a:solidFill>
                <a:effectLst/>
                <a:latin typeface="+mn-lt"/>
                <a:ea typeface="Calibri" panose="020F0502020204030204" pitchFamily="34" charset="0"/>
                <a:cs typeface="Calibri" panose="020F0502020204030204" pitchFamily="34" charset="0"/>
              </a:rPr>
              <a:t>Equity markets do not move in a straight line and the past few years have been an excellent reminder for investors to be prepared for anything that could affect the economic environment and their own personal situation. </a:t>
            </a:r>
          </a:p>
          <a:p>
            <a:pPr marL="0" marR="0" algn="just" fontAlgn="base">
              <a:lnSpc>
                <a:spcPct val="115000"/>
              </a:lnSpc>
              <a:spcBef>
                <a:spcPts val="0"/>
              </a:spcBef>
              <a:spcAft>
                <a:spcPts val="0"/>
              </a:spcAft>
            </a:pPr>
            <a:endParaRPr lang="en-US" sz="1200" dirty="0">
              <a:solidFill>
                <a:srgbClr val="000000"/>
              </a:solidFill>
              <a:effectLst/>
              <a:latin typeface="+mn-lt"/>
              <a:ea typeface="Calibri" panose="020F0502020204030204" pitchFamily="34" charset="0"/>
            </a:endParaRPr>
          </a:p>
          <a:p>
            <a:r>
              <a:rPr lang="en-US" sz="1200" dirty="0">
                <a:latin typeface="+mn-lt"/>
              </a:rPr>
              <a:t>Volatility is a part of the investment experience and seasoned investors understand that.</a:t>
            </a:r>
          </a:p>
        </p:txBody>
      </p:sp>
      <p:sp>
        <p:nvSpPr>
          <p:cNvPr id="4" name="Slide Number Placeholder 3"/>
          <p:cNvSpPr>
            <a:spLocks noGrp="1"/>
          </p:cNvSpPr>
          <p:nvPr>
            <p:ph type="sldNum" sz="quarter" idx="5"/>
          </p:nvPr>
        </p:nvSpPr>
        <p:spPr/>
        <p:txBody>
          <a:bodyPr/>
          <a:lstStyle/>
          <a:p>
            <a:fld id="{BD53C02A-7E42-473B-B46B-30CAC35B688D}" type="slidenum">
              <a:rPr lang="en-US" smtClean="0"/>
              <a:t>7</a:t>
            </a:fld>
            <a:endParaRPr lang="en-US"/>
          </a:p>
        </p:txBody>
      </p:sp>
    </p:spTree>
    <p:extLst>
      <p:ext uri="{BB962C8B-B14F-4D97-AF65-F5344CB8AC3E}">
        <p14:creationId xmlns:p14="http://schemas.microsoft.com/office/powerpoint/2010/main" val="14902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75000"/>
                  </a:schemeClr>
                </a:solidFill>
              </a:rPr>
              <a:t>Bond yields for 2021 were 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75000"/>
                  </a:schemeClr>
                </a:solidFill>
              </a:rPr>
              <a:t>In mid-March, we saw the highest 20- and 30-year yields on U.S. Treasuries for 2021. Subsequently, they dropped back down, ending the year at 1.52%, 1.94%, and 1.9% for 10-, 20-, and 30-year yields,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75000"/>
                  </a:schemeClr>
                </a:solidFill>
              </a:rPr>
              <a:t>2021 was not a great year for bond holders. While today’s interest rates are still historically low, the Fed is expecting to raise interest rates several times in the next two years. When interest rates rise, the demand for bonds typically falls, reducing their prices and raising their yields. Thus, 2022 will be an interesting year for bonds.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75000"/>
                  </a:schemeClr>
                </a:solidFill>
              </a:rPr>
              <a:t>Research is indicating that Treasury yields could go up, ending 2022 with a 1.5% to 2.0% yield on 10-year U.S. Treasuries.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tx2">
                    <a:lumMod val="75000"/>
                  </a:schemeClr>
                </a:solidFill>
              </a:rPr>
              <a:t>(Source: russellinvestments.com 12/1/2021)</a:t>
            </a:r>
          </a:p>
          <a:p>
            <a:endParaRPr lang="en-US" sz="3400" dirty="0">
              <a:solidFill>
                <a:schemeClr val="tx2">
                  <a:lumMod val="75000"/>
                </a:schemeClr>
              </a:solidFill>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8</a:t>
            </a:fld>
            <a:endParaRPr lang="en-US"/>
          </a:p>
        </p:txBody>
      </p:sp>
    </p:spTree>
    <p:extLst>
      <p:ext uri="{BB962C8B-B14F-4D97-AF65-F5344CB8AC3E}">
        <p14:creationId xmlns:p14="http://schemas.microsoft.com/office/powerpoint/2010/main" val="2380319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mentioned earlier, interest rates continued to be ultra low throughout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rates clearly are undesirable for income seeking investors.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Bank money markets and the average 12-month CD rate were both less than 2/10 of 1% which is very unattractive to savers and investors.</a:t>
            </a:r>
          </a:p>
          <a:p>
            <a:endParaRPr lang="en-US" baseline="-25000" dirty="0"/>
          </a:p>
        </p:txBody>
      </p:sp>
      <p:sp>
        <p:nvSpPr>
          <p:cNvPr id="4" name="Slide Number Placeholder 3"/>
          <p:cNvSpPr>
            <a:spLocks noGrp="1"/>
          </p:cNvSpPr>
          <p:nvPr>
            <p:ph type="sldNum" sz="quarter" idx="5"/>
          </p:nvPr>
        </p:nvSpPr>
        <p:spPr/>
        <p:txBody>
          <a:bodyPr/>
          <a:lstStyle/>
          <a:p>
            <a:fld id="{BD53C02A-7E42-473B-B46B-30CAC35B688D}" type="slidenum">
              <a:rPr lang="en-US" smtClean="0"/>
              <a:t>9</a:t>
            </a:fld>
            <a:endParaRPr lang="en-US"/>
          </a:p>
        </p:txBody>
      </p:sp>
    </p:spTree>
    <p:extLst>
      <p:ext uri="{BB962C8B-B14F-4D97-AF65-F5344CB8AC3E}">
        <p14:creationId xmlns:p14="http://schemas.microsoft.com/office/powerpoint/2010/main" val="33619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DD5D-479B-4847-B4B8-A5796E79C1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AF17EC-949A-4569-A169-5C61662D1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66C77C-CA11-429A-B1E8-E8C0D69B6354}"/>
              </a:ext>
            </a:extLst>
          </p:cNvPr>
          <p:cNvSpPr>
            <a:spLocks noGrp="1"/>
          </p:cNvSpPr>
          <p:nvPr>
            <p:ph type="dt" sz="half" idx="10"/>
          </p:nvPr>
        </p:nvSpPr>
        <p:spPr/>
        <p:txBody>
          <a:bodyPr/>
          <a:lstStyle/>
          <a:p>
            <a:fld id="{D9F50971-40FE-40BC-BD08-1C8DDBBCAC97}" type="datetimeFigureOut">
              <a:rPr lang="en-US" smtClean="0"/>
              <a:t>1/14/2022</a:t>
            </a:fld>
            <a:endParaRPr lang="en-US"/>
          </a:p>
        </p:txBody>
      </p:sp>
      <p:sp>
        <p:nvSpPr>
          <p:cNvPr id="5" name="Footer Placeholder 4">
            <a:extLst>
              <a:ext uri="{FF2B5EF4-FFF2-40B4-BE49-F238E27FC236}">
                <a16:creationId xmlns:a16="http://schemas.microsoft.com/office/drawing/2014/main" id="{3E92AA41-822B-4CC6-AA6B-81F7E06DA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22BE6-3FAF-4EB1-B409-B65A1400AD6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35543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4DC4-48CA-4960-A6CE-1BFA5ECEA2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B8E391-1043-4AD7-B6AB-52AC672D8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86FB1-15EA-4479-A2DB-204B1BF6CE1F}"/>
              </a:ext>
            </a:extLst>
          </p:cNvPr>
          <p:cNvSpPr>
            <a:spLocks noGrp="1"/>
          </p:cNvSpPr>
          <p:nvPr>
            <p:ph type="dt" sz="half" idx="10"/>
          </p:nvPr>
        </p:nvSpPr>
        <p:spPr/>
        <p:txBody>
          <a:bodyPr/>
          <a:lstStyle/>
          <a:p>
            <a:fld id="{D9F50971-40FE-40BC-BD08-1C8DDBBCAC97}" type="datetimeFigureOut">
              <a:rPr lang="en-US" smtClean="0"/>
              <a:t>1/14/2022</a:t>
            </a:fld>
            <a:endParaRPr lang="en-US"/>
          </a:p>
        </p:txBody>
      </p:sp>
      <p:sp>
        <p:nvSpPr>
          <p:cNvPr id="5" name="Footer Placeholder 4">
            <a:extLst>
              <a:ext uri="{FF2B5EF4-FFF2-40B4-BE49-F238E27FC236}">
                <a16:creationId xmlns:a16="http://schemas.microsoft.com/office/drawing/2014/main" id="{753DEB95-AF4D-4726-98E2-7C080A8F4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BCCF5-8BE5-41D2-A63D-82C28030E631}"/>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11689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FE874-BAAE-4FD0-BB80-4501D8091B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FF214C-BE96-431D-A5B2-1820D84B89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B8B31-0D62-4E0E-B628-87BC631EE922}"/>
              </a:ext>
            </a:extLst>
          </p:cNvPr>
          <p:cNvSpPr>
            <a:spLocks noGrp="1"/>
          </p:cNvSpPr>
          <p:nvPr>
            <p:ph type="dt" sz="half" idx="10"/>
          </p:nvPr>
        </p:nvSpPr>
        <p:spPr/>
        <p:txBody>
          <a:bodyPr/>
          <a:lstStyle/>
          <a:p>
            <a:fld id="{D9F50971-40FE-40BC-BD08-1C8DDBBCAC97}" type="datetimeFigureOut">
              <a:rPr lang="en-US" smtClean="0"/>
              <a:t>1/14/2022</a:t>
            </a:fld>
            <a:endParaRPr lang="en-US"/>
          </a:p>
        </p:txBody>
      </p:sp>
      <p:sp>
        <p:nvSpPr>
          <p:cNvPr id="5" name="Footer Placeholder 4">
            <a:extLst>
              <a:ext uri="{FF2B5EF4-FFF2-40B4-BE49-F238E27FC236}">
                <a16:creationId xmlns:a16="http://schemas.microsoft.com/office/drawing/2014/main" id="{DACD8D18-A786-4387-B1AF-22CF0D841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56C1E-607B-48D6-994A-A5DE2C5C5B3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33416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6DF9-4B64-4FF2-9416-2F254DA62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458F4C-324B-48FA-A00B-BCD035E88C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F1BC2-E379-46DB-BD29-50960C712B18}"/>
              </a:ext>
            </a:extLst>
          </p:cNvPr>
          <p:cNvSpPr>
            <a:spLocks noGrp="1"/>
          </p:cNvSpPr>
          <p:nvPr>
            <p:ph type="dt" sz="half" idx="10"/>
          </p:nvPr>
        </p:nvSpPr>
        <p:spPr/>
        <p:txBody>
          <a:bodyPr/>
          <a:lstStyle/>
          <a:p>
            <a:fld id="{D9F50971-40FE-40BC-BD08-1C8DDBBCAC97}" type="datetimeFigureOut">
              <a:rPr lang="en-US" smtClean="0"/>
              <a:t>1/14/2022</a:t>
            </a:fld>
            <a:endParaRPr lang="en-US"/>
          </a:p>
        </p:txBody>
      </p:sp>
      <p:sp>
        <p:nvSpPr>
          <p:cNvPr id="5" name="Footer Placeholder 4">
            <a:extLst>
              <a:ext uri="{FF2B5EF4-FFF2-40B4-BE49-F238E27FC236}">
                <a16:creationId xmlns:a16="http://schemas.microsoft.com/office/drawing/2014/main" id="{05B4CD19-FD81-4C3E-9312-038254D44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19DB1-5B8B-4E9F-BB32-DD490709C87B}"/>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66638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9E85-1A89-4829-BA97-A391067262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FD0F0D-89D0-47D9-962C-4AAAB67527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673A70-EE37-48AC-9156-BCFA325CD66F}"/>
              </a:ext>
            </a:extLst>
          </p:cNvPr>
          <p:cNvSpPr>
            <a:spLocks noGrp="1"/>
          </p:cNvSpPr>
          <p:nvPr>
            <p:ph type="dt" sz="half" idx="10"/>
          </p:nvPr>
        </p:nvSpPr>
        <p:spPr/>
        <p:txBody>
          <a:bodyPr/>
          <a:lstStyle/>
          <a:p>
            <a:fld id="{D9F50971-40FE-40BC-BD08-1C8DDBBCAC97}" type="datetimeFigureOut">
              <a:rPr lang="en-US" smtClean="0"/>
              <a:t>1/14/2022</a:t>
            </a:fld>
            <a:endParaRPr lang="en-US"/>
          </a:p>
        </p:txBody>
      </p:sp>
      <p:sp>
        <p:nvSpPr>
          <p:cNvPr id="5" name="Footer Placeholder 4">
            <a:extLst>
              <a:ext uri="{FF2B5EF4-FFF2-40B4-BE49-F238E27FC236}">
                <a16:creationId xmlns:a16="http://schemas.microsoft.com/office/drawing/2014/main" id="{3FB8F50E-041E-44D1-8FB8-009B365D9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64B16-187D-435F-A1FE-9099B0EC37FD}"/>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0988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34-4060-494E-8031-C08E78E20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B6BEA-63BE-4E49-818B-EB5D6A0ED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8917C-E7A9-400A-ABDF-6C7D8470AB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A6ECA5-7F1B-4061-A79E-A8CA467D021F}"/>
              </a:ext>
            </a:extLst>
          </p:cNvPr>
          <p:cNvSpPr>
            <a:spLocks noGrp="1"/>
          </p:cNvSpPr>
          <p:nvPr>
            <p:ph type="dt" sz="half" idx="10"/>
          </p:nvPr>
        </p:nvSpPr>
        <p:spPr/>
        <p:txBody>
          <a:bodyPr/>
          <a:lstStyle/>
          <a:p>
            <a:fld id="{D9F50971-40FE-40BC-BD08-1C8DDBBCAC97}" type="datetimeFigureOut">
              <a:rPr lang="en-US" smtClean="0"/>
              <a:t>1/14/2022</a:t>
            </a:fld>
            <a:endParaRPr lang="en-US"/>
          </a:p>
        </p:txBody>
      </p:sp>
      <p:sp>
        <p:nvSpPr>
          <p:cNvPr id="6" name="Footer Placeholder 5">
            <a:extLst>
              <a:ext uri="{FF2B5EF4-FFF2-40B4-BE49-F238E27FC236}">
                <a16:creationId xmlns:a16="http://schemas.microsoft.com/office/drawing/2014/main" id="{B5C70A79-C71C-4877-AF12-916EC4441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7F4A4-A467-4A47-B034-A44B22F0109B}"/>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26388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CE4D-FFA4-4A4A-823C-4D97F6298A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9AA1E4-0595-49BC-ACC7-FE1CB3ECC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7A1CFA-C084-4CD1-9C07-4DFC55AC9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1795C-9F83-4D46-A119-B29266465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11C1FD-5B77-4282-AD54-7BC1473FD8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12F12E-2F96-4D51-B884-1D5C7F38C65D}"/>
              </a:ext>
            </a:extLst>
          </p:cNvPr>
          <p:cNvSpPr>
            <a:spLocks noGrp="1"/>
          </p:cNvSpPr>
          <p:nvPr>
            <p:ph type="dt" sz="half" idx="10"/>
          </p:nvPr>
        </p:nvSpPr>
        <p:spPr/>
        <p:txBody>
          <a:bodyPr/>
          <a:lstStyle/>
          <a:p>
            <a:fld id="{D9F50971-40FE-40BC-BD08-1C8DDBBCAC97}" type="datetimeFigureOut">
              <a:rPr lang="en-US" smtClean="0"/>
              <a:t>1/14/2022</a:t>
            </a:fld>
            <a:endParaRPr lang="en-US"/>
          </a:p>
        </p:txBody>
      </p:sp>
      <p:sp>
        <p:nvSpPr>
          <p:cNvPr id="8" name="Footer Placeholder 7">
            <a:extLst>
              <a:ext uri="{FF2B5EF4-FFF2-40B4-BE49-F238E27FC236}">
                <a16:creationId xmlns:a16="http://schemas.microsoft.com/office/drawing/2014/main" id="{AE051BF3-6C90-4471-B86B-64E125B9F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A18D37-44E1-46BE-9EA9-EFCE793639CD}"/>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95953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DB5B-F714-475A-A6B0-4B298AEC4B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3CA18C-DC7D-4D24-AD6D-CD45049EBABF}"/>
              </a:ext>
            </a:extLst>
          </p:cNvPr>
          <p:cNvSpPr>
            <a:spLocks noGrp="1"/>
          </p:cNvSpPr>
          <p:nvPr>
            <p:ph type="dt" sz="half" idx="10"/>
          </p:nvPr>
        </p:nvSpPr>
        <p:spPr/>
        <p:txBody>
          <a:bodyPr/>
          <a:lstStyle/>
          <a:p>
            <a:fld id="{D9F50971-40FE-40BC-BD08-1C8DDBBCAC97}" type="datetimeFigureOut">
              <a:rPr lang="en-US" smtClean="0"/>
              <a:t>1/14/2022</a:t>
            </a:fld>
            <a:endParaRPr lang="en-US"/>
          </a:p>
        </p:txBody>
      </p:sp>
      <p:sp>
        <p:nvSpPr>
          <p:cNvPr id="4" name="Footer Placeholder 3">
            <a:extLst>
              <a:ext uri="{FF2B5EF4-FFF2-40B4-BE49-F238E27FC236}">
                <a16:creationId xmlns:a16="http://schemas.microsoft.com/office/drawing/2014/main" id="{0CAD28F5-B73E-4947-A32C-849513A166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DD23EE-7CED-418F-8CDD-91488F2C8F6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99415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E38432-694E-4919-BE68-9747EC73A6B0}"/>
              </a:ext>
            </a:extLst>
          </p:cNvPr>
          <p:cNvSpPr>
            <a:spLocks noGrp="1"/>
          </p:cNvSpPr>
          <p:nvPr>
            <p:ph type="dt" sz="half" idx="10"/>
          </p:nvPr>
        </p:nvSpPr>
        <p:spPr/>
        <p:txBody>
          <a:bodyPr/>
          <a:lstStyle/>
          <a:p>
            <a:fld id="{D9F50971-40FE-40BC-BD08-1C8DDBBCAC97}" type="datetimeFigureOut">
              <a:rPr lang="en-US" smtClean="0"/>
              <a:t>1/14/2022</a:t>
            </a:fld>
            <a:endParaRPr lang="en-US"/>
          </a:p>
        </p:txBody>
      </p:sp>
      <p:sp>
        <p:nvSpPr>
          <p:cNvPr id="3" name="Footer Placeholder 2">
            <a:extLst>
              <a:ext uri="{FF2B5EF4-FFF2-40B4-BE49-F238E27FC236}">
                <a16:creationId xmlns:a16="http://schemas.microsoft.com/office/drawing/2014/main" id="{158EB72B-5F32-446D-8162-F8D3CCEB2D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063147-5641-4F0E-9D65-60BA8F51CF9A}"/>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33428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4D61-2740-491B-B728-37748229B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4774AE-4809-445E-A72E-2561F8277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90E3D-F099-4B20-ABFC-542070882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E854C-495E-47A7-8FB2-438ACD2D13EC}"/>
              </a:ext>
            </a:extLst>
          </p:cNvPr>
          <p:cNvSpPr>
            <a:spLocks noGrp="1"/>
          </p:cNvSpPr>
          <p:nvPr>
            <p:ph type="dt" sz="half" idx="10"/>
          </p:nvPr>
        </p:nvSpPr>
        <p:spPr/>
        <p:txBody>
          <a:bodyPr/>
          <a:lstStyle/>
          <a:p>
            <a:fld id="{D9F50971-40FE-40BC-BD08-1C8DDBBCAC97}" type="datetimeFigureOut">
              <a:rPr lang="en-US" smtClean="0"/>
              <a:t>1/14/2022</a:t>
            </a:fld>
            <a:endParaRPr lang="en-US"/>
          </a:p>
        </p:txBody>
      </p:sp>
      <p:sp>
        <p:nvSpPr>
          <p:cNvPr id="6" name="Footer Placeholder 5">
            <a:extLst>
              <a:ext uri="{FF2B5EF4-FFF2-40B4-BE49-F238E27FC236}">
                <a16:creationId xmlns:a16="http://schemas.microsoft.com/office/drawing/2014/main" id="{188B013B-C394-4F16-ADAF-D3D3B89D0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32C69-CBBA-43AC-AF66-16EA4F343933}"/>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36107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5377-8B08-4777-B062-824895B76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19138F-0408-4F05-8145-7A91C1853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99C3D0-EF8E-4F94-9BB2-567EFC1A6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600D-C46C-4325-AB98-28B9C9A2AB3C}"/>
              </a:ext>
            </a:extLst>
          </p:cNvPr>
          <p:cNvSpPr>
            <a:spLocks noGrp="1"/>
          </p:cNvSpPr>
          <p:nvPr>
            <p:ph type="dt" sz="half" idx="10"/>
          </p:nvPr>
        </p:nvSpPr>
        <p:spPr/>
        <p:txBody>
          <a:bodyPr/>
          <a:lstStyle/>
          <a:p>
            <a:fld id="{D9F50971-40FE-40BC-BD08-1C8DDBBCAC97}" type="datetimeFigureOut">
              <a:rPr lang="en-US" smtClean="0"/>
              <a:t>1/14/2022</a:t>
            </a:fld>
            <a:endParaRPr lang="en-US"/>
          </a:p>
        </p:txBody>
      </p:sp>
      <p:sp>
        <p:nvSpPr>
          <p:cNvPr id="6" name="Footer Placeholder 5">
            <a:extLst>
              <a:ext uri="{FF2B5EF4-FFF2-40B4-BE49-F238E27FC236}">
                <a16:creationId xmlns:a16="http://schemas.microsoft.com/office/drawing/2014/main" id="{0BDF8388-D7C9-47CE-BEB8-BA909AA7A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B2FCC-34BB-4645-BBB5-9C3FDDE09579}"/>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95574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60BE1-9036-4414-B2B5-39A6A5D108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E5F75E-6B17-4348-B869-7C1D3B6B2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86521-91C9-4E4D-922A-26784BAF8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50971-40FE-40BC-BD08-1C8DDBBCAC97}" type="datetimeFigureOut">
              <a:rPr lang="en-US" smtClean="0"/>
              <a:t>1/14/2022</a:t>
            </a:fld>
            <a:endParaRPr lang="en-US"/>
          </a:p>
        </p:txBody>
      </p:sp>
      <p:sp>
        <p:nvSpPr>
          <p:cNvPr id="5" name="Footer Placeholder 4">
            <a:extLst>
              <a:ext uri="{FF2B5EF4-FFF2-40B4-BE49-F238E27FC236}">
                <a16:creationId xmlns:a16="http://schemas.microsoft.com/office/drawing/2014/main" id="{112FB924-7755-4DC5-91AB-1725B414B6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ED9BD1-0D68-4406-9710-E33B8C840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B4D67-B174-4383-93C5-905A973F6CD7}" type="slidenum">
              <a:rPr lang="en-US" smtClean="0"/>
              <a:t>‹#›</a:t>
            </a:fld>
            <a:endParaRPr lang="en-US"/>
          </a:p>
        </p:txBody>
      </p:sp>
    </p:spTree>
    <p:extLst>
      <p:ext uri="{BB962C8B-B14F-4D97-AF65-F5344CB8AC3E}">
        <p14:creationId xmlns:p14="http://schemas.microsoft.com/office/powerpoint/2010/main" val="834874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21 - 2022 Transition Program">
            <a:extLst>
              <a:ext uri="{FF2B5EF4-FFF2-40B4-BE49-F238E27FC236}">
                <a16:creationId xmlns:a16="http://schemas.microsoft.com/office/drawing/2014/main" id="{E4320830-7289-4083-93BE-AEEF8E7DC3B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14179" b="11834"/>
          <a:stretch/>
        </p:blipFill>
        <p:spPr bwMode="auto">
          <a:xfrm>
            <a:off x="1" y="-46927"/>
            <a:ext cx="12192000" cy="69049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273046B-1A89-4639-846A-B61732DB5909}"/>
              </a:ext>
            </a:extLst>
          </p:cNvPr>
          <p:cNvSpPr txBox="1">
            <a:spLocks/>
          </p:cNvSpPr>
          <p:nvPr/>
        </p:nvSpPr>
        <p:spPr>
          <a:xfrm>
            <a:off x="40161" y="-108100"/>
            <a:ext cx="12192000" cy="3513636"/>
          </a:xfrm>
          <a:prstGeom prst="rect">
            <a:avLst/>
          </a:prstGeom>
          <a:no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br>
              <a:rPr lang="en-US" sz="500" b="1" dirty="0">
                <a:solidFill>
                  <a:srgbClr val="0076A3"/>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500" b="1" dirty="0">
                <a:solidFill>
                  <a:srgbClr val="0076A3"/>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500" b="1" dirty="0">
                <a:solidFill>
                  <a:srgbClr val="0076A3"/>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500" b="1" dirty="0">
                <a:solidFill>
                  <a:srgbClr val="0076A3"/>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500" b="1" dirty="0">
                <a:solidFill>
                  <a:srgbClr val="0076A3"/>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r>
              <a:rPr lang="en-US" sz="9600" dirty="0">
                <a:solidFill>
                  <a:srgbClr val="0076A3"/>
                </a:solidFill>
                <a:latin typeface="Franklin Gothic Demi Cond" panose="020B0706030402020204" pitchFamily="34" charset="0"/>
                <a:cs typeface="Arial" panose="020B0604020202020204" pitchFamily="34" charset="0"/>
              </a:rPr>
              <a:t>Economic Review </a:t>
            </a:r>
            <a:br>
              <a:rPr lang="en-US" sz="9600" dirty="0">
                <a:solidFill>
                  <a:srgbClr val="0076A3"/>
                </a:solidFill>
                <a:latin typeface="Franklin Gothic Demi Cond" panose="020B0706030402020204" pitchFamily="34" charset="0"/>
                <a:cs typeface="Arial" panose="020B0604020202020204" pitchFamily="34" charset="0"/>
              </a:rPr>
            </a:br>
            <a:r>
              <a:rPr lang="en-US" sz="4800" dirty="0">
                <a:solidFill>
                  <a:srgbClr val="0076A3"/>
                </a:solidFill>
                <a:latin typeface="Franklin Gothic Medium Cond" panose="020B0606030402020204" pitchFamily="34" charset="0"/>
                <a:cs typeface="Arial" panose="020B0604020202020204" pitchFamily="34" charset="0"/>
              </a:rPr>
              <a:t>  </a:t>
            </a:r>
            <a:r>
              <a:rPr lang="en-US" sz="6600" dirty="0">
                <a:solidFill>
                  <a:srgbClr val="0076A3"/>
                </a:solidFill>
                <a:latin typeface="Franklin Gothic Demi Cond" panose="020B0706030402020204" pitchFamily="34" charset="0"/>
                <a:cs typeface="Arial" panose="020B0604020202020204" pitchFamily="34" charset="0"/>
              </a:rPr>
              <a:t>and </a:t>
            </a:r>
            <a:r>
              <a:rPr lang="en-US" sz="9600" dirty="0">
                <a:solidFill>
                  <a:srgbClr val="0076A3"/>
                </a:solidFill>
                <a:latin typeface="Franklin Gothic Demi Cond" panose="020B0706030402020204" pitchFamily="34" charset="0"/>
                <a:cs typeface="Arial" panose="020B0604020202020204" pitchFamily="34" charset="0"/>
              </a:rPr>
              <a:t>2022 Outlook</a:t>
            </a:r>
            <a:br>
              <a:rPr lang="en-US" sz="3200" b="1" dirty="0">
                <a:solidFill>
                  <a:srgbClr val="0076A3"/>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endParaRPr lang="en-US" sz="2800" b="1" dirty="0">
              <a:solidFill>
                <a:srgbClr val="0076A3"/>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86446436-6846-406B-A3F7-496CBEE1FE18}"/>
              </a:ext>
            </a:extLst>
          </p:cNvPr>
          <p:cNvSpPr txBox="1">
            <a:spLocks/>
          </p:cNvSpPr>
          <p:nvPr/>
        </p:nvSpPr>
        <p:spPr>
          <a:xfrm>
            <a:off x="249289" y="3230977"/>
            <a:ext cx="6079431" cy="662849"/>
          </a:xfrm>
          <a:prstGeom prst="rect">
            <a:avLst/>
          </a:prstGeom>
          <a:solidFill>
            <a:srgbClr val="FAEE4C"/>
          </a:solidFill>
        </p:spPr>
        <p:txBody>
          <a:bodyPr>
            <a:normAutofit fontScale="62500" lnSpcReduction="2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Lucida Grande"/>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Lucida Grande"/>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b="1" dirty="0"/>
              <a:t>Presented By:</a:t>
            </a:r>
            <a:br>
              <a:rPr lang="en-US" b="1" dirty="0"/>
            </a:br>
            <a:r>
              <a:rPr lang="en-US" b="1" dirty="0"/>
              <a:t>Your Name</a:t>
            </a:r>
            <a:br>
              <a:rPr lang="en-US" b="1" dirty="0"/>
            </a:br>
            <a:r>
              <a:rPr lang="en-US" b="1" dirty="0"/>
              <a:t>Company</a:t>
            </a:r>
          </a:p>
        </p:txBody>
      </p:sp>
    </p:spTree>
    <p:extLst>
      <p:ext uri="{BB962C8B-B14F-4D97-AF65-F5344CB8AC3E}">
        <p14:creationId xmlns:p14="http://schemas.microsoft.com/office/powerpoint/2010/main" val="15712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Equity Market Review</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extBox 7">
            <a:extLst>
              <a:ext uri="{FF2B5EF4-FFF2-40B4-BE49-F238E27FC236}">
                <a16:creationId xmlns:a16="http://schemas.microsoft.com/office/drawing/2014/main" id="{E502F692-2B5B-4A42-8C20-E6F7FB787CA4}"/>
              </a:ext>
            </a:extLst>
          </p:cNvPr>
          <p:cNvSpPr txBox="1"/>
          <p:nvPr/>
        </p:nvSpPr>
        <p:spPr>
          <a:xfrm>
            <a:off x="0" y="1259173"/>
            <a:ext cx="12192000" cy="1077218"/>
          </a:xfrm>
          <a:prstGeom prst="rect">
            <a:avLst/>
          </a:prstGeom>
          <a:noFill/>
        </p:spPr>
        <p:txBody>
          <a:bodyPr wrap="square">
            <a:spAutoFit/>
          </a:bodyPr>
          <a:lstStyle/>
          <a:p>
            <a:pPr algn="ctr">
              <a:defRPr/>
            </a:pPr>
            <a:r>
              <a:rPr lang="en-US" sz="3200" dirty="0">
                <a:solidFill>
                  <a:schemeClr val="tx2">
                    <a:lumMod val="75000"/>
                  </a:schemeClr>
                </a:solidFill>
              </a:rPr>
              <a:t>The Federal Reserve announced it will begin increasing the Federal Funds Rate range in 2022.</a:t>
            </a:r>
          </a:p>
        </p:txBody>
      </p:sp>
      <p:pic>
        <p:nvPicPr>
          <p:cNvPr id="1028" name="Picture 4" descr="Federal Reserve Will Begin Tapering Massive Bond-Buying Stimulus, Leaves  Rates Near-Zero | Bankrate">
            <a:extLst>
              <a:ext uri="{FF2B5EF4-FFF2-40B4-BE49-F238E27FC236}">
                <a16:creationId xmlns:a16="http://schemas.microsoft.com/office/drawing/2014/main" id="{A06A4C7B-2040-47F3-A62C-E461D5ADDD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175"/>
          <a:stretch/>
        </p:blipFill>
        <p:spPr bwMode="auto">
          <a:xfrm>
            <a:off x="0" y="2600783"/>
            <a:ext cx="5333044" cy="341570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C4B1B869-96D4-458D-8B8B-E46B17670465}"/>
              </a:ext>
            </a:extLst>
          </p:cNvPr>
          <p:cNvSpPr txBox="1">
            <a:spLocks/>
          </p:cNvSpPr>
          <p:nvPr/>
        </p:nvSpPr>
        <p:spPr>
          <a:xfrm>
            <a:off x="5480251" y="2659799"/>
            <a:ext cx="6711749" cy="377347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r>
              <a:rPr lang="en-US" sz="2400" b="1" dirty="0">
                <a:solidFill>
                  <a:schemeClr val="tx2">
                    <a:lumMod val="75000"/>
                  </a:schemeClr>
                </a:solidFill>
                <a:latin typeface="Franklin Gothic Book" panose="020B0503020102020204" pitchFamily="34" charset="0"/>
              </a:rPr>
              <a:t>Fed’s Projected Rate Increases in next 24 months</a:t>
            </a:r>
          </a:p>
          <a:p>
            <a:pPr>
              <a:lnSpc>
                <a:spcPct val="150000"/>
              </a:lnSpc>
              <a:buClr>
                <a:schemeClr val="accent5">
                  <a:lumMod val="75000"/>
                </a:schemeClr>
              </a:buClr>
              <a:buFont typeface="Wingdings" panose="05000000000000000000" pitchFamily="2" charset="2"/>
              <a:buChar char="§"/>
            </a:pPr>
            <a:r>
              <a:rPr lang="en-US" sz="3200" dirty="0">
                <a:solidFill>
                  <a:schemeClr val="tx2">
                    <a:lumMod val="75000"/>
                  </a:schemeClr>
                </a:solidFill>
                <a:latin typeface="Franklin Gothic Book" panose="020B0503020102020204" pitchFamily="34" charset="0"/>
              </a:rPr>
              <a:t>2022 – Three rate increase</a:t>
            </a:r>
          </a:p>
          <a:p>
            <a:pPr>
              <a:lnSpc>
                <a:spcPct val="150000"/>
              </a:lnSpc>
              <a:buClr>
                <a:schemeClr val="accent5">
                  <a:lumMod val="75000"/>
                </a:schemeClr>
              </a:buClr>
              <a:buFont typeface="Wingdings" panose="05000000000000000000" pitchFamily="2" charset="2"/>
              <a:buChar char="§"/>
            </a:pPr>
            <a:r>
              <a:rPr lang="en-US" sz="3200" dirty="0">
                <a:solidFill>
                  <a:schemeClr val="tx2">
                    <a:lumMod val="75000"/>
                  </a:schemeClr>
                </a:solidFill>
                <a:latin typeface="Franklin Gothic Book" panose="020B0503020102020204" pitchFamily="34" charset="0"/>
              </a:rPr>
              <a:t>2023 – Three rate increase</a:t>
            </a:r>
          </a:p>
          <a:p>
            <a:pPr marL="0" indent="0">
              <a:lnSpc>
                <a:spcPct val="150000"/>
              </a:lnSpc>
              <a:buFont typeface="Arial" panose="020B0604020202020204" pitchFamily="34" charset="0"/>
              <a:buNone/>
            </a:pPr>
            <a:endParaRPr lang="en-US" sz="1400" dirty="0"/>
          </a:p>
        </p:txBody>
      </p:sp>
    </p:spTree>
    <p:extLst>
      <p:ext uri="{BB962C8B-B14F-4D97-AF65-F5344CB8AC3E}">
        <p14:creationId xmlns:p14="http://schemas.microsoft.com/office/powerpoint/2010/main" val="393644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b="1"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Equity Market Review</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3076" name="Picture 4" descr="Goldman Says Fed May Accelerate Tapering in January: Report">
            <a:extLst>
              <a:ext uri="{FF2B5EF4-FFF2-40B4-BE49-F238E27FC236}">
                <a16:creationId xmlns:a16="http://schemas.microsoft.com/office/drawing/2014/main" id="{C7635122-FB1C-46BB-B39C-54002E21F3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77444"/>
            <a:ext cx="5308374" cy="35405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4A241E7-9932-4A17-9C54-A017660E10D9}"/>
              </a:ext>
            </a:extLst>
          </p:cNvPr>
          <p:cNvSpPr txBox="1"/>
          <p:nvPr/>
        </p:nvSpPr>
        <p:spPr>
          <a:xfrm>
            <a:off x="5308373" y="1873573"/>
            <a:ext cx="6883627" cy="4355038"/>
          </a:xfrm>
          <a:prstGeom prst="rect">
            <a:avLst/>
          </a:prstGeom>
          <a:noFill/>
        </p:spPr>
        <p:txBody>
          <a:bodyPr wrap="square" rtlCol="0">
            <a:spAutoFit/>
          </a:bodyPr>
          <a:lstStyle/>
          <a:p>
            <a:pPr algn="ctr"/>
            <a:r>
              <a:rPr lang="en-US" sz="4000" b="1" dirty="0">
                <a:solidFill>
                  <a:schemeClr val="tx2">
                    <a:lumMod val="75000"/>
                  </a:schemeClr>
                </a:solidFill>
                <a:latin typeface="Franklin Gothic Book" panose="020B0503020102020204" pitchFamily="34" charset="0"/>
              </a:rPr>
              <a:t>Tapering Timeline</a:t>
            </a:r>
          </a:p>
          <a:p>
            <a:pPr algn="ctr"/>
            <a:endParaRPr lang="en-US" sz="3600" dirty="0">
              <a:solidFill>
                <a:schemeClr val="tx2">
                  <a:lumMod val="75000"/>
                </a:schemeClr>
              </a:solidFill>
            </a:endParaRPr>
          </a:p>
          <a:p>
            <a:pPr marL="571500" indent="-571500">
              <a:buFont typeface="Arial" panose="020B0604020202020204" pitchFamily="34" charset="0"/>
              <a:buChar char="•"/>
            </a:pPr>
            <a:r>
              <a:rPr lang="en-US" sz="3300" dirty="0">
                <a:solidFill>
                  <a:schemeClr val="tx2">
                    <a:lumMod val="75000"/>
                  </a:schemeClr>
                </a:solidFill>
                <a:latin typeface="Franklin Gothic Book" panose="020B0503020102020204" pitchFamily="34" charset="0"/>
              </a:rPr>
              <a:t>Fed to double pace of reduction mid-January</a:t>
            </a:r>
          </a:p>
          <a:p>
            <a:pPr marL="571500" indent="-571500">
              <a:buFont typeface="Arial" panose="020B0604020202020204" pitchFamily="34" charset="0"/>
              <a:buChar char="•"/>
            </a:pPr>
            <a:endParaRPr lang="en-US" sz="3300" dirty="0">
              <a:solidFill>
                <a:schemeClr val="tx2">
                  <a:lumMod val="75000"/>
                </a:schemeClr>
              </a:solidFill>
              <a:latin typeface="Franklin Gothic Book" panose="020B0503020102020204" pitchFamily="34" charset="0"/>
            </a:endParaRPr>
          </a:p>
          <a:p>
            <a:pPr marL="571500" indent="-571500">
              <a:buFont typeface="Arial" panose="020B0604020202020204" pitchFamily="34" charset="0"/>
              <a:buChar char="•"/>
            </a:pPr>
            <a:r>
              <a:rPr lang="en-US" sz="3300" dirty="0">
                <a:solidFill>
                  <a:schemeClr val="tx2">
                    <a:lumMod val="75000"/>
                  </a:schemeClr>
                </a:solidFill>
                <a:latin typeface="Franklin Gothic Book" panose="020B0503020102020204" pitchFamily="34" charset="0"/>
              </a:rPr>
              <a:t>March goal of complete phase-out of bond-buying stimulus program</a:t>
            </a:r>
          </a:p>
          <a:p>
            <a:pPr marL="571500" indent="-571500">
              <a:buFont typeface="Arial" panose="020B0604020202020204" pitchFamily="34" charset="0"/>
              <a:buChar char="•"/>
            </a:pPr>
            <a:endParaRPr lang="en-US" sz="3600" dirty="0">
              <a:solidFill>
                <a:schemeClr val="tx2">
                  <a:lumMod val="75000"/>
                </a:schemeClr>
              </a:solidFill>
            </a:endParaRPr>
          </a:p>
        </p:txBody>
      </p:sp>
    </p:spTree>
    <p:extLst>
      <p:ext uri="{BB962C8B-B14F-4D97-AF65-F5344CB8AC3E}">
        <p14:creationId xmlns:p14="http://schemas.microsoft.com/office/powerpoint/2010/main" val="202032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4438" y="2849406"/>
            <a:ext cx="8073664" cy="38166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b="1"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Equity Market Review</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1026" name="Picture 2" descr="Inflation is a problem, but the Fed just doesn&amp;#39;t see it">
            <a:extLst>
              <a:ext uri="{FF2B5EF4-FFF2-40B4-BE49-F238E27FC236}">
                <a16:creationId xmlns:a16="http://schemas.microsoft.com/office/drawing/2014/main" id="{F655DBFC-F40B-4CA9-9CE4-03E184460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438" y="2849405"/>
            <a:ext cx="8073664" cy="38166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54DAE1D-EFAF-4522-A4BC-FB2D61A1608F}"/>
              </a:ext>
            </a:extLst>
          </p:cNvPr>
          <p:cNvSpPr txBox="1"/>
          <p:nvPr/>
        </p:nvSpPr>
        <p:spPr>
          <a:xfrm>
            <a:off x="468512" y="1244184"/>
            <a:ext cx="11298586" cy="1446550"/>
          </a:xfrm>
          <a:prstGeom prst="rect">
            <a:avLst/>
          </a:prstGeom>
          <a:noFill/>
        </p:spPr>
        <p:txBody>
          <a:bodyPr wrap="square">
            <a:spAutoFit/>
          </a:bodyPr>
          <a:lstStyle/>
          <a:p>
            <a:pPr algn="ctr"/>
            <a:r>
              <a:rPr lang="en-US" sz="4400" b="1" dirty="0">
                <a:solidFill>
                  <a:schemeClr val="tx2">
                    <a:lumMod val="75000"/>
                  </a:schemeClr>
                </a:solidFill>
                <a:latin typeface="Franklin Gothic Book" panose="020B0503020102020204" pitchFamily="34" charset="0"/>
              </a:rPr>
              <a:t>Inflation surges 7% in December - </a:t>
            </a:r>
            <a:br>
              <a:rPr lang="en-US" sz="4400" b="1" dirty="0">
                <a:solidFill>
                  <a:schemeClr val="tx2">
                    <a:lumMod val="75000"/>
                  </a:schemeClr>
                </a:solidFill>
                <a:latin typeface="Franklin Gothic Book" panose="020B0503020102020204" pitchFamily="34" charset="0"/>
              </a:rPr>
            </a:br>
            <a:r>
              <a:rPr lang="en-US" sz="4400" b="1" dirty="0">
                <a:solidFill>
                  <a:schemeClr val="tx2">
                    <a:lumMod val="75000"/>
                  </a:schemeClr>
                </a:solidFill>
                <a:latin typeface="Franklin Gothic Book" panose="020B0503020102020204" pitchFamily="34" charset="0"/>
              </a:rPr>
              <a:t>highest rate in 40 years</a:t>
            </a:r>
          </a:p>
        </p:txBody>
      </p:sp>
    </p:spTree>
    <p:extLst>
      <p:ext uri="{BB962C8B-B14F-4D97-AF65-F5344CB8AC3E}">
        <p14:creationId xmlns:p14="http://schemas.microsoft.com/office/powerpoint/2010/main" val="307307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ey-Background | Sarvosys">
            <a:extLst>
              <a:ext uri="{FF2B5EF4-FFF2-40B4-BE49-F238E27FC236}">
                <a16:creationId xmlns:a16="http://schemas.microsoft.com/office/drawing/2014/main" id="{1A27027F-C33B-400E-B4FB-F9A72AB12DC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2022 Outlook</a:t>
            </a:r>
          </a:p>
        </p:txBody>
      </p:sp>
      <p:sp>
        <p:nvSpPr>
          <p:cNvPr id="7" name="TextBox 6">
            <a:extLst>
              <a:ext uri="{FF2B5EF4-FFF2-40B4-BE49-F238E27FC236}">
                <a16:creationId xmlns:a16="http://schemas.microsoft.com/office/drawing/2014/main" id="{73546E93-8F8A-459A-B963-6D24732E6D07}"/>
              </a:ext>
            </a:extLst>
          </p:cNvPr>
          <p:cNvSpPr txBox="1"/>
          <p:nvPr/>
        </p:nvSpPr>
        <p:spPr>
          <a:xfrm>
            <a:off x="0" y="1253354"/>
            <a:ext cx="12192000" cy="769441"/>
          </a:xfrm>
          <a:prstGeom prst="rect">
            <a:avLst/>
          </a:prstGeom>
          <a:noFill/>
        </p:spPr>
        <p:txBody>
          <a:bodyPr wrap="square">
            <a:spAutoFit/>
          </a:bodyPr>
          <a:lstStyle/>
          <a:p>
            <a:pPr algn="ctr">
              <a:defRPr/>
            </a:pPr>
            <a:r>
              <a:rPr lang="en-US" sz="4400" b="1" dirty="0">
                <a:solidFill>
                  <a:schemeClr val="tx2">
                    <a:lumMod val="75000"/>
                  </a:schemeClr>
                </a:solidFill>
              </a:rPr>
              <a:t>For 2022, there are many uncertainties.</a:t>
            </a:r>
          </a:p>
        </p:txBody>
      </p:sp>
      <p:sp>
        <p:nvSpPr>
          <p:cNvPr id="5" name="Content Placeholder 2">
            <a:extLst>
              <a:ext uri="{FF2B5EF4-FFF2-40B4-BE49-F238E27FC236}">
                <a16:creationId xmlns:a16="http://schemas.microsoft.com/office/drawing/2014/main" id="{6D8B4C1B-A643-4432-BC4A-BC877ADF805C}"/>
              </a:ext>
            </a:extLst>
          </p:cNvPr>
          <p:cNvSpPr txBox="1">
            <a:spLocks/>
          </p:cNvSpPr>
          <p:nvPr/>
        </p:nvSpPr>
        <p:spPr>
          <a:xfrm>
            <a:off x="0" y="2250246"/>
            <a:ext cx="12752856" cy="4375028"/>
          </a:xfrm>
          <a:prstGeom prst="rect">
            <a:avLst/>
          </a:prstGeom>
        </p:spPr>
        <p:txBody>
          <a:bodyPr numCol="2">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chemeClr val="accent5">
                  <a:lumMod val="75000"/>
                </a:schemeClr>
              </a:buClr>
              <a:buFont typeface="Wingdings" panose="05000000000000000000" pitchFamily="2" charset="2"/>
              <a:buChar char="§"/>
            </a:pPr>
            <a:r>
              <a:rPr lang="en-US" sz="3600" b="1" dirty="0">
                <a:solidFill>
                  <a:schemeClr val="bg2">
                    <a:lumMod val="25000"/>
                  </a:schemeClr>
                </a:solidFill>
              </a:rPr>
              <a:t> </a:t>
            </a:r>
            <a:r>
              <a:rPr lang="en-US" sz="3600" dirty="0">
                <a:solidFill>
                  <a:schemeClr val="bg2">
                    <a:lumMod val="25000"/>
                  </a:schemeClr>
                </a:solidFill>
                <a:latin typeface="Franklin Gothic Book" panose="020B0503020102020204" pitchFamily="34" charset="0"/>
              </a:rPr>
              <a:t>COVID</a:t>
            </a:r>
          </a:p>
          <a:p>
            <a:pPr>
              <a:lnSpc>
                <a:spcPct val="150000"/>
              </a:lnSpc>
              <a:buClr>
                <a:schemeClr val="accent5">
                  <a:lumMod val="75000"/>
                </a:schemeClr>
              </a:buClr>
              <a:buFont typeface="Wingdings" panose="05000000000000000000" pitchFamily="2" charset="2"/>
              <a:buChar char="§"/>
            </a:pPr>
            <a:r>
              <a:rPr lang="en-US" sz="3600" dirty="0">
                <a:solidFill>
                  <a:schemeClr val="bg2">
                    <a:lumMod val="25000"/>
                  </a:schemeClr>
                </a:solidFill>
                <a:latin typeface="Franklin Gothic Book" panose="020B0503020102020204" pitchFamily="34" charset="0"/>
              </a:rPr>
              <a:t> Rising interest rates</a:t>
            </a:r>
          </a:p>
          <a:p>
            <a:pPr>
              <a:lnSpc>
                <a:spcPct val="150000"/>
              </a:lnSpc>
              <a:buClr>
                <a:schemeClr val="accent5">
                  <a:lumMod val="75000"/>
                </a:schemeClr>
              </a:buClr>
              <a:buFont typeface="Wingdings" panose="05000000000000000000" pitchFamily="2" charset="2"/>
              <a:buChar char="§"/>
            </a:pPr>
            <a:r>
              <a:rPr lang="en-US" sz="3600" dirty="0">
                <a:solidFill>
                  <a:schemeClr val="bg2">
                    <a:lumMod val="25000"/>
                  </a:schemeClr>
                </a:solidFill>
                <a:latin typeface="Franklin Gothic Book" panose="020B0503020102020204" pitchFamily="34" charset="0"/>
              </a:rPr>
              <a:t> Continued inflation</a:t>
            </a:r>
          </a:p>
          <a:p>
            <a:pPr>
              <a:lnSpc>
                <a:spcPct val="150000"/>
              </a:lnSpc>
              <a:buClr>
                <a:schemeClr val="accent5">
                  <a:lumMod val="75000"/>
                </a:schemeClr>
              </a:buClr>
              <a:buFont typeface="Wingdings" panose="05000000000000000000" pitchFamily="2" charset="2"/>
              <a:buChar char="§"/>
            </a:pPr>
            <a:r>
              <a:rPr lang="en-US" sz="3600" dirty="0">
                <a:solidFill>
                  <a:schemeClr val="bg2">
                    <a:lumMod val="25000"/>
                  </a:schemeClr>
                </a:solidFill>
                <a:latin typeface="Franklin Gothic Book" panose="020B0503020102020204" pitchFamily="34" charset="0"/>
              </a:rPr>
              <a:t> Tapering</a:t>
            </a:r>
          </a:p>
          <a:p>
            <a:pPr>
              <a:lnSpc>
                <a:spcPct val="150000"/>
              </a:lnSpc>
              <a:buClr>
                <a:schemeClr val="accent5">
                  <a:lumMod val="75000"/>
                </a:schemeClr>
              </a:buClr>
              <a:buFont typeface="Wingdings" panose="05000000000000000000" pitchFamily="2" charset="2"/>
              <a:buChar char="§"/>
            </a:pPr>
            <a:r>
              <a:rPr lang="en-US" sz="3600" dirty="0">
                <a:solidFill>
                  <a:schemeClr val="bg2">
                    <a:lumMod val="25000"/>
                  </a:schemeClr>
                </a:solidFill>
                <a:latin typeface="Franklin Gothic Book" panose="020B0503020102020204" pitchFamily="34" charset="0"/>
              </a:rPr>
              <a:t> Economic growth</a:t>
            </a:r>
          </a:p>
          <a:p>
            <a:pPr>
              <a:lnSpc>
                <a:spcPct val="150000"/>
              </a:lnSpc>
              <a:buClr>
                <a:schemeClr val="accent5">
                  <a:lumMod val="75000"/>
                </a:schemeClr>
              </a:buClr>
              <a:buFont typeface="Wingdings" panose="05000000000000000000" pitchFamily="2" charset="2"/>
              <a:buChar char="§"/>
            </a:pPr>
            <a:r>
              <a:rPr lang="en-US" sz="3600" dirty="0">
                <a:solidFill>
                  <a:schemeClr val="bg2">
                    <a:lumMod val="25000"/>
                  </a:schemeClr>
                </a:solidFill>
                <a:latin typeface="Franklin Gothic Book" panose="020B0503020102020204" pitchFamily="34" charset="0"/>
              </a:rPr>
              <a:t> Public Policy/New Tax Laws</a:t>
            </a:r>
          </a:p>
          <a:p>
            <a:pPr marL="0" indent="0">
              <a:lnSpc>
                <a:spcPct val="150000"/>
              </a:lnSpc>
              <a:buFont typeface="Arial" panose="020B0604020202020204" pitchFamily="34" charset="0"/>
              <a:buNone/>
            </a:pPr>
            <a:endParaRPr lang="en-US" sz="2000" dirty="0"/>
          </a:p>
        </p:txBody>
      </p:sp>
    </p:spTree>
    <p:extLst>
      <p:ext uri="{BB962C8B-B14F-4D97-AF65-F5344CB8AC3E}">
        <p14:creationId xmlns:p14="http://schemas.microsoft.com/office/powerpoint/2010/main" val="302921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ey-Background | Sarvosys">
            <a:extLst>
              <a:ext uri="{FF2B5EF4-FFF2-40B4-BE49-F238E27FC236}">
                <a16:creationId xmlns:a16="http://schemas.microsoft.com/office/drawing/2014/main" id="{1A27027F-C33B-400E-B4FB-F9A72AB12DC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2022 Outlook</a:t>
            </a:r>
          </a:p>
        </p:txBody>
      </p:sp>
      <p:sp>
        <p:nvSpPr>
          <p:cNvPr id="7" name="TextBox 6">
            <a:extLst>
              <a:ext uri="{FF2B5EF4-FFF2-40B4-BE49-F238E27FC236}">
                <a16:creationId xmlns:a16="http://schemas.microsoft.com/office/drawing/2014/main" id="{73546E93-8F8A-459A-B963-6D24732E6D07}"/>
              </a:ext>
            </a:extLst>
          </p:cNvPr>
          <p:cNvSpPr txBox="1"/>
          <p:nvPr/>
        </p:nvSpPr>
        <p:spPr>
          <a:xfrm>
            <a:off x="-1" y="1358703"/>
            <a:ext cx="12192000" cy="707886"/>
          </a:xfrm>
          <a:prstGeom prst="rect">
            <a:avLst/>
          </a:prstGeom>
          <a:noFill/>
        </p:spPr>
        <p:txBody>
          <a:bodyPr wrap="square">
            <a:spAutoFit/>
          </a:bodyPr>
          <a:lstStyle/>
          <a:p>
            <a:pPr algn="ctr">
              <a:defRPr/>
            </a:pPr>
            <a:r>
              <a:rPr lang="en-US" sz="4000" b="1" dirty="0">
                <a:solidFill>
                  <a:schemeClr val="tx2">
                    <a:lumMod val="75000"/>
                  </a:schemeClr>
                </a:solidFill>
              </a:rPr>
              <a:t>COVID is still a central figure for investors in 2022.</a:t>
            </a:r>
          </a:p>
        </p:txBody>
      </p:sp>
      <p:pic>
        <p:nvPicPr>
          <p:cNvPr id="2050" name="Picture 2" descr="Three variants of the COVID-19 virus found in 14 countries in the Americas,  PAHO reports - PAHO/WHO | Pan American Health Organization">
            <a:extLst>
              <a:ext uri="{FF2B5EF4-FFF2-40B4-BE49-F238E27FC236}">
                <a16:creationId xmlns:a16="http://schemas.microsoft.com/office/drawing/2014/main" id="{EACF2BDA-26C5-4506-9345-B7D0BEF43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5682" y="2204533"/>
            <a:ext cx="8840633" cy="451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1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2022 Outlook</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1026" name="Picture 2" descr="Proceed with Caution | The Fairfield Mirror">
            <a:extLst>
              <a:ext uri="{FF2B5EF4-FFF2-40B4-BE49-F238E27FC236}">
                <a16:creationId xmlns:a16="http://schemas.microsoft.com/office/drawing/2014/main" id="{009C5D45-D9AA-430B-9256-1A1917401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844" y="1352030"/>
            <a:ext cx="9676237" cy="515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77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2022 Outlook</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6" name="Picture 5">
            <a:extLst>
              <a:ext uri="{FF2B5EF4-FFF2-40B4-BE49-F238E27FC236}">
                <a16:creationId xmlns:a16="http://schemas.microsoft.com/office/drawing/2014/main" id="{22ED3760-DDBA-4D20-BFDB-905A4D6578D5}"/>
              </a:ext>
            </a:extLst>
          </p:cNvPr>
          <p:cNvPicPr>
            <a:picLocks noChangeAspect="1"/>
          </p:cNvPicPr>
          <p:nvPr/>
        </p:nvPicPr>
        <p:blipFill>
          <a:blip r:embed="rId4"/>
          <a:stretch>
            <a:fillRect/>
          </a:stretch>
        </p:blipFill>
        <p:spPr>
          <a:xfrm>
            <a:off x="2045591" y="1483663"/>
            <a:ext cx="8100816" cy="4896134"/>
          </a:xfrm>
          <a:prstGeom prst="rect">
            <a:avLst/>
          </a:prstGeom>
        </p:spPr>
      </p:pic>
    </p:spTree>
    <p:extLst>
      <p:ext uri="{BB962C8B-B14F-4D97-AF65-F5344CB8AC3E}">
        <p14:creationId xmlns:p14="http://schemas.microsoft.com/office/powerpoint/2010/main" val="358427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55F5B-07EA-4A22-977D-C54066D52F68}"/>
              </a:ext>
            </a:extLst>
          </p:cNvPr>
          <p:cNvPicPr>
            <a:picLocks noChangeAspect="1"/>
          </p:cNvPicPr>
          <p:nvPr/>
        </p:nvPicPr>
        <p:blipFill>
          <a:blip r:embed="rId3">
            <a:duotone>
              <a:schemeClr val="accent1">
                <a:shade val="45000"/>
                <a:satMod val="135000"/>
              </a:schemeClr>
              <a:prstClr val="white"/>
            </a:duotone>
            <a:alphaModFix amt="20000"/>
          </a:blip>
          <a:stretch>
            <a:fillRect/>
          </a:stretch>
        </p:blipFill>
        <p:spPr>
          <a:xfrm>
            <a:off x="0" y="295904"/>
            <a:ext cx="12192000" cy="6562096"/>
          </a:xfrm>
          <a:prstGeom prst="rect">
            <a:avLst/>
          </a:prstGeom>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2022 Outlook</a:t>
            </a:r>
          </a:p>
        </p:txBody>
      </p:sp>
      <p:sp>
        <p:nvSpPr>
          <p:cNvPr id="4" name="Text Placeholder 4">
            <a:extLst>
              <a:ext uri="{FF2B5EF4-FFF2-40B4-BE49-F238E27FC236}">
                <a16:creationId xmlns:a16="http://schemas.microsoft.com/office/drawing/2014/main" id="{C56971C6-D248-4D61-9899-B219B1575D4A}"/>
              </a:ext>
            </a:extLst>
          </p:cNvPr>
          <p:cNvSpPr txBox="1">
            <a:spLocks/>
          </p:cNvSpPr>
          <p:nvPr/>
        </p:nvSpPr>
        <p:spPr>
          <a:xfrm>
            <a:off x="216310" y="1648869"/>
            <a:ext cx="12290324" cy="5120640"/>
          </a:xfrm>
          <a:prstGeom prst="rect">
            <a:avLst/>
          </a:prstGeom>
        </p:spPr>
        <p:txBody>
          <a:bodyPr>
            <a:normAutofit fontScale="77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000" dirty="0">
                <a:solidFill>
                  <a:schemeClr val="tx2">
                    <a:lumMod val="75000"/>
                  </a:schemeClr>
                </a:solidFill>
              </a:rPr>
              <a:t> </a:t>
            </a:r>
            <a:r>
              <a:rPr lang="en-US" sz="4400" dirty="0">
                <a:solidFill>
                  <a:schemeClr val="tx2">
                    <a:lumMod val="75000"/>
                  </a:schemeClr>
                </a:solidFill>
                <a:latin typeface="Franklin Gothic Book" panose="020B0503020102020204" pitchFamily="34" charset="0"/>
              </a:rPr>
              <a:t>Review all your income-producing investments.</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Book" panose="020B0503020102020204" pitchFamily="34" charset="0"/>
              </a:rPr>
              <a:t> Lock in your mortgage rates or consider refinancing.</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Book" panose="020B0503020102020204" pitchFamily="34" charset="0"/>
              </a:rPr>
              <a:t> Maintain liquidity for all near-term needs.</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Book" panose="020B0503020102020204" pitchFamily="34" charset="0"/>
              </a:rPr>
              <a:t> Re-evaluate and confirm your cash flow needs.</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Book" panose="020B0503020102020204" pitchFamily="34" charset="0"/>
              </a:rPr>
              <a:t> Conduct a full review of your financial plan with us.</a:t>
            </a:r>
          </a:p>
          <a:p>
            <a:pPr lvl="1">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marL="0" indent="0">
              <a:buClr>
                <a:schemeClr val="accent2">
                  <a:lumMod val="50000"/>
                </a:schemeClr>
              </a:buClr>
              <a:buNone/>
            </a:pPr>
            <a:endParaRPr lang="en-US" sz="3600" dirty="0"/>
          </a:p>
        </p:txBody>
      </p:sp>
    </p:spTree>
    <p:extLst>
      <p:ext uri="{BB962C8B-B14F-4D97-AF65-F5344CB8AC3E}">
        <p14:creationId xmlns:p14="http://schemas.microsoft.com/office/powerpoint/2010/main" val="253028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2022 Outlook</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7" name="Text Placeholder 4">
            <a:extLst>
              <a:ext uri="{FF2B5EF4-FFF2-40B4-BE49-F238E27FC236}">
                <a16:creationId xmlns:a16="http://schemas.microsoft.com/office/drawing/2014/main" id="{81616750-F6A6-4F45-AA0F-7C7F691A474D}"/>
              </a:ext>
            </a:extLst>
          </p:cNvPr>
          <p:cNvSpPr txBox="1">
            <a:spLocks/>
          </p:cNvSpPr>
          <p:nvPr/>
        </p:nvSpPr>
        <p:spPr>
          <a:xfrm>
            <a:off x="204537" y="1540088"/>
            <a:ext cx="11987463" cy="5317911"/>
          </a:xfrm>
          <a:prstGeom prst="rect">
            <a:avLst/>
          </a:prstGeom>
        </p:spPr>
        <p:txBody>
          <a:bodyPr>
            <a:normAutofit fontScale="85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Book" panose="020B0503020102020204" pitchFamily="34" charset="0"/>
              </a:rPr>
              <a:t> Downturns are normal.</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Book" panose="020B0503020102020204" pitchFamily="34" charset="0"/>
              </a:rPr>
              <a:t> Create and commit to a sound, long-term plan.</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Book" panose="020B0503020102020204" pitchFamily="34" charset="0"/>
              </a:rPr>
              <a:t> Avoid emotional investing.</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Book" panose="020B0503020102020204" pitchFamily="34" charset="0"/>
              </a:rPr>
              <a:t> Don’t try to time the market.</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Book" panose="020B0503020102020204" pitchFamily="34" charset="0"/>
              </a:rPr>
              <a:t> Revisit your personal investment plan.</a:t>
            </a:r>
          </a:p>
          <a:p>
            <a:pPr>
              <a:spcBef>
                <a:spcPts val="0"/>
              </a:spcBef>
              <a:spcAft>
                <a:spcPts val="2400"/>
              </a:spcAft>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a:spcBef>
                <a:spcPts val="0"/>
              </a:spcBef>
              <a:spcAft>
                <a:spcPts val="2400"/>
              </a:spcAft>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a:spcBef>
                <a:spcPts val="0"/>
              </a:spcBef>
              <a:spcAft>
                <a:spcPts val="2400"/>
              </a:spcAft>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marL="0" indent="0">
              <a:spcBef>
                <a:spcPts val="0"/>
              </a:spcBef>
              <a:spcAft>
                <a:spcPts val="2400"/>
              </a:spcAft>
              <a:buClr>
                <a:schemeClr val="accent5">
                  <a:lumMod val="75000"/>
                </a:schemeClr>
              </a:buClr>
              <a:buNone/>
            </a:pPr>
            <a:endParaRPr lang="en-US" sz="4000" dirty="0">
              <a:solidFill>
                <a:schemeClr val="tx2">
                  <a:lumMod val="75000"/>
                </a:schemeClr>
              </a:solidFill>
            </a:endParaRPr>
          </a:p>
          <a:p>
            <a:pPr>
              <a:spcBef>
                <a:spcPts val="0"/>
              </a:spcBef>
              <a:spcAft>
                <a:spcPts val="2400"/>
              </a:spcAft>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a:spcBef>
                <a:spcPts val="0"/>
              </a:spcBef>
              <a:spcAft>
                <a:spcPts val="2400"/>
              </a:spcAft>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a:spcBef>
                <a:spcPts val="0"/>
              </a:spcBef>
              <a:spcAft>
                <a:spcPts val="2400"/>
              </a:spcAft>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lvl="1">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marL="0" indent="0">
              <a:buClr>
                <a:schemeClr val="accent2">
                  <a:lumMod val="50000"/>
                </a:schemeClr>
              </a:buClr>
              <a:buNone/>
            </a:pPr>
            <a:endParaRPr lang="en-US" sz="3600" dirty="0"/>
          </a:p>
        </p:txBody>
      </p:sp>
    </p:spTree>
    <p:extLst>
      <p:ext uri="{BB962C8B-B14F-4D97-AF65-F5344CB8AC3E}">
        <p14:creationId xmlns:p14="http://schemas.microsoft.com/office/powerpoint/2010/main" val="242124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55F5B-07EA-4A22-977D-C54066D52F68}"/>
              </a:ext>
            </a:extLst>
          </p:cNvPr>
          <p:cNvPicPr>
            <a:picLocks noChangeAspect="1"/>
          </p:cNvPicPr>
          <p:nvPr/>
        </p:nvPicPr>
        <p:blipFill>
          <a:blip r:embed="rId3">
            <a:duotone>
              <a:schemeClr val="accent1">
                <a:shade val="45000"/>
                <a:satMod val="135000"/>
              </a:schemeClr>
              <a:prstClr val="white"/>
            </a:duotone>
            <a:alphaModFix amt="20000"/>
          </a:blip>
          <a:stretch>
            <a:fillRect/>
          </a:stretch>
        </p:blipFill>
        <p:spPr>
          <a:xfrm>
            <a:off x="0" y="295904"/>
            <a:ext cx="12192000" cy="6562096"/>
          </a:xfrm>
          <a:prstGeom prst="rect">
            <a:avLst/>
          </a:prstGeom>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Key Takeaways</a:t>
            </a:r>
          </a:p>
        </p:txBody>
      </p:sp>
      <p:sp>
        <p:nvSpPr>
          <p:cNvPr id="4" name="Text Placeholder 4">
            <a:extLst>
              <a:ext uri="{FF2B5EF4-FFF2-40B4-BE49-F238E27FC236}">
                <a16:creationId xmlns:a16="http://schemas.microsoft.com/office/drawing/2014/main" id="{C56971C6-D248-4D61-9899-B219B1575D4A}"/>
              </a:ext>
            </a:extLst>
          </p:cNvPr>
          <p:cNvSpPr txBox="1">
            <a:spLocks/>
          </p:cNvSpPr>
          <p:nvPr/>
        </p:nvSpPr>
        <p:spPr>
          <a:xfrm>
            <a:off x="204537" y="1540088"/>
            <a:ext cx="11987463" cy="5317911"/>
          </a:xfrm>
          <a:prstGeom prst="rect">
            <a:avLst/>
          </a:prstGeom>
        </p:spPr>
        <p:txBody>
          <a:bodyPr>
            <a:normAutofit fontScale="77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000" dirty="0">
                <a:solidFill>
                  <a:schemeClr val="tx2">
                    <a:lumMod val="75000"/>
                  </a:schemeClr>
                </a:solidFill>
              </a:rPr>
              <a:t> </a:t>
            </a:r>
            <a:r>
              <a:rPr lang="en-US" sz="4400" dirty="0">
                <a:solidFill>
                  <a:schemeClr val="tx2">
                    <a:lumMod val="75000"/>
                  </a:schemeClr>
                </a:solidFill>
                <a:latin typeface="Franklin Gothic Book" panose="020B0503020102020204" pitchFamily="34" charset="0"/>
              </a:rPr>
              <a:t>Equity markets ended on a high note despite many potentially negative variables. </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Book" panose="020B0503020102020204" pitchFamily="34" charset="0"/>
              </a:rPr>
              <a:t> Inflation is still expected to be prominent in 2022.</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Book" panose="020B0503020102020204" pitchFamily="34" charset="0"/>
              </a:rPr>
              <a:t> Expect three rate hikes in 2022.</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Book" panose="020B0503020102020204" pitchFamily="34" charset="0"/>
              </a:rPr>
              <a:t> Tapering efforts of the Fed will double beginning mid-January.</a:t>
            </a:r>
          </a:p>
          <a:p>
            <a:pPr marL="0" indent="0">
              <a:spcBef>
                <a:spcPts val="0"/>
              </a:spcBef>
              <a:spcAft>
                <a:spcPts val="2400"/>
              </a:spcAft>
              <a:buClr>
                <a:schemeClr val="accent5">
                  <a:lumMod val="75000"/>
                </a:schemeClr>
              </a:buClr>
              <a:buNone/>
            </a:pPr>
            <a:endParaRPr lang="en-US" sz="4000" dirty="0">
              <a:solidFill>
                <a:schemeClr val="tx2">
                  <a:lumMod val="75000"/>
                </a:schemeClr>
              </a:solidFill>
            </a:endParaRPr>
          </a:p>
          <a:p>
            <a:pPr>
              <a:spcBef>
                <a:spcPts val="0"/>
              </a:spcBef>
              <a:spcAft>
                <a:spcPts val="2400"/>
              </a:spcAft>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a:spcBef>
                <a:spcPts val="0"/>
              </a:spcBef>
              <a:spcAft>
                <a:spcPts val="2400"/>
              </a:spcAft>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a:spcBef>
                <a:spcPts val="0"/>
              </a:spcBef>
              <a:spcAft>
                <a:spcPts val="2400"/>
              </a:spcAft>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lvl="1">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marL="0" indent="0">
              <a:buClr>
                <a:schemeClr val="accent2">
                  <a:lumMod val="50000"/>
                </a:schemeClr>
              </a:buClr>
              <a:buNone/>
            </a:pPr>
            <a:endParaRPr lang="en-US" sz="3600" dirty="0"/>
          </a:p>
        </p:txBody>
      </p:sp>
    </p:spTree>
    <p:extLst>
      <p:ext uri="{BB962C8B-B14F-4D97-AF65-F5344CB8AC3E}">
        <p14:creationId xmlns:p14="http://schemas.microsoft.com/office/powerpoint/2010/main" val="52782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y-Background | Sarvosys">
            <a:extLst>
              <a:ext uri="{FF2B5EF4-FFF2-40B4-BE49-F238E27FC236}">
                <a16:creationId xmlns:a16="http://schemas.microsoft.com/office/drawing/2014/main" id="{B58B6C04-AD19-4615-B981-4CD65160349F}"/>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9053403-C412-471B-B93F-EF246B8D7F5E}"/>
              </a:ext>
            </a:extLst>
          </p:cNvPr>
          <p:cNvSpPr txBox="1">
            <a:spLocks/>
          </p:cNvSpPr>
          <p:nvPr/>
        </p:nvSpPr>
        <p:spPr>
          <a:xfrm>
            <a:off x="-1" y="1"/>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Agenda</a:t>
            </a:r>
          </a:p>
        </p:txBody>
      </p:sp>
      <p:sp>
        <p:nvSpPr>
          <p:cNvPr id="5" name="Content Placeholder 2">
            <a:extLst>
              <a:ext uri="{FF2B5EF4-FFF2-40B4-BE49-F238E27FC236}">
                <a16:creationId xmlns:a16="http://schemas.microsoft.com/office/drawing/2014/main" id="{ED49C5C3-98DA-40BF-A0C8-51DA3ECE6F59}"/>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chemeClr val="accent5">
                  <a:lumMod val="75000"/>
                </a:schemeClr>
              </a:buClr>
              <a:buFont typeface="Wingdings" panose="05000000000000000000" pitchFamily="2" charset="2"/>
              <a:buChar char="§"/>
            </a:pPr>
            <a:r>
              <a:rPr lang="en-US" sz="4800" b="1" dirty="0">
                <a:solidFill>
                  <a:srgbClr val="0070C0"/>
                </a:solidFill>
              </a:rPr>
              <a:t> </a:t>
            </a:r>
            <a:r>
              <a:rPr lang="en-US" sz="5400" dirty="0">
                <a:solidFill>
                  <a:schemeClr val="tx2">
                    <a:lumMod val="75000"/>
                  </a:schemeClr>
                </a:solidFill>
                <a:latin typeface="Franklin Gothic Book" panose="020B0503020102020204" pitchFamily="34" charset="0"/>
              </a:rPr>
              <a:t>Equity Market Update</a:t>
            </a:r>
          </a:p>
          <a:p>
            <a:pPr>
              <a:lnSpc>
                <a:spcPct val="150000"/>
              </a:lnSpc>
              <a:buClr>
                <a:schemeClr val="accent5">
                  <a:lumMod val="75000"/>
                </a:schemeClr>
              </a:buClr>
              <a:buFont typeface="Wingdings" panose="05000000000000000000" pitchFamily="2" charset="2"/>
              <a:buChar char="§"/>
            </a:pPr>
            <a:r>
              <a:rPr lang="en-US" sz="5400" dirty="0">
                <a:solidFill>
                  <a:schemeClr val="tx2">
                    <a:lumMod val="75000"/>
                  </a:schemeClr>
                </a:solidFill>
                <a:latin typeface="Franklin Gothic Book" panose="020B0503020102020204" pitchFamily="34" charset="0"/>
              </a:rPr>
              <a:t> 2022 Outlook</a:t>
            </a:r>
            <a:endParaRPr lang="en-US" sz="2800" dirty="0">
              <a:latin typeface="Franklin Gothic Book" panose="020B0503020102020204" pitchFamily="34" charset="0"/>
            </a:endParaRPr>
          </a:p>
          <a:p>
            <a:pPr marL="0" indent="0">
              <a:lnSpc>
                <a:spcPct val="150000"/>
              </a:lnSpc>
              <a:buFont typeface="Arial" panose="020B0604020202020204" pitchFamily="34" charset="0"/>
              <a:buNone/>
            </a:pPr>
            <a:endParaRPr lang="en-US" sz="2800" dirty="0"/>
          </a:p>
        </p:txBody>
      </p:sp>
    </p:spTree>
    <p:extLst>
      <p:ext uri="{BB962C8B-B14F-4D97-AF65-F5344CB8AC3E}">
        <p14:creationId xmlns:p14="http://schemas.microsoft.com/office/powerpoint/2010/main" val="373762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55F5B-07EA-4A22-977D-C54066D52F68}"/>
              </a:ext>
            </a:extLst>
          </p:cNvPr>
          <p:cNvPicPr>
            <a:picLocks noChangeAspect="1"/>
          </p:cNvPicPr>
          <p:nvPr/>
        </p:nvPicPr>
        <p:blipFill>
          <a:blip r:embed="rId3">
            <a:duotone>
              <a:schemeClr val="accent1">
                <a:shade val="45000"/>
                <a:satMod val="135000"/>
              </a:schemeClr>
              <a:prstClr val="white"/>
            </a:duotone>
            <a:alphaModFix amt="20000"/>
          </a:blip>
          <a:stretch>
            <a:fillRect/>
          </a:stretch>
        </p:blipFill>
        <p:spPr>
          <a:xfrm>
            <a:off x="0" y="295904"/>
            <a:ext cx="12192000" cy="6562096"/>
          </a:xfrm>
          <a:prstGeom prst="rect">
            <a:avLst/>
          </a:prstGeom>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Key Takeaways</a:t>
            </a:r>
          </a:p>
        </p:txBody>
      </p:sp>
      <p:sp>
        <p:nvSpPr>
          <p:cNvPr id="4" name="Text Placeholder 4">
            <a:extLst>
              <a:ext uri="{FF2B5EF4-FFF2-40B4-BE49-F238E27FC236}">
                <a16:creationId xmlns:a16="http://schemas.microsoft.com/office/drawing/2014/main" id="{C56971C6-D248-4D61-9899-B219B1575D4A}"/>
              </a:ext>
            </a:extLst>
          </p:cNvPr>
          <p:cNvSpPr txBox="1">
            <a:spLocks/>
          </p:cNvSpPr>
          <p:nvPr/>
        </p:nvSpPr>
        <p:spPr>
          <a:xfrm>
            <a:off x="276727" y="2181823"/>
            <a:ext cx="11915274" cy="3928532"/>
          </a:xfrm>
          <a:prstGeom prst="rect">
            <a:avLst/>
          </a:prstGeom>
        </p:spPr>
        <p:txBody>
          <a:bodyPr>
            <a:normAutofit fontScale="850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000" dirty="0">
                <a:solidFill>
                  <a:schemeClr val="tx2">
                    <a:lumMod val="75000"/>
                  </a:schemeClr>
                </a:solidFill>
              </a:rPr>
              <a:t> </a:t>
            </a:r>
            <a:r>
              <a:rPr lang="en-US" sz="4400" dirty="0">
                <a:solidFill>
                  <a:schemeClr val="tx2">
                    <a:lumMod val="75000"/>
                  </a:schemeClr>
                </a:solidFill>
                <a:latin typeface="Franklin Gothic Book" panose="020B0503020102020204" pitchFamily="34" charset="0"/>
              </a:rPr>
              <a:t>Volatility could be on the horizon. Caution and vigilance are critical.</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Book" panose="020B0503020102020204" pitchFamily="34" charset="0"/>
              </a:rPr>
              <a:t> Focus on your own personal goals and objectives.</a:t>
            </a:r>
          </a:p>
          <a:p>
            <a:pPr marL="171450" indent="-171450" defTabSz="685800">
              <a:lnSpc>
                <a:spcPct val="130000"/>
              </a:lnSpc>
              <a:spcBef>
                <a:spcPts val="750"/>
              </a:spcBef>
              <a:spcAft>
                <a:spcPts val="2400"/>
              </a:spcAft>
              <a:buClr>
                <a:schemeClr val="accent5">
                  <a:lumMod val="75000"/>
                </a:schemeClr>
              </a:buClr>
              <a:buFont typeface="Wingdings" panose="05000000000000000000" pitchFamily="2" charset="2"/>
              <a:buChar char="§"/>
            </a:pPr>
            <a:r>
              <a:rPr lang="en-US" sz="4400" dirty="0">
                <a:solidFill>
                  <a:schemeClr val="tx2">
                    <a:lumMod val="75000"/>
                  </a:schemeClr>
                </a:solidFill>
                <a:latin typeface="Franklin Gothic Book" panose="020B0503020102020204" pitchFamily="34" charset="0"/>
              </a:rPr>
              <a:t> Call us with any concerns!</a:t>
            </a:r>
          </a:p>
          <a:p>
            <a:pPr lvl="1">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marL="0" indent="0">
              <a:buClr>
                <a:schemeClr val="accent2">
                  <a:lumMod val="50000"/>
                </a:schemeClr>
              </a:buClr>
              <a:buNone/>
            </a:pPr>
            <a:endParaRPr lang="en-US" sz="3600" dirty="0"/>
          </a:p>
        </p:txBody>
      </p:sp>
    </p:spTree>
    <p:extLst>
      <p:ext uri="{BB962C8B-B14F-4D97-AF65-F5344CB8AC3E}">
        <p14:creationId xmlns:p14="http://schemas.microsoft.com/office/powerpoint/2010/main" val="405045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rey-Background | Sarvosys">
            <a:extLst>
              <a:ext uri="{FF2B5EF4-FFF2-40B4-BE49-F238E27FC236}">
                <a16:creationId xmlns:a16="http://schemas.microsoft.com/office/drawing/2014/main" id="{F2DF5DF1-3A10-4FDE-8BC7-81DB8EE371C2}"/>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What Can You Expect From Us?</a:t>
            </a:r>
          </a:p>
        </p:txBody>
      </p:sp>
      <p:sp>
        <p:nvSpPr>
          <p:cNvPr id="3" name="Text Box 93">
            <a:extLst>
              <a:ext uri="{FF2B5EF4-FFF2-40B4-BE49-F238E27FC236}">
                <a16:creationId xmlns:a16="http://schemas.microsoft.com/office/drawing/2014/main" id="{1CEB7D07-D9EC-416F-B304-E6B43B11D003}"/>
              </a:ext>
            </a:extLst>
          </p:cNvPr>
          <p:cNvSpPr txBox="1">
            <a:spLocks noChangeArrowheads="1"/>
          </p:cNvSpPr>
          <p:nvPr/>
        </p:nvSpPr>
        <p:spPr bwMode="auto">
          <a:xfrm>
            <a:off x="317367" y="1855831"/>
            <a:ext cx="11557262" cy="3530197"/>
          </a:xfrm>
          <a:prstGeom prst="rect">
            <a:avLst/>
          </a:prstGeom>
          <a:noFill/>
          <a:ln w="12700">
            <a:noFill/>
            <a:miter lim="800000"/>
            <a:headEnd/>
            <a:tailEnd/>
          </a:ln>
        </p:spPr>
        <p:txBody>
          <a:bodyPr wrap="square">
            <a:spAutoFit/>
          </a:bodyPr>
          <a:lstStyle/>
          <a:p>
            <a:pPr marL="171450" indent="-171450" defTabSz="685800">
              <a:lnSpc>
                <a:spcPct val="130000"/>
              </a:lnSpc>
              <a:spcBef>
                <a:spcPts val="750"/>
              </a:spcBef>
              <a:spcAft>
                <a:spcPts val="1800"/>
              </a:spcAft>
              <a:buClr>
                <a:schemeClr val="accent5">
                  <a:lumMod val="75000"/>
                </a:schemeClr>
              </a:buClr>
              <a:buSzPct val="100000"/>
              <a:buFont typeface="Wingdings" panose="05000000000000000000" pitchFamily="2" charset="2"/>
              <a:buChar char="§"/>
              <a:defRPr/>
            </a:pPr>
            <a:r>
              <a:rPr lang="en-US" sz="4000" dirty="0">
                <a:solidFill>
                  <a:schemeClr val="tx2">
                    <a:lumMod val="75000"/>
                  </a:schemeClr>
                </a:solidFill>
              </a:rPr>
              <a:t> </a:t>
            </a:r>
            <a:r>
              <a:rPr lang="en-US" sz="3400" dirty="0">
                <a:solidFill>
                  <a:schemeClr val="tx2">
                    <a:lumMod val="75000"/>
                  </a:schemeClr>
                </a:solidFill>
                <a:latin typeface="Franklin Gothic Book" panose="020B0503020102020204" pitchFamily="34" charset="0"/>
              </a:rPr>
              <a:t>Regular review of changes that may affect you.</a:t>
            </a:r>
          </a:p>
          <a:p>
            <a:pPr marL="171450" indent="-171450" defTabSz="685800">
              <a:lnSpc>
                <a:spcPct val="130000"/>
              </a:lnSpc>
              <a:spcBef>
                <a:spcPts val="750"/>
              </a:spcBef>
              <a:spcAft>
                <a:spcPts val="1800"/>
              </a:spcAft>
              <a:buClr>
                <a:schemeClr val="accent5">
                  <a:lumMod val="75000"/>
                </a:schemeClr>
              </a:buClr>
              <a:buSzPct val="100000"/>
              <a:buFont typeface="Wingdings" panose="05000000000000000000" pitchFamily="2" charset="2"/>
              <a:buChar char="§"/>
              <a:defRPr/>
            </a:pPr>
            <a:r>
              <a:rPr lang="en-US" sz="3400" dirty="0">
                <a:solidFill>
                  <a:schemeClr val="tx2">
                    <a:lumMod val="75000"/>
                  </a:schemeClr>
                </a:solidFill>
                <a:latin typeface="Franklin Gothic Book" panose="020B0503020102020204" pitchFamily="34" charset="0"/>
              </a:rPr>
              <a:t> Regular communication.</a:t>
            </a:r>
          </a:p>
          <a:p>
            <a:pPr marL="171450" indent="-171450" defTabSz="685800">
              <a:lnSpc>
                <a:spcPct val="130000"/>
              </a:lnSpc>
              <a:spcBef>
                <a:spcPts val="750"/>
              </a:spcBef>
              <a:spcAft>
                <a:spcPts val="1800"/>
              </a:spcAft>
              <a:buClr>
                <a:schemeClr val="accent5">
                  <a:lumMod val="75000"/>
                </a:schemeClr>
              </a:buClr>
              <a:buSzPct val="100000"/>
              <a:buFont typeface="Wingdings" panose="05000000000000000000" pitchFamily="2" charset="2"/>
              <a:buChar char="§"/>
              <a:defRPr/>
            </a:pPr>
            <a:r>
              <a:rPr lang="en-US" sz="3400" dirty="0">
                <a:solidFill>
                  <a:schemeClr val="tx2">
                    <a:lumMod val="75000"/>
                  </a:schemeClr>
                </a:solidFill>
                <a:latin typeface="Franklin Gothic Book" panose="020B0503020102020204" pitchFamily="34" charset="0"/>
              </a:rPr>
              <a:t> Review of economic, tax, estate and investment issues for our clients.</a:t>
            </a:r>
          </a:p>
        </p:txBody>
      </p:sp>
    </p:spTree>
    <p:extLst>
      <p:ext uri="{BB962C8B-B14F-4D97-AF65-F5344CB8AC3E}">
        <p14:creationId xmlns:p14="http://schemas.microsoft.com/office/powerpoint/2010/main" val="294366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Grey-Background | Sarvosys">
            <a:extLst>
              <a:ext uri="{FF2B5EF4-FFF2-40B4-BE49-F238E27FC236}">
                <a16:creationId xmlns:a16="http://schemas.microsoft.com/office/drawing/2014/main" id="{5F347093-755E-4262-AA71-27FDC8376AF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9" y="0"/>
            <a:ext cx="1219611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CB261CE-16AE-4AFB-9F77-B3D5A6AABC87}"/>
              </a:ext>
            </a:extLst>
          </p:cNvPr>
          <p:cNvSpPr>
            <a:spLocks noChangeArrowheads="1"/>
          </p:cNvSpPr>
          <p:nvPr/>
        </p:nvSpPr>
        <p:spPr bwMode="auto">
          <a:xfrm>
            <a:off x="4119" y="0"/>
            <a:ext cx="12192000" cy="1320874"/>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8000" b="1" dirty="0">
                <a:solidFill>
                  <a:srgbClr val="1A4D9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Client Benefit</a:t>
            </a:r>
          </a:p>
        </p:txBody>
      </p:sp>
      <p:sp>
        <p:nvSpPr>
          <p:cNvPr id="4" name="Rectangle 3">
            <a:extLst>
              <a:ext uri="{FF2B5EF4-FFF2-40B4-BE49-F238E27FC236}">
                <a16:creationId xmlns:a16="http://schemas.microsoft.com/office/drawing/2014/main" id="{56AD428E-9EF5-4807-B708-776E00E01D3A}"/>
              </a:ext>
            </a:extLst>
          </p:cNvPr>
          <p:cNvSpPr txBox="1">
            <a:spLocks noChangeArrowheads="1"/>
          </p:cNvSpPr>
          <p:nvPr/>
        </p:nvSpPr>
        <p:spPr>
          <a:xfrm>
            <a:off x="-4119" y="1320875"/>
            <a:ext cx="12192000" cy="132087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 typeface="Wingdings" pitchFamily="2" charset="2"/>
              <a:buNone/>
            </a:pPr>
            <a:r>
              <a:rPr lang="en-US" sz="4800" dirty="0">
                <a:solidFill>
                  <a:schemeClr val="tx2">
                    <a:lumMod val="75000"/>
                  </a:schemeClr>
                </a:solidFill>
              </a:rPr>
              <a:t>As a client of our firm, you can add names to our viewing list for these workshops! </a:t>
            </a:r>
          </a:p>
          <a:p>
            <a:pPr>
              <a:buFont typeface="Wingdings" pitchFamily="2" charset="2"/>
              <a:buNone/>
            </a:pPr>
            <a:endParaRPr lang="en-US" sz="4800" dirty="0">
              <a:solidFill>
                <a:schemeClr val="tx2">
                  <a:lumMod val="75000"/>
                </a:schemeClr>
              </a:solidFill>
            </a:endParaRPr>
          </a:p>
          <a:p>
            <a:pPr>
              <a:buFont typeface="Wingdings" pitchFamily="2" charset="2"/>
              <a:buNone/>
            </a:pPr>
            <a:endParaRPr lang="en-US" sz="4000" dirty="0"/>
          </a:p>
        </p:txBody>
      </p:sp>
      <p:pic>
        <p:nvPicPr>
          <p:cNvPr id="8194" name="Picture 2" descr="5 Tips For Sharing Your Blog Posts - Convert With Content">
            <a:extLst>
              <a:ext uri="{FF2B5EF4-FFF2-40B4-BE49-F238E27FC236}">
                <a16:creationId xmlns:a16="http://schemas.microsoft.com/office/drawing/2014/main" id="{1165FF4D-F259-4FD5-854A-5B83C9A47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713" y="2925152"/>
            <a:ext cx="5269832" cy="3513221"/>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382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6C6B5A-5F16-44CC-963E-8DAB66AAE331}"/>
              </a:ext>
            </a:extLst>
          </p:cNvPr>
          <p:cNvPicPr>
            <a:picLocks noChangeAspect="1"/>
          </p:cNvPicPr>
          <p:nvPr/>
        </p:nvPicPr>
        <p:blipFill>
          <a:blip r:embed="rId3">
            <a:duotone>
              <a:schemeClr val="accent3">
                <a:shade val="45000"/>
                <a:satMod val="135000"/>
              </a:schemeClr>
              <a:prstClr val="white"/>
            </a:duotone>
            <a:alphaModFix amt="50000"/>
          </a:blip>
          <a:stretch>
            <a:fillRect/>
          </a:stretch>
        </p:blipFill>
        <p:spPr>
          <a:xfrm>
            <a:off x="0" y="0"/>
            <a:ext cx="12192000" cy="6831951"/>
          </a:xfrm>
          <a:prstGeom prst="rect">
            <a:avLst/>
          </a:prstGeom>
        </p:spPr>
      </p:pic>
      <p:sp>
        <p:nvSpPr>
          <p:cNvPr id="9" name="Title 1">
            <a:extLst>
              <a:ext uri="{FF2B5EF4-FFF2-40B4-BE49-F238E27FC236}">
                <a16:creationId xmlns:a16="http://schemas.microsoft.com/office/drawing/2014/main" id="{11761769-43AF-41FA-866D-58DF05E88995}"/>
              </a:ext>
            </a:extLst>
          </p:cNvPr>
          <p:cNvSpPr txBox="1">
            <a:spLocks/>
          </p:cNvSpPr>
          <p:nvPr/>
        </p:nvSpPr>
        <p:spPr>
          <a:xfrm rot="20842410">
            <a:off x="1770178" y="2675413"/>
            <a:ext cx="8887314" cy="3415880"/>
          </a:xfrm>
          <a:prstGeom prst="rect">
            <a:avLst/>
          </a:prstGeom>
          <a:no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defTabSz="457200">
              <a:lnSpc>
                <a:spcPct val="100000"/>
              </a:lnSpc>
              <a:spcBef>
                <a:spcPts val="0"/>
              </a:spcBef>
            </a:pPr>
            <a:br>
              <a:rPr lang="en-US" sz="9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9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9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9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8800" b="1" dirty="0">
                <a:solidFill>
                  <a:schemeClr val="accent5">
                    <a:lumMod val="75000"/>
                  </a:schemeClr>
                </a:solidFill>
                <a:effectLst>
                  <a:outerShdw blurRad="38100" dist="38100" dir="2700000" algn="tl">
                    <a:srgbClr val="000000">
                      <a:alpha val="43137"/>
                    </a:srgbClr>
                  </a:outerShdw>
                </a:effectLst>
                <a:latin typeface="Segoe Script" panose="030B0504020000000003" pitchFamily="66" charset="0"/>
                <a:ea typeface="Roboto Slab" pitchFamily="2" charset="0"/>
                <a:cs typeface="Arial" panose="020B0604020202020204" pitchFamily="34" charset="0"/>
              </a:rPr>
              <a:t>Please share!</a:t>
            </a:r>
          </a:p>
          <a:p>
            <a:pPr algn="ctr">
              <a:defRPr/>
            </a:pPr>
            <a:endParaRPr lang="en-US" sz="88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941B657-D190-4D06-9AD2-D411F239516F}"/>
              </a:ext>
            </a:extLst>
          </p:cNvPr>
          <p:cNvSpPr txBox="1">
            <a:spLocks/>
          </p:cNvSpPr>
          <p:nvPr/>
        </p:nvSpPr>
        <p:spPr>
          <a:xfrm>
            <a:off x="0" y="0"/>
            <a:ext cx="5016843" cy="2693784"/>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defTabSz="457200">
              <a:lnSpc>
                <a:spcPct val="100000"/>
              </a:lnSpc>
              <a:spcBef>
                <a:spcPts val="0"/>
              </a:spcBef>
            </a:pPr>
            <a:br>
              <a:rPr lang="en-US" sz="700" b="1" dirty="0">
                <a:solidFill>
                  <a:srgbClr val="00FF00"/>
                </a:solidFill>
                <a:latin typeface="Arial" panose="020B0604020202020204" pitchFamily="34" charset="0"/>
                <a:cs typeface="Arial" panose="020B0604020202020204" pitchFamily="34" charset="0"/>
              </a:rPr>
            </a:br>
            <a:br>
              <a:rPr lang="en-US" sz="700" b="1" dirty="0">
                <a:solidFill>
                  <a:srgbClr val="00FF00"/>
                </a:solidFill>
                <a:latin typeface="Arial" panose="020B0604020202020204" pitchFamily="34" charset="0"/>
                <a:cs typeface="Arial" panose="020B0604020202020204" pitchFamily="34" charset="0"/>
              </a:rPr>
            </a:br>
            <a:br>
              <a:rPr lang="en-US" sz="700" b="1" dirty="0">
                <a:solidFill>
                  <a:srgbClr val="00FF00"/>
                </a:solidFill>
                <a:latin typeface="Arial" panose="020B0604020202020204" pitchFamily="34" charset="0"/>
                <a:cs typeface="Arial" panose="020B0604020202020204" pitchFamily="34" charset="0"/>
              </a:rPr>
            </a:br>
            <a:r>
              <a:rPr lang="en-US" sz="7200" b="1" dirty="0">
                <a:solidFill>
                  <a:schemeClr val="bg1"/>
                </a:solidFill>
                <a:effectLst>
                  <a:outerShdw blurRad="38100" dist="38100" dir="2700000" algn="tl">
                    <a:srgbClr val="000000">
                      <a:alpha val="43137"/>
                    </a:srgbClr>
                  </a:outerShdw>
                </a:effectLst>
                <a:latin typeface="+mn-lt"/>
                <a:ea typeface="Cambria Math" panose="02040503050406030204" pitchFamily="18" charset="0"/>
                <a:cs typeface="Arial" panose="020B0604020202020204" pitchFamily="34" charset="0"/>
              </a:rPr>
              <a:t>Help Us</a:t>
            </a:r>
          </a:p>
          <a:p>
            <a:pPr algn="ctr" defTabSz="457200">
              <a:lnSpc>
                <a:spcPct val="100000"/>
              </a:lnSpc>
              <a:spcBef>
                <a:spcPts val="0"/>
              </a:spcBef>
            </a:pPr>
            <a:r>
              <a:rPr lang="en-US" sz="7200" b="1" dirty="0">
                <a:solidFill>
                  <a:schemeClr val="bg1"/>
                </a:solidFill>
                <a:effectLst>
                  <a:outerShdw blurRad="38100" dist="38100" dir="2700000" algn="tl">
                    <a:srgbClr val="000000">
                      <a:alpha val="43137"/>
                    </a:srgbClr>
                  </a:outerShdw>
                </a:effectLst>
                <a:latin typeface="+mn-lt"/>
                <a:ea typeface="Cambria Math" panose="02040503050406030204" pitchFamily="18" charset="0"/>
                <a:cs typeface="Arial" panose="020B0604020202020204" pitchFamily="34" charset="0"/>
              </a:rPr>
              <a:t>Help Others!</a:t>
            </a:r>
          </a:p>
          <a:p>
            <a:pPr algn="ctr">
              <a:defRPr/>
            </a:pPr>
            <a:endParaRPr lang="en-US" sz="4000" b="1"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131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6992F9-B96E-458F-BAD2-C612D28B3C9A}"/>
              </a:ext>
            </a:extLst>
          </p:cNvPr>
          <p:cNvSpPr txBox="1"/>
          <p:nvPr/>
        </p:nvSpPr>
        <p:spPr>
          <a:xfrm>
            <a:off x="0" y="832564"/>
            <a:ext cx="12090840" cy="5432256"/>
          </a:xfrm>
          <a:prstGeom prst="rect">
            <a:avLst/>
          </a:prstGeom>
          <a:noFill/>
        </p:spPr>
        <p:txBody>
          <a:bodyPr wrap="square">
            <a:spAutoFit/>
          </a:bodyPr>
          <a:lstStyle/>
          <a:p>
            <a:pPr algn="ctr">
              <a:spcBef>
                <a:spcPct val="50000"/>
              </a:spcBef>
            </a:pPr>
            <a:r>
              <a:rPr lang="en-US" sz="1800" dirty="0">
                <a:solidFill>
                  <a:srgbClr val="FF0000"/>
                </a:solidFill>
                <a:effectLst/>
                <a:highlight>
                  <a:srgbClr val="FFFF00"/>
                </a:highlight>
                <a:latin typeface="Calibri" panose="020F0502020204030204" pitchFamily="34" charset="0"/>
                <a:ea typeface="Calibri" panose="020F0502020204030204" pitchFamily="34" charset="0"/>
              </a:rPr>
              <a:t>Insert registered branch office address and phone number, as well as broker-dealer identification/disclosure</a:t>
            </a:r>
            <a:endParaRPr lang="en-US" sz="1800" dirty="0">
              <a:solidFill>
                <a:srgbClr val="FF0000"/>
              </a:solidFill>
              <a:effectLst/>
              <a:latin typeface="Calibri" panose="020F0502020204030204" pitchFamily="34" charset="0"/>
              <a:ea typeface="Calibri" panose="020F0502020204030204" pitchFamily="34" charset="0"/>
            </a:endParaRPr>
          </a:p>
          <a:p>
            <a:pPr algn="ctr">
              <a:spcBef>
                <a:spcPct val="50000"/>
              </a:spcBef>
            </a:pPr>
            <a:endParaRPr lang="en-US" sz="1400" dirty="0">
              <a:latin typeface="Arial" panose="020B0604020202020204" pitchFamily="34" charset="0"/>
              <a:cs typeface="Arial" panose="020B0604020202020204" pitchFamily="34" charset="0"/>
            </a:endParaRPr>
          </a:p>
          <a:p>
            <a:pPr algn="ctr">
              <a:spcBef>
                <a:spcPct val="50000"/>
              </a:spcBef>
            </a:pPr>
            <a:endParaRPr lang="en-US" sz="1400" dirty="0">
              <a:latin typeface="Arial" panose="020B0604020202020204" pitchFamily="34" charset="0"/>
              <a:cs typeface="Arial" panose="020B0604020202020204" pitchFamily="34" charset="0"/>
            </a:endParaRPr>
          </a:p>
          <a:p>
            <a:pPr>
              <a:spcBef>
                <a:spcPct val="50000"/>
              </a:spcBef>
            </a:pPr>
            <a:r>
              <a:rPr lang="en-US" sz="1400" dirty="0">
                <a:latin typeface="Arial" panose="020B0604020202020204" pitchFamily="34" charset="0"/>
                <a:cs typeface="Arial" panose="020B0604020202020204" pitchFamily="34" charset="0"/>
              </a:rPr>
              <a:t>The views expressed are not necessarily the opinion of </a:t>
            </a:r>
            <a:r>
              <a:rPr lang="en-US" sz="1400" dirty="0">
                <a:solidFill>
                  <a:srgbClr val="FF0000"/>
                </a:solidFill>
                <a:highlight>
                  <a:srgbClr val="FFFF00"/>
                </a:highlight>
                <a:latin typeface="Arial" panose="020B0604020202020204" pitchFamily="34" charset="0"/>
                <a:cs typeface="Arial" panose="020B0604020202020204" pitchFamily="34" charset="0"/>
              </a:rPr>
              <a:t>Insert Broker-dealer name</a:t>
            </a:r>
            <a:r>
              <a:rPr lang="en-US" sz="1400" dirty="0">
                <a:latin typeface="Arial" panose="020B0604020202020204" pitchFamily="34" charset="0"/>
                <a:cs typeface="Arial" panose="020B0604020202020204" pitchFamily="34" charset="0"/>
              </a:rPr>
              <a:t>.  Information is based on sources believed to be reliable, however, their accuracy or completeness cannot be guaranteed.</a:t>
            </a:r>
          </a:p>
          <a:p>
            <a:pPr>
              <a:spcBef>
                <a:spcPct val="50000"/>
              </a:spcBef>
            </a:pPr>
            <a:r>
              <a:rPr lang="en-US" sz="1400" dirty="0">
                <a:latin typeface="Arial" panose="020B0604020202020204" pitchFamily="34" charset="0"/>
                <a:cs typeface="Arial" panose="020B0604020202020204" pitchFamily="34" charset="0"/>
              </a:rPr>
              <a:t>Investing involves risk including the potential loss of principal. No investment strategy can guarantee a profit or protect against loss in periods of declining values. Past performance is no guarantee of future results. Diversification and strategic asset allocation do not ensure a profit or protect against a loss. The process of rebalancing may carry tax consequences. </a:t>
            </a:r>
          </a:p>
          <a:p>
            <a:pPr>
              <a:spcBef>
                <a:spcPct val="50000"/>
              </a:spcBef>
            </a:pPr>
            <a:r>
              <a:rPr lang="en-US" sz="1400" dirty="0">
                <a:latin typeface="Arial" panose="020B0604020202020204" pitchFamily="34" charset="0"/>
                <a:cs typeface="Arial" panose="020B0604020202020204" pitchFamily="34" charset="0"/>
              </a:rPr>
              <a:t>This information is not intended to be a substitute  for specific individualized tax, legal, or investment planning advice. You should discuss any tax, legal or investment planning matters with the appropriate professional.</a:t>
            </a:r>
          </a:p>
          <a:p>
            <a:pPr>
              <a:spcBef>
                <a:spcPct val="50000"/>
              </a:spcBef>
            </a:pPr>
            <a:r>
              <a:rPr lang="en-US" sz="1400" dirty="0">
                <a:latin typeface="Arial" panose="020B0604020202020204" pitchFamily="34" charset="0"/>
                <a:cs typeface="Arial" panose="020B0604020202020204" pitchFamily="34" charset="0"/>
              </a:rPr>
              <a:t>All indexes are unmanaged and cannot be invested into directly. Unmanaged index returns do not reflect fees, expenses, or sales charges. Index performance is not indicative of the performance of any investment. Economic forecasts set forth may not develop as predicted and there can be no guarantee that strategies promoted will be successful. International investing involves special risks such as currency fluctuation and political instability and may not be suitable for all investors. </a:t>
            </a:r>
          </a:p>
          <a:p>
            <a:pPr>
              <a:spcBef>
                <a:spcPct val="50000"/>
              </a:spcBef>
            </a:pPr>
            <a:r>
              <a:rPr lang="en-US" sz="1400" dirty="0">
                <a:latin typeface="Arial" panose="020B0604020202020204" pitchFamily="34" charset="0"/>
                <a:cs typeface="Arial" panose="020B0604020202020204" pitchFamily="34" charset="0"/>
              </a:rPr>
              <a:t>The S&amp;P 500 is an unmanaged index of 500 widely held stocks that is generally considered representative of the U.S. Stock market. The Dow Jones Industrial Average (DJIA) commonly known as “The Dow”, is an index representing 30 stocks of companies maintained and reviewed by the editors of the Wall Street Journal. Index performance does not include transaction costs or other fees, which will affect actual investment performance. Individual investor’s results will vary.</a:t>
            </a:r>
          </a:p>
          <a:p>
            <a:pPr algn="ctr">
              <a:spcBef>
                <a:spcPct val="50000"/>
              </a:spcBef>
            </a:pPr>
            <a:endParaRPr lang="en-US" sz="1400" dirty="0">
              <a:latin typeface="Arial" panose="020B0604020202020204" pitchFamily="34" charset="0"/>
              <a:cs typeface="Arial" panose="020B0604020202020204" pitchFamily="34" charset="0"/>
            </a:endParaRPr>
          </a:p>
          <a:p>
            <a:pPr algn="ctr">
              <a:spcBef>
                <a:spcPct val="50000"/>
              </a:spcBef>
            </a:pPr>
            <a:r>
              <a:rPr lang="en-US" sz="1400" dirty="0">
                <a:latin typeface="Arial" panose="020B0604020202020204" pitchFamily="34" charset="0"/>
                <a:cs typeface="Arial" panose="020B0604020202020204" pitchFamily="34" charset="0"/>
              </a:rPr>
              <a:t>Contents provided by: The Academy of Preferred Financial Advisors, Inc. </a:t>
            </a:r>
            <a:r>
              <a:rPr lang="en-US"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2022. All rights reserved.</a:t>
            </a:r>
          </a:p>
        </p:txBody>
      </p:sp>
    </p:spTree>
    <p:extLst>
      <p:ext uri="{BB962C8B-B14F-4D97-AF65-F5344CB8AC3E}">
        <p14:creationId xmlns:p14="http://schemas.microsoft.com/office/powerpoint/2010/main" val="757466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Grey-Background | Sarvosys">
            <a:extLst>
              <a:ext uri="{FF2B5EF4-FFF2-40B4-BE49-F238E27FC236}">
                <a16:creationId xmlns:a16="http://schemas.microsoft.com/office/drawing/2014/main" id="{5F347093-755E-4262-AA71-27FDC8376AF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CB261CE-16AE-4AFB-9F77-B3D5A6AABC87}"/>
              </a:ext>
            </a:extLst>
          </p:cNvPr>
          <p:cNvSpPr>
            <a:spLocks noChangeArrowheads="1"/>
          </p:cNvSpPr>
          <p:nvPr/>
        </p:nvSpPr>
        <p:spPr bwMode="auto">
          <a:xfrm>
            <a:off x="4119" y="0"/>
            <a:ext cx="12192000" cy="1320874"/>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8000" b="1" dirty="0">
                <a:solidFill>
                  <a:srgbClr val="1A4D98"/>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6AD428E-9EF5-4807-B708-776E00E01D3A}"/>
              </a:ext>
            </a:extLst>
          </p:cNvPr>
          <p:cNvSpPr txBox="1">
            <a:spLocks noChangeArrowheads="1"/>
          </p:cNvSpPr>
          <p:nvPr/>
        </p:nvSpPr>
        <p:spPr>
          <a:xfrm>
            <a:off x="-4119" y="1320875"/>
            <a:ext cx="12192000" cy="1662957"/>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 typeface="Wingdings" pitchFamily="2" charset="2"/>
              <a:buNone/>
            </a:pPr>
            <a:r>
              <a:rPr lang="en-US" sz="6000" dirty="0">
                <a:solidFill>
                  <a:srgbClr val="008080"/>
                </a:solidFill>
                <a:latin typeface="Franklin Gothic Book" panose="020B0503020102020204" pitchFamily="34" charset="0"/>
              </a:rPr>
              <a:t>    </a:t>
            </a:r>
            <a:r>
              <a:rPr lang="en-US" sz="4800" dirty="0">
                <a:solidFill>
                  <a:schemeClr val="tx2">
                    <a:lumMod val="75000"/>
                  </a:schemeClr>
                </a:solidFill>
                <a:latin typeface="Franklin Gothic Book" panose="020B0503020102020204" pitchFamily="34" charset="0"/>
              </a:rPr>
              <a:t>We appreciate the opportunity to assist </a:t>
            </a:r>
            <a:br>
              <a:rPr lang="en-US" sz="4800" dirty="0">
                <a:solidFill>
                  <a:schemeClr val="tx2">
                    <a:lumMod val="75000"/>
                  </a:schemeClr>
                </a:solidFill>
                <a:latin typeface="Franklin Gothic Book" panose="020B0503020102020204" pitchFamily="34" charset="0"/>
              </a:rPr>
            </a:br>
            <a:r>
              <a:rPr lang="en-US" sz="4800" dirty="0">
                <a:solidFill>
                  <a:schemeClr val="tx2">
                    <a:lumMod val="75000"/>
                  </a:schemeClr>
                </a:solidFill>
                <a:latin typeface="Franklin Gothic Book" panose="020B0503020102020204" pitchFamily="34" charset="0"/>
              </a:rPr>
              <a:t>you with your financial needs!</a:t>
            </a:r>
          </a:p>
          <a:p>
            <a:pPr>
              <a:buFont typeface="Wingdings" pitchFamily="2" charset="2"/>
              <a:buNone/>
            </a:pPr>
            <a:endParaRPr lang="en-US" sz="4800" dirty="0">
              <a:solidFill>
                <a:schemeClr val="tx2">
                  <a:lumMod val="75000"/>
                </a:schemeClr>
              </a:solidFill>
              <a:latin typeface="Franklin Gothic Book" panose="020B0503020102020204" pitchFamily="34" charset="0"/>
            </a:endParaRPr>
          </a:p>
          <a:p>
            <a:pPr>
              <a:buFont typeface="Wingdings" pitchFamily="2" charset="2"/>
              <a:buNone/>
            </a:pPr>
            <a:endParaRPr lang="en-US" sz="6000" dirty="0">
              <a:latin typeface="Franklin Gothic Book" panose="020B0503020102020204" pitchFamily="34" charset="0"/>
            </a:endParaRPr>
          </a:p>
        </p:txBody>
      </p:sp>
      <p:sp>
        <p:nvSpPr>
          <p:cNvPr id="6" name="TextBox 5">
            <a:extLst>
              <a:ext uri="{FF2B5EF4-FFF2-40B4-BE49-F238E27FC236}">
                <a16:creationId xmlns:a16="http://schemas.microsoft.com/office/drawing/2014/main" id="{B8C14B96-08CA-439E-AC5D-F1AF322505C4}"/>
              </a:ext>
            </a:extLst>
          </p:cNvPr>
          <p:cNvSpPr txBox="1"/>
          <p:nvPr/>
        </p:nvSpPr>
        <p:spPr>
          <a:xfrm>
            <a:off x="697149" y="3429000"/>
            <a:ext cx="4856635" cy="2308324"/>
          </a:xfrm>
          <a:prstGeom prst="rect">
            <a:avLst/>
          </a:prstGeom>
          <a:noFill/>
        </p:spPr>
        <p:txBody>
          <a:bodyPr wrap="square">
            <a:spAutoFit/>
          </a:bodyPr>
          <a:lstStyle/>
          <a:p>
            <a:pPr algn="ctr"/>
            <a:r>
              <a:rPr lang="en-US" sz="4800" b="1" dirty="0">
                <a:solidFill>
                  <a:srgbClr val="0070C0"/>
                </a:solidFill>
                <a:latin typeface="Franklin Gothic Book" panose="020B0503020102020204" pitchFamily="34" charset="0"/>
              </a:rPr>
              <a:t>Your health and well-being is our highest priority!</a:t>
            </a:r>
          </a:p>
        </p:txBody>
      </p:sp>
      <p:pic>
        <p:nvPicPr>
          <p:cNvPr id="7" name="Picture 6">
            <a:extLst>
              <a:ext uri="{FF2B5EF4-FFF2-40B4-BE49-F238E27FC236}">
                <a16:creationId xmlns:a16="http://schemas.microsoft.com/office/drawing/2014/main" id="{A9500984-F297-4B2F-B7AF-165B6C6B538F}"/>
              </a:ext>
            </a:extLst>
          </p:cNvPr>
          <p:cNvPicPr>
            <a:picLocks noChangeAspect="1"/>
          </p:cNvPicPr>
          <p:nvPr/>
        </p:nvPicPr>
        <p:blipFill>
          <a:blip r:embed="rId4"/>
          <a:stretch>
            <a:fillRect/>
          </a:stretch>
        </p:blipFill>
        <p:spPr>
          <a:xfrm>
            <a:off x="6250933" y="3174278"/>
            <a:ext cx="5309942" cy="3353647"/>
          </a:xfrm>
          <a:prstGeom prst="rect">
            <a:avLst/>
          </a:prstGeom>
          <a:ln>
            <a:solidFill>
              <a:srgbClr val="0070C0"/>
            </a:solidFill>
          </a:ln>
        </p:spPr>
      </p:pic>
    </p:spTree>
    <p:extLst>
      <p:ext uri="{BB962C8B-B14F-4D97-AF65-F5344CB8AC3E}">
        <p14:creationId xmlns:p14="http://schemas.microsoft.com/office/powerpoint/2010/main" val="272287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y-Background | Sarvosys">
            <a:extLst>
              <a:ext uri="{FF2B5EF4-FFF2-40B4-BE49-F238E27FC236}">
                <a16:creationId xmlns:a16="http://schemas.microsoft.com/office/drawing/2014/main" id="{D1058137-276F-4BFE-84AC-8F89E365B63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10B9BC-92D7-4638-8CFF-BE9F6D79173F}"/>
              </a:ext>
            </a:extLst>
          </p:cNvPr>
          <p:cNvSpPr txBox="1">
            <a:spLocks/>
          </p:cNvSpPr>
          <p:nvPr/>
        </p:nvSpPr>
        <p:spPr>
          <a:xfrm>
            <a:off x="-1" y="0"/>
            <a:ext cx="12192001" cy="1244184"/>
          </a:xfrm>
          <a:prstGeom prst="rect">
            <a:avLst/>
          </a:prstGeom>
          <a:solidFill>
            <a:srgbClr val="0076A3"/>
          </a:solidFill>
        </p:spPr>
        <p:txBody>
          <a:bodyPr>
            <a:normAutofit fontScale="925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Five Key Areas of Financial Planning</a:t>
            </a:r>
          </a:p>
        </p:txBody>
      </p:sp>
      <p:sp>
        <p:nvSpPr>
          <p:cNvPr id="3" name="Content Placeholder 2">
            <a:extLst>
              <a:ext uri="{FF2B5EF4-FFF2-40B4-BE49-F238E27FC236}">
                <a16:creationId xmlns:a16="http://schemas.microsoft.com/office/drawing/2014/main" id="{22D2CA7B-8D98-4ABC-86D9-973C51EF9432}"/>
              </a:ext>
            </a:extLst>
          </p:cNvPr>
          <p:cNvSpPr txBox="1">
            <a:spLocks/>
          </p:cNvSpPr>
          <p:nvPr/>
        </p:nvSpPr>
        <p:spPr>
          <a:xfrm>
            <a:off x="690762" y="1823677"/>
            <a:ext cx="7391342" cy="4385725"/>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9pPr>
          </a:lstStyle>
          <a:p>
            <a:pPr marL="914400" indent="-914400">
              <a:lnSpc>
                <a:spcPct val="100000"/>
              </a:lnSpc>
              <a:buClr>
                <a:schemeClr val="accent5">
                  <a:lumMod val="75000"/>
                </a:schemeClr>
              </a:buClr>
              <a:buFont typeface="+mj-lt"/>
              <a:buAutoNum type="arabicPeriod"/>
            </a:pPr>
            <a:r>
              <a:rPr lang="en-US" sz="4400" dirty="0">
                <a:solidFill>
                  <a:schemeClr val="tx2">
                    <a:lumMod val="75000"/>
                  </a:schemeClr>
                </a:solidFill>
                <a:latin typeface="Franklin Gothic Book" panose="020B0503020102020204" pitchFamily="34" charset="0"/>
              </a:rPr>
              <a:t>Preservation Planning</a:t>
            </a:r>
          </a:p>
          <a:p>
            <a:pPr marL="914400" indent="-914400">
              <a:lnSpc>
                <a:spcPct val="100000"/>
              </a:lnSpc>
              <a:buClr>
                <a:schemeClr val="accent5">
                  <a:lumMod val="75000"/>
                </a:schemeClr>
              </a:buClr>
              <a:buFont typeface="+mj-lt"/>
              <a:buAutoNum type="arabicPeriod"/>
            </a:pPr>
            <a:r>
              <a:rPr lang="en-US" sz="4400" dirty="0">
                <a:solidFill>
                  <a:schemeClr val="tx2">
                    <a:lumMod val="75000"/>
                  </a:schemeClr>
                </a:solidFill>
                <a:latin typeface="Franklin Gothic Book" panose="020B0503020102020204" pitchFamily="34" charset="0"/>
              </a:rPr>
              <a:t>Retirement Planning</a:t>
            </a:r>
          </a:p>
          <a:p>
            <a:pPr marL="914400" indent="-914400">
              <a:lnSpc>
                <a:spcPct val="100000"/>
              </a:lnSpc>
              <a:buClr>
                <a:schemeClr val="accent5">
                  <a:lumMod val="75000"/>
                </a:schemeClr>
              </a:buClr>
              <a:buFont typeface="+mj-lt"/>
              <a:buAutoNum type="arabicPeriod"/>
            </a:pPr>
            <a:r>
              <a:rPr lang="en-US" sz="4400" dirty="0">
                <a:solidFill>
                  <a:schemeClr val="tx2">
                    <a:lumMod val="75000"/>
                  </a:schemeClr>
                </a:solidFill>
                <a:latin typeface="Franklin Gothic Book" panose="020B0503020102020204" pitchFamily="34" charset="0"/>
              </a:rPr>
              <a:t>Tax Planning</a:t>
            </a:r>
          </a:p>
          <a:p>
            <a:pPr marL="914400" indent="-914400">
              <a:lnSpc>
                <a:spcPct val="100000"/>
              </a:lnSpc>
              <a:buClr>
                <a:schemeClr val="accent5">
                  <a:lumMod val="75000"/>
                </a:schemeClr>
              </a:buClr>
              <a:buFont typeface="+mj-lt"/>
              <a:buAutoNum type="arabicPeriod"/>
            </a:pPr>
            <a:r>
              <a:rPr lang="en-US" sz="4400" dirty="0">
                <a:solidFill>
                  <a:schemeClr val="tx2">
                    <a:lumMod val="75000"/>
                  </a:schemeClr>
                </a:solidFill>
                <a:latin typeface="Franklin Gothic Book" panose="020B0503020102020204" pitchFamily="34" charset="0"/>
              </a:rPr>
              <a:t>Estate Planning</a:t>
            </a:r>
          </a:p>
          <a:p>
            <a:pPr marL="914400" indent="-914400">
              <a:lnSpc>
                <a:spcPct val="100000"/>
              </a:lnSpc>
              <a:buClr>
                <a:schemeClr val="accent5">
                  <a:lumMod val="75000"/>
                </a:schemeClr>
              </a:buClr>
              <a:buFont typeface="+mj-lt"/>
              <a:buAutoNum type="arabicPeriod"/>
            </a:pPr>
            <a:r>
              <a:rPr lang="en-US" sz="4400" dirty="0">
                <a:solidFill>
                  <a:schemeClr val="tx2">
                    <a:lumMod val="75000"/>
                  </a:schemeClr>
                </a:solidFill>
                <a:latin typeface="Franklin Gothic Book" panose="020B0503020102020204" pitchFamily="34" charset="0"/>
              </a:rPr>
              <a:t>Investment Planning</a:t>
            </a:r>
          </a:p>
          <a:p>
            <a:pPr marL="685800" indent="-685800">
              <a:lnSpc>
                <a:spcPct val="170000"/>
              </a:lnSpc>
              <a:buClr>
                <a:srgbClr val="FFCC00"/>
              </a:buClr>
              <a:buFont typeface="Wingdings" panose="05000000000000000000" pitchFamily="2" charset="2"/>
              <a:buChar char="ü"/>
            </a:pPr>
            <a:endParaRPr lang="en-US" sz="3600" b="1" dirty="0">
              <a:solidFill>
                <a:schemeClr val="bg1"/>
              </a:solidFill>
              <a:effectLst>
                <a:outerShdw blurRad="38100" dist="38100" dir="2700000" algn="tl">
                  <a:srgbClr val="000000">
                    <a:alpha val="43137"/>
                  </a:srgbClr>
                </a:outerShdw>
              </a:effectLst>
              <a:latin typeface="Franklin Gothic Book" panose="020B0503020102020204" pitchFamily="34" charset="0"/>
              <a:cs typeface="Calibri" panose="020F0502020204030204" pitchFamily="34" charset="0"/>
            </a:endParaRPr>
          </a:p>
          <a:p>
            <a:pPr marL="342900" indent="-342900">
              <a:lnSpc>
                <a:spcPct val="170000"/>
              </a:lnSpc>
              <a:buClr>
                <a:srgbClr val="FFCC00"/>
              </a:buClr>
              <a:buFont typeface="Wingdings" panose="05000000000000000000" pitchFamily="2" charset="2"/>
              <a:buChar char="ü"/>
            </a:pPr>
            <a:endParaRPr lang="en-US" sz="2000" dirty="0">
              <a:solidFill>
                <a:schemeClr val="bg1"/>
              </a:solidFill>
              <a:latin typeface="Franklin Gothic Book" panose="020B0503020102020204" pitchFamily="34" charset="0"/>
              <a:cs typeface="Calibri" panose="020F0502020204030204" pitchFamily="34" charset="0"/>
            </a:endParaRPr>
          </a:p>
          <a:p>
            <a:pPr marL="342900" indent="-342900">
              <a:lnSpc>
                <a:spcPct val="170000"/>
              </a:lnSpc>
              <a:buClr>
                <a:srgbClr val="FFCC00"/>
              </a:buClr>
              <a:buFont typeface="Wingdings" panose="05000000000000000000" pitchFamily="2" charset="2"/>
              <a:buChar char="ü"/>
            </a:pPr>
            <a:endParaRPr lang="en-US" sz="2000" dirty="0">
              <a:latin typeface="Calibri" panose="020F0502020204030204" pitchFamily="34" charset="0"/>
              <a:cs typeface="Calibri" panose="020F0502020204030204" pitchFamily="34" charset="0"/>
            </a:endParaRPr>
          </a:p>
        </p:txBody>
      </p:sp>
      <p:pic>
        <p:nvPicPr>
          <p:cNvPr id="4" name="Picture 3" descr="http://img1.wikia.nocookie.net/__cb20150106221941/epicrapbattlesofhistory/images/b/b7/Key_hint.jpg">
            <a:extLst>
              <a:ext uri="{FF2B5EF4-FFF2-40B4-BE49-F238E27FC236}">
                <a16:creationId xmlns:a16="http://schemas.microsoft.com/office/drawing/2014/main" id="{513F33D2-1798-4AA5-8331-1D9F557880D0}"/>
              </a:ext>
            </a:extLst>
          </p:cNvPr>
          <p:cNvPicPr/>
          <p:nvPr/>
        </p:nvPicPr>
        <p:blipFill>
          <a:blip r:embed="rId4">
            <a:extLst>
              <a:ext uri="{BEBA8EAE-BF5A-486C-A8C5-ECC9F3942E4B}">
                <a14:imgProps xmlns:a14="http://schemas.microsoft.com/office/drawing/2010/main">
                  <a14:imgLayer r:embed="rId5">
                    <a14:imgEffect>
                      <a14:backgroundRemoval t="5600" b="96000" l="3593" r="97228"/>
                    </a14:imgEffect>
                  </a14:imgLayer>
                </a14:imgProps>
              </a:ext>
              <a:ext uri="{28A0092B-C50C-407E-A947-70E740481C1C}">
                <a14:useLocalDpi xmlns:a14="http://schemas.microsoft.com/office/drawing/2010/main" val="0"/>
              </a:ext>
            </a:extLst>
          </a:blip>
          <a:srcRect/>
          <a:stretch>
            <a:fillRect/>
          </a:stretch>
        </p:blipFill>
        <p:spPr bwMode="auto">
          <a:xfrm rot="5400000">
            <a:off x="7720225" y="2808139"/>
            <a:ext cx="4764903" cy="2037623"/>
          </a:xfrm>
          <a:prstGeom prst="rect">
            <a:avLst/>
          </a:prstGeom>
          <a:noFill/>
          <a:ln>
            <a:noFill/>
          </a:ln>
        </p:spPr>
      </p:pic>
    </p:spTree>
    <p:extLst>
      <p:ext uri="{BB962C8B-B14F-4D97-AF65-F5344CB8AC3E}">
        <p14:creationId xmlns:p14="http://schemas.microsoft.com/office/powerpoint/2010/main" val="157728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mph" presetSubtype="0" fill="hold" nodeType="clickEffect">
                                  <p:stCondLst>
                                    <p:cond delay="0"/>
                                  </p:stCondLst>
                                  <p:childTnLst>
                                    <p:anim calcmode="discrete" valueType="str">
                                      <p:cBhvr override="childStyle">
                                        <p:cTn id="23" dur="2000" fill="hold"/>
                                        <p:tgtEl>
                                          <p:spTgt spid="3">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44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1"/>
            <a:ext cx="12192001" cy="955041"/>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60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Equity Market Review</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7" name="Picture 6">
            <a:extLst>
              <a:ext uri="{FF2B5EF4-FFF2-40B4-BE49-F238E27FC236}">
                <a16:creationId xmlns:a16="http://schemas.microsoft.com/office/drawing/2014/main" id="{1018F234-00BD-4D6F-B30D-8CA9EDE4FE7A}"/>
              </a:ext>
            </a:extLst>
          </p:cNvPr>
          <p:cNvPicPr>
            <a:picLocks noChangeAspect="1"/>
          </p:cNvPicPr>
          <p:nvPr/>
        </p:nvPicPr>
        <p:blipFill rotWithShape="1">
          <a:blip r:embed="rId4">
            <a:extLst>
              <a:ext uri="{28A0092B-C50C-407E-A947-70E740481C1C}">
                <a14:useLocalDpi xmlns:a14="http://schemas.microsoft.com/office/drawing/2010/main" val="0"/>
              </a:ext>
            </a:extLst>
          </a:blip>
          <a:srcRect b="53785"/>
          <a:stretch/>
        </p:blipFill>
        <p:spPr bwMode="auto">
          <a:xfrm>
            <a:off x="76963" y="1717904"/>
            <a:ext cx="5778405" cy="3087742"/>
          </a:xfrm>
          <a:prstGeom prst="rect">
            <a:avLst/>
          </a:prstGeom>
          <a:noFill/>
          <a:ln>
            <a:solidFill>
              <a:srgbClr val="002060"/>
            </a:solidFill>
          </a:ln>
        </p:spPr>
      </p:pic>
      <p:pic>
        <p:nvPicPr>
          <p:cNvPr id="8" name="Picture 7">
            <a:extLst>
              <a:ext uri="{FF2B5EF4-FFF2-40B4-BE49-F238E27FC236}">
                <a16:creationId xmlns:a16="http://schemas.microsoft.com/office/drawing/2014/main" id="{ED6128F5-AB28-40DF-8814-A3A3C8A7C37B}"/>
              </a:ext>
            </a:extLst>
          </p:cNvPr>
          <p:cNvPicPr>
            <a:picLocks noChangeAspect="1"/>
          </p:cNvPicPr>
          <p:nvPr/>
        </p:nvPicPr>
        <p:blipFill rotWithShape="1">
          <a:blip r:embed="rId4">
            <a:extLst>
              <a:ext uri="{28A0092B-C50C-407E-A947-70E740481C1C}">
                <a14:useLocalDpi xmlns:a14="http://schemas.microsoft.com/office/drawing/2010/main" val="0"/>
              </a:ext>
            </a:extLst>
          </a:blip>
          <a:srcRect t="49040" b="8023"/>
          <a:stretch/>
        </p:blipFill>
        <p:spPr bwMode="auto">
          <a:xfrm>
            <a:off x="5912667" y="1717904"/>
            <a:ext cx="6219600" cy="3087742"/>
          </a:xfrm>
          <a:prstGeom prst="rect">
            <a:avLst/>
          </a:prstGeom>
          <a:noFill/>
          <a:ln>
            <a:solidFill>
              <a:srgbClr val="002060"/>
            </a:solidFill>
          </a:ln>
        </p:spPr>
      </p:pic>
      <p:sp>
        <p:nvSpPr>
          <p:cNvPr id="5" name="TextBox 4">
            <a:extLst>
              <a:ext uri="{FF2B5EF4-FFF2-40B4-BE49-F238E27FC236}">
                <a16:creationId xmlns:a16="http://schemas.microsoft.com/office/drawing/2014/main" id="{0570C70F-2062-4D7F-BB55-11341C0804F0}"/>
              </a:ext>
            </a:extLst>
          </p:cNvPr>
          <p:cNvSpPr txBox="1"/>
          <p:nvPr/>
        </p:nvSpPr>
        <p:spPr>
          <a:xfrm>
            <a:off x="59733" y="4805646"/>
            <a:ext cx="1361270" cy="307777"/>
          </a:xfrm>
          <a:prstGeom prst="rect">
            <a:avLst/>
          </a:prstGeom>
          <a:noFill/>
        </p:spPr>
        <p:txBody>
          <a:bodyPr wrap="none" rtlCol="0">
            <a:spAutoFit/>
          </a:bodyPr>
          <a:lstStyle/>
          <a:p>
            <a:r>
              <a:rPr lang="en-US" sz="1400" i="1" dirty="0">
                <a:solidFill>
                  <a:schemeClr val="bg2">
                    <a:lumMod val="50000"/>
                  </a:schemeClr>
                </a:solidFill>
              </a:rPr>
              <a:t>Source: Barron’s</a:t>
            </a:r>
          </a:p>
        </p:txBody>
      </p:sp>
    </p:spTree>
    <p:extLst>
      <p:ext uri="{BB962C8B-B14F-4D97-AF65-F5344CB8AC3E}">
        <p14:creationId xmlns:p14="http://schemas.microsoft.com/office/powerpoint/2010/main" val="191044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stay ahead in buoyant stock market">
            <a:extLst>
              <a:ext uri="{FF2B5EF4-FFF2-40B4-BE49-F238E27FC236}">
                <a16:creationId xmlns:a16="http://schemas.microsoft.com/office/drawing/2014/main" id="{A024855E-B93A-48DE-A3E2-0CB672CB0C70}"/>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1244184"/>
            <a:ext cx="12192000" cy="56138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Equity Market Review</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10" name="Content Placeholder 2">
            <a:extLst>
              <a:ext uri="{FF2B5EF4-FFF2-40B4-BE49-F238E27FC236}">
                <a16:creationId xmlns:a16="http://schemas.microsoft.com/office/drawing/2014/main" id="{EABEFEFD-E21B-481F-8B7D-C67308792D78}"/>
              </a:ext>
            </a:extLst>
          </p:cNvPr>
          <p:cNvSpPr txBox="1">
            <a:spLocks/>
          </p:cNvSpPr>
          <p:nvPr/>
        </p:nvSpPr>
        <p:spPr>
          <a:xfrm>
            <a:off x="2230119" y="1281030"/>
            <a:ext cx="7731760" cy="1207338"/>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Clr>
                <a:schemeClr val="accent5">
                  <a:lumMod val="75000"/>
                </a:schemeClr>
              </a:buClr>
              <a:buNone/>
            </a:pPr>
            <a:r>
              <a:rPr lang="en-US" sz="6000" b="1" dirty="0">
                <a:solidFill>
                  <a:srgbClr val="0070C0"/>
                </a:solidFill>
                <a:latin typeface="Franklin Gothic Book" panose="020B0503020102020204" pitchFamily="34" charset="0"/>
              </a:rPr>
              <a:t>Record closes in 2021</a:t>
            </a:r>
            <a:endParaRPr lang="en-US" sz="13800" b="1" dirty="0">
              <a:latin typeface="Franklin Gothic Book" panose="020B0503020102020204" pitchFamily="34" charset="0"/>
            </a:endParaRPr>
          </a:p>
          <a:p>
            <a:pPr marL="0" indent="0" algn="ctr">
              <a:lnSpc>
                <a:spcPct val="150000"/>
              </a:lnSpc>
              <a:buFont typeface="Arial" panose="020B0604020202020204" pitchFamily="34" charset="0"/>
              <a:buNone/>
            </a:pPr>
            <a:endParaRPr lang="en-US" sz="3600" b="1" dirty="0"/>
          </a:p>
        </p:txBody>
      </p:sp>
      <p:sp>
        <p:nvSpPr>
          <p:cNvPr id="13" name="Content Placeholder 2">
            <a:extLst>
              <a:ext uri="{FF2B5EF4-FFF2-40B4-BE49-F238E27FC236}">
                <a16:creationId xmlns:a16="http://schemas.microsoft.com/office/drawing/2014/main" id="{EC5ED2F8-C823-4EBD-8E31-3494BC71968F}"/>
              </a:ext>
            </a:extLst>
          </p:cNvPr>
          <p:cNvSpPr txBox="1">
            <a:spLocks/>
          </p:cNvSpPr>
          <p:nvPr/>
        </p:nvSpPr>
        <p:spPr>
          <a:xfrm>
            <a:off x="537237" y="2769442"/>
            <a:ext cx="11117524" cy="316229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chemeClr val="accent5">
                  <a:lumMod val="75000"/>
                </a:schemeClr>
              </a:buClr>
              <a:buFont typeface="Wingdings" panose="05000000000000000000" pitchFamily="2" charset="2"/>
              <a:buChar char="§"/>
            </a:pPr>
            <a:r>
              <a:rPr lang="en-US" sz="4800" b="1" dirty="0">
                <a:solidFill>
                  <a:srgbClr val="0070C0"/>
                </a:solidFill>
              </a:rPr>
              <a:t> </a:t>
            </a:r>
            <a:r>
              <a:rPr lang="en-US" sz="5400" dirty="0">
                <a:solidFill>
                  <a:schemeClr val="tx2">
                    <a:lumMod val="75000"/>
                  </a:schemeClr>
                </a:solidFill>
                <a:latin typeface="Franklin Gothic Book" panose="020B0503020102020204" pitchFamily="34" charset="0"/>
              </a:rPr>
              <a:t>S&amp;P 500 – 70 record closes</a:t>
            </a:r>
          </a:p>
          <a:p>
            <a:pPr>
              <a:lnSpc>
                <a:spcPct val="150000"/>
              </a:lnSpc>
              <a:buClr>
                <a:schemeClr val="accent5">
                  <a:lumMod val="75000"/>
                </a:schemeClr>
              </a:buClr>
              <a:buFont typeface="Wingdings" panose="05000000000000000000" pitchFamily="2" charset="2"/>
              <a:buChar char="§"/>
            </a:pPr>
            <a:r>
              <a:rPr lang="en-US" sz="5400" dirty="0">
                <a:solidFill>
                  <a:schemeClr val="tx2">
                    <a:lumMod val="75000"/>
                  </a:schemeClr>
                </a:solidFill>
                <a:latin typeface="Franklin Gothic Book" panose="020B0503020102020204" pitchFamily="34" charset="0"/>
              </a:rPr>
              <a:t>DOW – 45 record closes</a:t>
            </a:r>
            <a:endParaRPr lang="en-US" sz="2800" dirty="0">
              <a:latin typeface="Franklin Gothic Book" panose="020B0503020102020204" pitchFamily="34" charset="0"/>
            </a:endParaRPr>
          </a:p>
        </p:txBody>
      </p:sp>
    </p:spTree>
    <p:extLst>
      <p:ext uri="{BB962C8B-B14F-4D97-AF65-F5344CB8AC3E}">
        <p14:creationId xmlns:p14="http://schemas.microsoft.com/office/powerpoint/2010/main" val="280644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2021 Review</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5" name="Picture 4">
            <a:extLst>
              <a:ext uri="{FF2B5EF4-FFF2-40B4-BE49-F238E27FC236}">
                <a16:creationId xmlns:a16="http://schemas.microsoft.com/office/drawing/2014/main" id="{DB91311E-569B-4429-B89A-6C80A782FA8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5487" y="1423352"/>
            <a:ext cx="8657273" cy="5228872"/>
          </a:xfrm>
          <a:prstGeom prst="rect">
            <a:avLst/>
          </a:prstGeom>
          <a:noFill/>
          <a:ln w="19050">
            <a:solidFill>
              <a:srgbClr val="002060"/>
            </a:solidFill>
          </a:ln>
        </p:spPr>
      </p:pic>
    </p:spTree>
    <p:extLst>
      <p:ext uri="{BB962C8B-B14F-4D97-AF65-F5344CB8AC3E}">
        <p14:creationId xmlns:p14="http://schemas.microsoft.com/office/powerpoint/2010/main" val="207973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2022 Outlook</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6" name="Picture 5">
            <a:extLst>
              <a:ext uri="{FF2B5EF4-FFF2-40B4-BE49-F238E27FC236}">
                <a16:creationId xmlns:a16="http://schemas.microsoft.com/office/drawing/2014/main" id="{A608818A-4003-489A-A09C-B13060FB58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965" y="2374602"/>
            <a:ext cx="11886757" cy="1528803"/>
          </a:xfrm>
          <a:prstGeom prst="rect">
            <a:avLst/>
          </a:prstGeom>
          <a:noFill/>
          <a:ln>
            <a:noFill/>
          </a:ln>
        </p:spPr>
      </p:pic>
    </p:spTree>
    <p:extLst>
      <p:ext uri="{BB962C8B-B14F-4D97-AF65-F5344CB8AC3E}">
        <p14:creationId xmlns:p14="http://schemas.microsoft.com/office/powerpoint/2010/main" val="276172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Equity Market Review</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9" name="Content Placeholder 2">
            <a:extLst>
              <a:ext uri="{FF2B5EF4-FFF2-40B4-BE49-F238E27FC236}">
                <a16:creationId xmlns:a16="http://schemas.microsoft.com/office/drawing/2014/main" id="{B4064DFE-52C6-4EA8-8604-7509E00F57E5}"/>
              </a:ext>
            </a:extLst>
          </p:cNvPr>
          <p:cNvSpPr txBox="1">
            <a:spLocks/>
          </p:cNvSpPr>
          <p:nvPr/>
        </p:nvSpPr>
        <p:spPr>
          <a:xfrm>
            <a:off x="2230119" y="929076"/>
            <a:ext cx="7731760" cy="1207338"/>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Clr>
                <a:schemeClr val="accent5">
                  <a:lumMod val="75000"/>
                </a:schemeClr>
              </a:buClr>
              <a:buNone/>
            </a:pPr>
            <a:r>
              <a:rPr lang="en-US" sz="6000" b="1" dirty="0">
                <a:solidFill>
                  <a:srgbClr val="0070C0"/>
                </a:solidFill>
                <a:latin typeface="Franklin Gothic Book" panose="020B0503020102020204" pitchFamily="34" charset="0"/>
              </a:rPr>
              <a:t>Treasury Yields</a:t>
            </a:r>
            <a:endParaRPr lang="en-US" sz="13800" dirty="0">
              <a:latin typeface="Franklin Gothic Book" panose="020B0503020102020204" pitchFamily="34" charset="0"/>
            </a:endParaRPr>
          </a:p>
          <a:p>
            <a:pPr marL="0" indent="0" algn="ctr">
              <a:lnSpc>
                <a:spcPct val="150000"/>
              </a:lnSpc>
              <a:buFont typeface="Arial" panose="020B0604020202020204" pitchFamily="34" charset="0"/>
              <a:buNone/>
            </a:pPr>
            <a:endParaRPr lang="en-US" sz="3600" dirty="0"/>
          </a:p>
        </p:txBody>
      </p:sp>
      <p:pic>
        <p:nvPicPr>
          <p:cNvPr id="6" name="Picture 5">
            <a:extLst>
              <a:ext uri="{FF2B5EF4-FFF2-40B4-BE49-F238E27FC236}">
                <a16:creationId xmlns:a16="http://schemas.microsoft.com/office/drawing/2014/main" id="{4681706B-3D8E-4C14-97AB-9AFF6B50AC8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778" y="2474811"/>
            <a:ext cx="11942442" cy="3411467"/>
          </a:xfrm>
          <a:prstGeom prst="rect">
            <a:avLst/>
          </a:prstGeom>
          <a:noFill/>
          <a:ln>
            <a:noFill/>
          </a:ln>
        </p:spPr>
      </p:pic>
    </p:spTree>
    <p:extLst>
      <p:ext uri="{BB962C8B-B14F-4D97-AF65-F5344CB8AC3E}">
        <p14:creationId xmlns:p14="http://schemas.microsoft.com/office/powerpoint/2010/main" val="17843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6A3"/>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Equity Market Review</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9" name="Content Placeholder 2">
            <a:extLst>
              <a:ext uri="{FF2B5EF4-FFF2-40B4-BE49-F238E27FC236}">
                <a16:creationId xmlns:a16="http://schemas.microsoft.com/office/drawing/2014/main" id="{B4064DFE-52C6-4EA8-8604-7509E00F57E5}"/>
              </a:ext>
            </a:extLst>
          </p:cNvPr>
          <p:cNvSpPr txBox="1">
            <a:spLocks/>
          </p:cNvSpPr>
          <p:nvPr/>
        </p:nvSpPr>
        <p:spPr>
          <a:xfrm>
            <a:off x="2230119" y="929076"/>
            <a:ext cx="7731760" cy="1207338"/>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Clr>
                <a:schemeClr val="accent5">
                  <a:lumMod val="75000"/>
                </a:schemeClr>
              </a:buClr>
              <a:buNone/>
            </a:pPr>
            <a:r>
              <a:rPr lang="en-US" sz="6000" b="1" dirty="0">
                <a:solidFill>
                  <a:srgbClr val="0070C0"/>
                </a:solidFill>
                <a:latin typeface="Franklin Gothic Book" panose="020B0503020102020204" pitchFamily="34" charset="0"/>
              </a:rPr>
              <a:t>The cost of safety</a:t>
            </a:r>
            <a:endParaRPr lang="en-US" sz="13800" dirty="0">
              <a:latin typeface="Franklin Gothic Book" panose="020B0503020102020204" pitchFamily="34" charset="0"/>
            </a:endParaRPr>
          </a:p>
          <a:p>
            <a:pPr marL="0" indent="0" algn="ctr">
              <a:lnSpc>
                <a:spcPct val="150000"/>
              </a:lnSpc>
              <a:buFont typeface="Arial" panose="020B0604020202020204" pitchFamily="34" charset="0"/>
              <a:buNone/>
            </a:pPr>
            <a:endParaRPr lang="en-US" sz="3600" dirty="0"/>
          </a:p>
        </p:txBody>
      </p:sp>
      <p:pic>
        <p:nvPicPr>
          <p:cNvPr id="6" name="Picture 5">
            <a:extLst>
              <a:ext uri="{FF2B5EF4-FFF2-40B4-BE49-F238E27FC236}">
                <a16:creationId xmlns:a16="http://schemas.microsoft.com/office/drawing/2014/main" id="{8C0F0EDC-CB37-4990-92C8-AD37D7D169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7131" y="2616892"/>
            <a:ext cx="7236258" cy="3429945"/>
          </a:xfrm>
          <a:prstGeom prst="rect">
            <a:avLst/>
          </a:prstGeom>
          <a:noFill/>
          <a:ln>
            <a:noFill/>
          </a:ln>
        </p:spPr>
      </p:pic>
    </p:spTree>
    <p:extLst>
      <p:ext uri="{BB962C8B-B14F-4D97-AF65-F5344CB8AC3E}">
        <p14:creationId xmlns:p14="http://schemas.microsoft.com/office/powerpoint/2010/main" val="62981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3806</TotalTime>
  <Words>2822</Words>
  <Application>Microsoft Office PowerPoint</Application>
  <PresentationFormat>Widescreen</PresentationFormat>
  <Paragraphs>264</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Calibri Light</vt:lpstr>
      <vt:lpstr>Franklin Gothic Book</vt:lpstr>
      <vt:lpstr>Franklin Gothic Demi Cond</vt:lpstr>
      <vt:lpstr>Franklin Gothic Medium Cond</vt:lpstr>
      <vt:lpstr>georgia</vt:lpstr>
      <vt:lpstr>Segoe Script</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Allard</dc:creator>
  <cp:lastModifiedBy>Stephanie Allard</cp:lastModifiedBy>
  <cp:revision>113</cp:revision>
  <cp:lastPrinted>2022-01-14T19:43:38Z</cp:lastPrinted>
  <dcterms:created xsi:type="dcterms:W3CDTF">2021-01-05T17:02:45Z</dcterms:created>
  <dcterms:modified xsi:type="dcterms:W3CDTF">2022-01-14T20:15:46Z</dcterms:modified>
</cp:coreProperties>
</file>