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900" r:id="rId3"/>
    <p:sldId id="936" r:id="rId4"/>
    <p:sldId id="909" r:id="rId5"/>
    <p:sldId id="934" r:id="rId6"/>
    <p:sldId id="887" r:id="rId7"/>
    <p:sldId id="932" r:id="rId8"/>
    <p:sldId id="938" r:id="rId9"/>
    <p:sldId id="937" r:id="rId10"/>
    <p:sldId id="939" r:id="rId11"/>
    <p:sldId id="910" r:id="rId12"/>
    <p:sldId id="906" r:id="rId13"/>
    <p:sldId id="914" r:id="rId14"/>
    <p:sldId id="916" r:id="rId15"/>
    <p:sldId id="931" r:id="rId16"/>
    <p:sldId id="929" r:id="rId17"/>
    <p:sldId id="894" r:id="rId18"/>
    <p:sldId id="920" r:id="rId19"/>
    <p:sldId id="922" r:id="rId20"/>
    <p:sldId id="924" r:id="rId21"/>
    <p:sldId id="92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Unger" initials="KU" lastIdx="1" clrIdx="0">
    <p:extLst>
      <p:ext uri="{19B8F6BF-5375-455C-9EA6-DF929625EA0E}">
        <p15:presenceInfo xmlns:p15="http://schemas.microsoft.com/office/powerpoint/2012/main" userId="S::ken@theapfa.com::a059aaf4-1950-48dc-bd52-8e7c004b6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F"/>
    <a:srgbClr val="006600"/>
    <a:srgbClr val="0076A3"/>
    <a:srgbClr val="EEF1FC"/>
    <a:srgbClr val="F2F2F2"/>
    <a:srgbClr val="F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7002" autoAdjust="0"/>
  </p:normalViewPr>
  <p:slideViewPr>
    <p:cSldViewPr snapToGrid="0">
      <p:cViewPr varScale="1">
        <p:scale>
          <a:sx n="107" d="100"/>
          <a:sy n="107" d="100"/>
        </p:scale>
        <p:origin x="1686" y="132"/>
      </p:cViewPr>
      <p:guideLst/>
    </p:cSldViewPr>
  </p:slideViewPr>
  <p:outlineViewPr>
    <p:cViewPr>
      <p:scale>
        <a:sx n="33" d="100"/>
        <a:sy n="33" d="100"/>
      </p:scale>
      <p:origin x="0" y="-235"/>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80" d="100"/>
          <a:sy n="80" d="100"/>
        </p:scale>
        <p:origin x="2794" y="-4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A0BF826-5922-40BB-89F3-07B4FC690F9B}" type="datetimeFigureOut">
              <a:rPr lang="en-US" smtClean="0"/>
              <a:t>7/11/2022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D53C02A-7E42-473B-B46B-30CAC35B688D}" type="slidenum">
              <a:rPr lang="en-US" smtClean="0"/>
              <a:t>‹#›</a:t>
            </a:fld>
            <a:endParaRPr lang="en-US"/>
          </a:p>
        </p:txBody>
      </p:sp>
    </p:spTree>
    <p:extLst>
      <p:ext uri="{BB962C8B-B14F-4D97-AF65-F5344CB8AC3E}">
        <p14:creationId xmlns:p14="http://schemas.microsoft.com/office/powerpoint/2010/main" val="21283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89794"/>
            <a:ext cx="5608320" cy="3660458"/>
          </a:xfrm>
        </p:spPr>
        <p:txBody>
          <a:bodyPr/>
          <a:lstStyle/>
          <a:p>
            <a:pPr defTabSz="931637">
              <a:defRPr/>
            </a:pPr>
            <a:r>
              <a:rPr lang="en-US" b="0" dirty="0"/>
              <a:t>Hello clients and friends.  This is ___________________ from __________________ and it’s my pleasure to welcome you to our </a:t>
            </a:r>
            <a:r>
              <a:rPr lang="en-US" dirty="0"/>
              <a:t>second quarter economic review.</a:t>
            </a:r>
          </a:p>
        </p:txBody>
      </p:sp>
      <p:sp>
        <p:nvSpPr>
          <p:cNvPr id="4" name="Slide Number Placeholder 3"/>
          <p:cNvSpPr>
            <a:spLocks noGrp="1"/>
          </p:cNvSpPr>
          <p:nvPr>
            <p:ph type="sldNum" sz="quarter" idx="5"/>
          </p:nvPr>
        </p:nvSpPr>
        <p:spPr/>
        <p:txBody>
          <a:bodyPr/>
          <a:lstStyle/>
          <a:p>
            <a:fld id="{BD53C02A-7E42-473B-B46B-30CAC35B688D}" type="slidenum">
              <a:rPr lang="en-US" smtClean="0"/>
              <a:t>1</a:t>
            </a:fld>
            <a:endParaRPr lang="en-US"/>
          </a:p>
        </p:txBody>
      </p:sp>
    </p:spTree>
    <p:extLst>
      <p:ext uri="{BB962C8B-B14F-4D97-AF65-F5344CB8AC3E}">
        <p14:creationId xmlns:p14="http://schemas.microsoft.com/office/powerpoint/2010/main" val="148685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algn="just" defTabSz="914266" fontAlgn="base">
              <a:defRPr/>
            </a:pPr>
            <a:r>
              <a:rPr lang="en-US" sz="1100" dirty="0">
                <a:solidFill>
                  <a:srgbClr val="000000"/>
                </a:solidFill>
                <a:effectLst/>
                <a:ea typeface="Calibri" panose="020F0502020204030204" pitchFamily="34" charset="0"/>
              </a:rPr>
              <a:t>Please also understand that even if we do go into a recession, this does not mean that investors will get wiped out! </a:t>
            </a:r>
            <a:endParaRPr lang="en-US" sz="1100" b="0" i="0" dirty="0">
              <a:solidFill>
                <a:srgbClr val="333333"/>
              </a:solidFill>
              <a:effectLst/>
            </a:endParaRPr>
          </a:p>
          <a:p>
            <a:pPr algn="just" defTabSz="914266" fontAlgn="base">
              <a:defRPr/>
            </a:pPr>
            <a:endParaRPr lang="en-US" sz="1400" b="0" i="1" dirty="0">
              <a:solidFill>
                <a:srgbClr val="333333"/>
              </a:solidFill>
              <a:effectLst/>
              <a:latin typeface="Georgia" panose="02040502050405020303" pitchFamily="18" charset="0"/>
            </a:endParaRPr>
          </a:p>
          <a:p>
            <a:pPr algn="just" defTabSz="914266" fontAlgn="base">
              <a:defRPr/>
            </a:pPr>
            <a:r>
              <a:rPr lang="en-US" sz="1100" i="0" dirty="0"/>
              <a:t>Please remember, a recession does not equal the Great Depression! </a:t>
            </a:r>
            <a:endParaRPr lang="en-US" sz="1100" i="1" dirty="0"/>
          </a:p>
        </p:txBody>
      </p:sp>
      <p:sp>
        <p:nvSpPr>
          <p:cNvPr id="4" name="Slide Number Placeholder 3"/>
          <p:cNvSpPr>
            <a:spLocks noGrp="1"/>
          </p:cNvSpPr>
          <p:nvPr>
            <p:ph type="sldNum" sz="quarter" idx="5"/>
          </p:nvPr>
        </p:nvSpPr>
        <p:spPr/>
        <p:txBody>
          <a:bodyPr/>
          <a:lstStyle/>
          <a:p>
            <a:fld id="{BD53C02A-7E42-473B-B46B-30CAC35B688D}" type="slidenum">
              <a:rPr lang="en-US" smtClean="0"/>
              <a:t>10</a:t>
            </a:fld>
            <a:endParaRPr lang="en-US"/>
          </a:p>
        </p:txBody>
      </p:sp>
    </p:spTree>
    <p:extLst>
      <p:ext uri="{BB962C8B-B14F-4D97-AF65-F5344CB8AC3E}">
        <p14:creationId xmlns:p14="http://schemas.microsoft.com/office/powerpoint/2010/main" val="2281323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algn="just">
              <a:lnSpc>
                <a:spcPct val="115000"/>
              </a:lnSpc>
              <a:spcAft>
                <a:spcPts val="800"/>
              </a:spcAft>
            </a:pPr>
            <a:r>
              <a:rPr lang="en-US" dirty="0"/>
              <a:t>Although there is no established formal inflation target, the Federal Reserve generally believes that an approximately 2% rate of inflation is acceptable. The annual inflation rate for the U.S. was 8.6% for the 12 months that ended this May.  Where are we seeing it the most?</a:t>
            </a:r>
          </a:p>
          <a:p>
            <a:pPr algn="just">
              <a:lnSpc>
                <a:spcPct val="115000"/>
              </a:lnSpc>
              <a:spcAft>
                <a:spcPts val="800"/>
              </a:spcAft>
            </a:pPr>
            <a:endParaRPr lang="en-US" dirty="0"/>
          </a:p>
          <a:p>
            <a:pPr marL="0" marR="0" lvl="0" indent="0" algn="just" defTabSz="914400" rtl="0" eaLnBrk="1" fontAlgn="auto" latinLnBrk="0" hangingPunct="1">
              <a:lnSpc>
                <a:spcPct val="115000"/>
              </a:lnSpc>
              <a:spcBef>
                <a:spcPts val="0"/>
              </a:spcBef>
              <a:spcAft>
                <a:spcPts val="800"/>
              </a:spcAft>
              <a:buClrTx/>
              <a:buSzTx/>
              <a:buFontTx/>
              <a:buNone/>
              <a:tabLst/>
              <a:defRPr/>
            </a:pPr>
            <a:r>
              <a:rPr lang="en-US" dirty="0"/>
              <a:t>Gas prices, grocery stores and housing prices all saw heavy increases in the last year.</a:t>
            </a: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US" dirty="0"/>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US" dirty="0"/>
          </a:p>
          <a:p>
            <a:pPr marL="0" marR="0" lvl="0" indent="0" algn="just" defTabSz="914400" rtl="0" eaLnBrk="1" fontAlgn="auto" latinLnBrk="0" hangingPunct="1">
              <a:lnSpc>
                <a:spcPct val="115000"/>
              </a:lnSpc>
              <a:spcBef>
                <a:spcPts val="0"/>
              </a:spcBef>
              <a:spcAft>
                <a:spcPts val="800"/>
              </a:spcAft>
              <a:buClrTx/>
              <a:buSzTx/>
              <a:buFontTx/>
              <a:buNone/>
              <a:tabLst/>
              <a:defRPr/>
            </a:pPr>
            <a:r>
              <a:rPr lang="en-US" sz="1050" i="1" dirty="0"/>
              <a:t>(Source: cnbc.om; 6/10/2022)</a:t>
            </a:r>
          </a:p>
          <a:p>
            <a:pPr algn="just">
              <a:lnSpc>
                <a:spcPct val="115000"/>
              </a:lnSpc>
              <a:spcAft>
                <a:spcPts val="800"/>
              </a:spcAft>
            </a:pPr>
            <a:endParaRPr lang="en-US" dirty="0"/>
          </a:p>
          <a:p>
            <a:pPr algn="just">
              <a:lnSpc>
                <a:spcPct val="115000"/>
              </a:lnSpc>
              <a:spcAft>
                <a:spcPts val="800"/>
              </a:spcAft>
            </a:pPr>
            <a:endParaRPr lang="en-US" dirty="0"/>
          </a:p>
          <a:p>
            <a:pPr algn="just">
              <a:lnSpc>
                <a:spcPct val="115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11</a:t>
            </a:fld>
            <a:endParaRPr lang="en-US"/>
          </a:p>
        </p:txBody>
      </p:sp>
    </p:spTree>
    <p:extLst>
      <p:ext uri="{BB962C8B-B14F-4D97-AF65-F5344CB8AC3E}">
        <p14:creationId xmlns:p14="http://schemas.microsoft.com/office/powerpoint/2010/main" val="236863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marL="0" marR="0" algn="just">
              <a:lnSpc>
                <a:spcPct val="107000"/>
              </a:lnSpc>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Standing by its commitment to fight inflation, on June 15, the Federal Reserve again raised interest rates, this time by 75 basis points, or 0.75%, the biggest single rate hike since 1994. Add that to the 0.75% increase already implemented this year, this brings the Federal Funds Rate to a target range of 1.50 – 1.75%. Wall Street responded with selloffs, taking the S&amp;P 500 officially into a bear market. In late June, the DJIA dropped below 30,000 for the first time since January 2021.</a:t>
            </a:r>
          </a:p>
          <a:p>
            <a:pPr marL="0" marR="0" algn="just">
              <a:lnSpc>
                <a:spcPct val="107000"/>
              </a:lnSpc>
              <a:spcBef>
                <a:spcPts val="0"/>
              </a:spcBef>
              <a:spcAft>
                <a:spcPts val="0"/>
              </a:spcAft>
            </a:pPr>
            <a:endParaRPr lang="en-US" dirty="0">
              <a:solidFill>
                <a:srgbClr val="00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defTabSz="914266" fontAlgn="base">
              <a:defRPr/>
            </a:pPr>
            <a:endParaRPr lang="en-US" sz="1000" dirty="0">
              <a:effectLst/>
              <a:ea typeface="Calibri" panose="020F0502020204030204" pitchFamily="34" charset="0"/>
            </a:endParaRPr>
          </a:p>
          <a:p>
            <a:pPr defTabSz="914266" fontAlgn="base">
              <a:defRPr/>
            </a:pPr>
            <a:r>
              <a:rPr lang="en-US" sz="1000" i="1" dirty="0">
                <a:effectLst/>
                <a:ea typeface="Calibri" panose="020F0502020204030204" pitchFamily="34" charset="0"/>
              </a:rPr>
              <a:t>Chart Source: nytimes.com; Federal Reserve (https://www.nytimes.com/2022/06/15/business/economy/fed-interest-rates.html)</a:t>
            </a:r>
          </a:p>
        </p:txBody>
      </p:sp>
      <p:sp>
        <p:nvSpPr>
          <p:cNvPr id="4" name="Slide Number Placeholder 3"/>
          <p:cNvSpPr>
            <a:spLocks noGrp="1"/>
          </p:cNvSpPr>
          <p:nvPr>
            <p:ph type="sldNum" sz="quarter" idx="5"/>
          </p:nvPr>
        </p:nvSpPr>
        <p:spPr/>
        <p:txBody>
          <a:bodyPr/>
          <a:lstStyle/>
          <a:p>
            <a:fld id="{BD53C02A-7E42-473B-B46B-30CAC35B688D}" type="slidenum">
              <a:rPr lang="en-US" smtClean="0"/>
              <a:t>12</a:t>
            </a:fld>
            <a:endParaRPr lang="en-US"/>
          </a:p>
        </p:txBody>
      </p:sp>
    </p:spTree>
    <p:extLst>
      <p:ext uri="{BB962C8B-B14F-4D97-AF65-F5344CB8AC3E}">
        <p14:creationId xmlns:p14="http://schemas.microsoft.com/office/powerpoint/2010/main" val="127120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buClr>
                <a:schemeClr val="accent2">
                  <a:lumMod val="75000"/>
                </a:schemeClr>
              </a:buClr>
              <a:defRPr/>
            </a:pPr>
            <a:r>
              <a:rPr lang="en-US" sz="1100" dirty="0"/>
              <a:t>Safety comes with a cost. </a:t>
            </a:r>
          </a:p>
          <a:p>
            <a:pPr algn="just" fontAlgn="base">
              <a:buClr>
                <a:schemeClr val="accent2">
                  <a:lumMod val="75000"/>
                </a:schemeClr>
              </a:buClr>
              <a:defRPr/>
            </a:pPr>
            <a:endParaRPr lang="en-US" sz="1100" dirty="0"/>
          </a:p>
          <a:p>
            <a:pPr algn="just" fontAlgn="base">
              <a:buClr>
                <a:schemeClr val="accent2">
                  <a:lumMod val="75000"/>
                </a:schemeClr>
              </a:buClr>
              <a:defRPr/>
            </a:pPr>
            <a:r>
              <a:rPr lang="en-US" sz="1100" dirty="0"/>
              <a:t>Have you seen what interest rates banks are currently offering to savers?</a:t>
            </a:r>
          </a:p>
          <a:p>
            <a:pPr algn="just" fontAlgn="base">
              <a:buClr>
                <a:schemeClr val="accent2">
                  <a:lumMod val="75000"/>
                </a:schemeClr>
              </a:buClr>
              <a:defRPr/>
            </a:pPr>
            <a:endParaRPr lang="en-US" sz="1100" dirty="0"/>
          </a:p>
          <a:p>
            <a:pPr algn="just" fontAlgn="base">
              <a:buClr>
                <a:schemeClr val="accent2">
                  <a:lumMod val="75000"/>
                </a:schemeClr>
              </a:buClr>
              <a:defRPr/>
            </a:pPr>
            <a:r>
              <a:rPr lang="en-US" sz="1100" dirty="0"/>
              <a:t>According to Barron’s, the average bank money market rates on July 4 were 0.09% and the average 12-month CD rate was 0.39%.</a:t>
            </a:r>
          </a:p>
          <a:p>
            <a:pPr algn="just" fontAlgn="base">
              <a:buClr>
                <a:schemeClr val="accent2">
                  <a:lumMod val="75000"/>
                </a:schemeClr>
              </a:buClr>
              <a:defRPr/>
            </a:pPr>
            <a:endParaRPr lang="en-US" sz="1100" dirty="0"/>
          </a:p>
          <a:p>
            <a:pPr algn="just" fontAlgn="base">
              <a:buClr>
                <a:schemeClr val="accent2">
                  <a:lumMod val="75000"/>
                </a:schemeClr>
              </a:buClr>
              <a:defRPr/>
            </a:pPr>
            <a:r>
              <a:rPr lang="en-US" sz="1100" dirty="0"/>
              <a:t>For many investors, today’s ultra-low rates might not help them reach their goals. </a:t>
            </a:r>
          </a:p>
          <a:p>
            <a:pPr algn="just" fontAlgn="base">
              <a:buClr>
                <a:schemeClr val="accent2">
                  <a:lumMod val="75000"/>
                </a:schemeClr>
              </a:buClr>
              <a:defRPr/>
            </a:pPr>
            <a:endParaRPr lang="en-US" sz="1100" dirty="0"/>
          </a:p>
          <a:p>
            <a:pPr algn="just" fontAlgn="base">
              <a:buClr>
                <a:schemeClr val="accent2">
                  <a:lumMod val="75000"/>
                </a:schemeClr>
              </a:buClr>
              <a:defRPr/>
            </a:pPr>
            <a:r>
              <a:rPr lang="en-US" sz="1100" dirty="0"/>
              <a:t>Therefore, equities should still be considered for a part of a diversified portfolio.</a:t>
            </a:r>
          </a:p>
        </p:txBody>
      </p:sp>
      <p:sp>
        <p:nvSpPr>
          <p:cNvPr id="4" name="Slide Number Placeholder 3"/>
          <p:cNvSpPr>
            <a:spLocks noGrp="1"/>
          </p:cNvSpPr>
          <p:nvPr>
            <p:ph type="sldNum" sz="quarter" idx="5"/>
          </p:nvPr>
        </p:nvSpPr>
        <p:spPr/>
        <p:txBody>
          <a:bodyPr/>
          <a:lstStyle/>
          <a:p>
            <a:fld id="{BD53C02A-7E42-473B-B46B-30CAC35B688D}" type="slidenum">
              <a:rPr lang="en-US" smtClean="0"/>
              <a:t>13</a:t>
            </a:fld>
            <a:endParaRPr lang="en-US"/>
          </a:p>
        </p:txBody>
      </p:sp>
    </p:spTree>
    <p:extLst>
      <p:ext uri="{BB962C8B-B14F-4D97-AF65-F5344CB8AC3E}">
        <p14:creationId xmlns:p14="http://schemas.microsoft.com/office/powerpoint/2010/main" val="144469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364"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ea typeface="Calibri" panose="020F0502020204030204" pitchFamily="34" charset="0"/>
              </a:rPr>
              <a:t>We feel that volatility isn’t likely to go away in the coming months, so investors need to be prepared. </a:t>
            </a:r>
            <a:r>
              <a:rPr lang="en-US" sz="1100" dirty="0">
                <a:solidFill>
                  <a:srgbClr val="000000"/>
                </a:solidFill>
                <a:effectLst/>
                <a:ea typeface="Calibri" panose="020F0502020204030204" pitchFamily="34" charset="0"/>
                <a:cs typeface="Calibri" panose="020F0502020204030204" pitchFamily="34" charset="0"/>
              </a:rPr>
              <a:t>Remember, if you have a well-diversified, long-term financial plan, abandoning ship is probably not in your best interest.  </a:t>
            </a:r>
          </a:p>
          <a:p>
            <a:pPr marL="0" marR="0" lvl="0" indent="0" algn="l" defTabSz="931364" rtl="0" eaLnBrk="1" fontAlgn="auto" latinLnBrk="0" hangingPunct="1">
              <a:lnSpc>
                <a:spcPct val="100000"/>
              </a:lnSpc>
              <a:spcBef>
                <a:spcPts val="0"/>
              </a:spcBef>
              <a:spcAft>
                <a:spcPts val="0"/>
              </a:spcAft>
              <a:buClrTx/>
              <a:buSzTx/>
              <a:buFontTx/>
              <a:buNone/>
              <a:tabLst/>
              <a:defRPr/>
            </a:pPr>
            <a:endParaRPr lang="en-US" sz="1100" dirty="0">
              <a:solidFill>
                <a:srgbClr val="000000"/>
              </a:solidFill>
              <a:effectLst/>
              <a:ea typeface="Calibri" panose="020F0502020204030204" pitchFamily="34" charset="0"/>
              <a:cs typeface="Calibri" panose="020F0502020204030204" pitchFamily="34" charset="0"/>
            </a:endParaRPr>
          </a:p>
          <a:p>
            <a:pPr defTabSz="931364">
              <a:defRPr/>
            </a:pPr>
            <a:r>
              <a:rPr lang="en-US" sz="1100" dirty="0"/>
              <a:t>As you can see from this chart, even with the downturn, long term investors who have stayed in the market over 10, 20 or 40 years were rewarded with considerable gains.</a:t>
            </a:r>
          </a:p>
          <a:p>
            <a:pPr defTabSz="931364">
              <a:defRPr/>
            </a:pPr>
            <a:endParaRPr lang="en-US" sz="1100" dirty="0"/>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14</a:t>
            </a:fld>
            <a:endParaRPr lang="en-US"/>
          </a:p>
        </p:txBody>
      </p:sp>
    </p:spTree>
    <p:extLst>
      <p:ext uri="{BB962C8B-B14F-4D97-AF65-F5344CB8AC3E}">
        <p14:creationId xmlns:p14="http://schemas.microsoft.com/office/powerpoint/2010/main" val="266058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knowledgeable of the cycle of emotional investing is wise. It is a theory every investor should understand. </a:t>
            </a:r>
          </a:p>
          <a:p>
            <a:endParaRPr lang="en-US" dirty="0"/>
          </a:p>
          <a:p>
            <a:r>
              <a:rPr lang="en-US" dirty="0"/>
              <a:t>This current market environment is most certainly testing the discipline of investors. Some investors panic and jump ship during times of volatility while others choose to ride it out and wait for calmer waters. Which mindset do you have?</a:t>
            </a:r>
          </a:p>
          <a:p>
            <a:endParaRPr lang="en-US" dirty="0"/>
          </a:p>
          <a:p>
            <a:r>
              <a:rPr lang="en-US" dirty="0"/>
              <a:t>Having a comprehensive financial plan takes into consideration how you will react to each cycle before it happens. This helps you make the best, non-emotional decision, non-hasty decisions for your hard-earned money.</a:t>
            </a:r>
          </a:p>
          <a:p>
            <a:endParaRPr lang="en-US" dirty="0"/>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15</a:t>
            </a:fld>
            <a:endParaRPr lang="en-US"/>
          </a:p>
        </p:txBody>
      </p:sp>
    </p:spTree>
    <p:extLst>
      <p:ext uri="{BB962C8B-B14F-4D97-AF65-F5344CB8AC3E}">
        <p14:creationId xmlns:p14="http://schemas.microsoft.com/office/powerpoint/2010/main" val="252647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buClr>
                <a:schemeClr val="accent2">
                  <a:lumMod val="75000"/>
                </a:schemeClr>
              </a:buClr>
              <a:defRPr/>
            </a:pPr>
            <a:r>
              <a:rPr lang="en-US" dirty="0"/>
              <a:t>Now let’s review our outlook for the upcoming months.</a:t>
            </a:r>
          </a:p>
          <a:p>
            <a:pPr algn="just" fontAlgn="base">
              <a:buClr>
                <a:schemeClr val="accent2">
                  <a:lumMod val="75000"/>
                </a:schemeClr>
              </a:buClr>
              <a:defRPr/>
            </a:pPr>
            <a:endParaRPr lang="en-US" dirty="0"/>
          </a:p>
          <a:p>
            <a:pPr algn="just" fontAlgn="base">
              <a:buClr>
                <a:schemeClr val="accent2">
                  <a:lumMod val="75000"/>
                </a:schemeClr>
              </a:buClr>
              <a:defRPr/>
            </a:pPr>
            <a:r>
              <a:rPr lang="en-US" dirty="0"/>
              <a:t>In the approaching months, we expect to see more interest rate hikes from the Feds.</a:t>
            </a:r>
          </a:p>
          <a:p>
            <a:pPr algn="just" fontAlgn="base">
              <a:buClr>
                <a:schemeClr val="accent2">
                  <a:lumMod val="75000"/>
                </a:schemeClr>
              </a:buClr>
              <a:defRPr/>
            </a:pPr>
            <a:br>
              <a:rPr lang="en-US" dirty="0"/>
            </a:br>
            <a:r>
              <a:rPr lang="en-US" dirty="0"/>
              <a:t>The cost of loans are higher, most notably, mortgage rates. If you’re planning on any large interest-bearing purchases, you may want to consider having liquidity for any purchases.</a:t>
            </a:r>
          </a:p>
          <a:p>
            <a:pPr algn="just" fontAlgn="base">
              <a:buClr>
                <a:schemeClr val="accent2">
                  <a:lumMod val="75000"/>
                </a:schemeClr>
              </a:buClr>
              <a:defRPr/>
            </a:pPr>
            <a:endParaRPr lang="en-US" dirty="0"/>
          </a:p>
          <a:p>
            <a:pPr algn="just" fontAlgn="base">
              <a:buClr>
                <a:schemeClr val="accent2">
                  <a:lumMod val="75000"/>
                </a:schemeClr>
              </a:buClr>
              <a:defRPr/>
            </a:pPr>
            <a:r>
              <a:rPr lang="en-US" dirty="0"/>
              <a:t>As we mentioned earlier, there are still many variables like geopolitical unrest and continuing health concerns that could affect the speed and direction of the economy. </a:t>
            </a:r>
          </a:p>
          <a:p>
            <a:pPr algn="just" fontAlgn="base">
              <a:buClr>
                <a:schemeClr val="accent2">
                  <a:lumMod val="75000"/>
                </a:schemeClr>
              </a:buClr>
              <a:defRPr/>
            </a:pPr>
            <a:endParaRPr lang="en-US" dirty="0"/>
          </a:p>
          <a:p>
            <a:pPr algn="just" fontAlgn="base">
              <a:buClr>
                <a:schemeClr val="accent2">
                  <a:lumMod val="75000"/>
                </a:schemeClr>
              </a:buClr>
              <a:defRPr/>
            </a:pPr>
            <a:r>
              <a:rPr lang="en-US" dirty="0"/>
              <a:t>We are keeping a watchful eye on events or changes that may affect your personal situation. </a:t>
            </a:r>
          </a:p>
        </p:txBody>
      </p:sp>
      <p:sp>
        <p:nvSpPr>
          <p:cNvPr id="4" name="Slide Number Placeholder 3"/>
          <p:cNvSpPr>
            <a:spLocks noGrp="1"/>
          </p:cNvSpPr>
          <p:nvPr>
            <p:ph type="sldNum" sz="quarter" idx="5"/>
          </p:nvPr>
        </p:nvSpPr>
        <p:spPr/>
        <p:txBody>
          <a:bodyPr/>
          <a:lstStyle/>
          <a:p>
            <a:fld id="{BD53C02A-7E42-473B-B46B-30CAC35B688D}" type="slidenum">
              <a:rPr lang="en-US" smtClean="0"/>
              <a:t>16</a:t>
            </a:fld>
            <a:endParaRPr lang="en-US"/>
          </a:p>
        </p:txBody>
      </p:sp>
    </p:spTree>
    <p:extLst>
      <p:ext uri="{BB962C8B-B14F-4D97-AF65-F5344CB8AC3E}">
        <p14:creationId xmlns:p14="http://schemas.microsoft.com/office/powerpoint/2010/main" val="3715951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23618"/>
          </a:xfrm>
        </p:spPr>
        <p:txBody>
          <a:bodyPr/>
          <a:lstStyle/>
          <a:p>
            <a:pPr>
              <a:spcBef>
                <a:spcPts val="589"/>
              </a:spcBef>
              <a:spcAft>
                <a:spcPts val="589"/>
              </a:spcAft>
              <a:buClr>
                <a:schemeClr val="tx1"/>
              </a:buClr>
            </a:pPr>
            <a:r>
              <a:rPr lang="en-US" dirty="0"/>
              <a:t>Here are some things we feel would be beneficial to do in light of rising interest rates:</a:t>
            </a:r>
          </a:p>
          <a:p>
            <a:pPr marL="171425" indent="-171425" defTabSz="685699">
              <a:spcBef>
                <a:spcPts val="600"/>
              </a:spcBef>
              <a:spcAft>
                <a:spcPts val="600"/>
              </a:spcAft>
              <a:buClr>
                <a:schemeClr val="accent5">
                  <a:lumMod val="75000"/>
                </a:schemeClr>
              </a:buClr>
              <a:buFont typeface="Wingdings" panose="05000000000000000000" pitchFamily="2" charset="2"/>
              <a:buChar char="§"/>
            </a:pPr>
            <a:r>
              <a:rPr lang="en-US" dirty="0"/>
              <a:t>Review all your income-producing investments.</a:t>
            </a:r>
          </a:p>
          <a:p>
            <a:pPr marL="171425" indent="-171425" defTabSz="685699">
              <a:spcBef>
                <a:spcPts val="600"/>
              </a:spcBef>
              <a:spcAft>
                <a:spcPts val="600"/>
              </a:spcAft>
              <a:buClr>
                <a:schemeClr val="accent5">
                  <a:lumMod val="75000"/>
                </a:schemeClr>
              </a:buClr>
              <a:buFont typeface="Wingdings" panose="05000000000000000000" pitchFamily="2" charset="2"/>
              <a:buChar char="§"/>
            </a:pPr>
            <a:r>
              <a:rPr lang="en-US" dirty="0"/>
              <a:t>Lock in your mortgage rates or consider refinancing to get a better rate if you haven’t already done so.</a:t>
            </a:r>
          </a:p>
          <a:p>
            <a:pPr marL="171425" indent="-171425" defTabSz="685699">
              <a:spcBef>
                <a:spcPts val="600"/>
              </a:spcBef>
              <a:spcAft>
                <a:spcPts val="600"/>
              </a:spcAft>
              <a:buClr>
                <a:schemeClr val="accent5">
                  <a:lumMod val="75000"/>
                </a:schemeClr>
              </a:buClr>
              <a:buFont typeface="Wingdings" panose="05000000000000000000" pitchFamily="2" charset="2"/>
              <a:buChar char="§"/>
            </a:pPr>
            <a:r>
              <a:rPr lang="en-US" dirty="0"/>
              <a:t>Again, maintain liquidity for all near-term needs.</a:t>
            </a:r>
          </a:p>
          <a:p>
            <a:pPr marL="171425" indent="-171425" defTabSz="685699">
              <a:spcBef>
                <a:spcPts val="600"/>
              </a:spcBef>
              <a:spcAft>
                <a:spcPts val="600"/>
              </a:spcAft>
              <a:buClr>
                <a:schemeClr val="accent5">
                  <a:lumMod val="75000"/>
                </a:schemeClr>
              </a:buClr>
              <a:buFont typeface="Wingdings" panose="05000000000000000000" pitchFamily="2" charset="2"/>
              <a:buChar char="§"/>
            </a:pPr>
            <a:r>
              <a:rPr lang="en-US" dirty="0"/>
              <a:t>Re-evaluate and confirm your cash flow needs.</a:t>
            </a:r>
          </a:p>
          <a:p>
            <a:pPr marL="171425" indent="-171425" defTabSz="685699">
              <a:lnSpc>
                <a:spcPct val="130000"/>
              </a:lnSpc>
              <a:spcBef>
                <a:spcPts val="750"/>
              </a:spcBef>
              <a:spcAft>
                <a:spcPts val="2400"/>
              </a:spcAft>
              <a:buClr>
                <a:schemeClr val="accent5">
                  <a:lumMod val="75000"/>
                </a:schemeClr>
              </a:buClr>
              <a:buFont typeface="Wingdings" panose="05000000000000000000" pitchFamily="2" charset="2"/>
              <a:buChar char="§"/>
            </a:pPr>
            <a:r>
              <a:rPr lang="en-US" dirty="0"/>
              <a:t>Some time this year, conduct a full review of your financial plan with us. During this review, we can look at risk management, how well diversified your plan is, and revisit your time horizons to make sure all these items are still compatible with your goals.</a:t>
            </a:r>
          </a:p>
        </p:txBody>
      </p:sp>
      <p:sp>
        <p:nvSpPr>
          <p:cNvPr id="4" name="Slide Number Placeholder 3"/>
          <p:cNvSpPr>
            <a:spLocks noGrp="1"/>
          </p:cNvSpPr>
          <p:nvPr>
            <p:ph type="sldNum" sz="quarter" idx="5"/>
          </p:nvPr>
        </p:nvSpPr>
        <p:spPr/>
        <p:txBody>
          <a:bodyPr/>
          <a:lstStyle/>
          <a:p>
            <a:fld id="{BD53C02A-7E42-473B-B46B-30CAC35B688D}" type="slidenum">
              <a:rPr lang="en-US" smtClean="0"/>
              <a:t>17</a:t>
            </a:fld>
            <a:endParaRPr lang="en-US"/>
          </a:p>
        </p:txBody>
      </p:sp>
    </p:spTree>
    <p:extLst>
      <p:ext uri="{BB962C8B-B14F-4D97-AF65-F5344CB8AC3E}">
        <p14:creationId xmlns:p14="http://schemas.microsoft.com/office/powerpoint/2010/main" val="2489283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362573"/>
            <a:ext cx="5608320" cy="3994247"/>
          </a:xfrm>
        </p:spPr>
        <p: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last few years have reminded us that “anything can happen.” That is why we always abide by our mantra of “proceed with caution.”</a:t>
            </a:r>
          </a:p>
          <a:p>
            <a:pPr marL="0" marR="0" algn="just">
              <a:lnSpc>
                <a:spcPct val="107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are challenging times for investors, and we want you to be comfortable knowing that we are staying apprised of any situations that may affect you. Having a proactive approach to your financial goals and a solid investment strategy is part of the holistic offerings we provide our clients.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18</a:t>
            </a:fld>
            <a:endParaRPr lang="en-US"/>
          </a:p>
        </p:txBody>
      </p:sp>
    </p:spTree>
    <p:extLst>
      <p:ext uri="{BB962C8B-B14F-4D97-AF65-F5344CB8AC3E}">
        <p14:creationId xmlns:p14="http://schemas.microsoft.com/office/powerpoint/2010/main" val="305130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637">
              <a:defRPr/>
            </a:pPr>
            <a:r>
              <a:rPr lang="en-US" dirty="0"/>
              <a:t>We appreciate our clients! </a:t>
            </a:r>
          </a:p>
          <a:p>
            <a:pPr algn="just" defTabSz="931637">
              <a:defRPr/>
            </a:pPr>
            <a:endParaRPr lang="en-US" dirty="0"/>
          </a:p>
          <a:p>
            <a:pPr algn="just" defTabSz="931637">
              <a:defRPr/>
            </a:pPr>
            <a:r>
              <a:rPr lang="en-US" dirty="0"/>
              <a:t>As a client benefit, you can add names to our distribution list to receive newsletters and presentations!</a:t>
            </a:r>
          </a:p>
          <a:p>
            <a:pPr algn="just" defTabSz="931637">
              <a:defRPr/>
            </a:pPr>
            <a:endParaRPr lang="en-US" dirty="0"/>
          </a:p>
          <a:p>
            <a:pPr algn="just" defTabSz="931637">
              <a:defRPr/>
            </a:pPr>
            <a:r>
              <a:rPr lang="en-US" dirty="0"/>
              <a:t>We hope you will take advantage of this and add two names or more to our list.</a:t>
            </a:r>
          </a:p>
          <a:p>
            <a:pPr algn="just" eaLnBrk="1" hangingPunct="1"/>
            <a:endParaRPr lang="en-US" dirty="0">
              <a:cs typeface="Arial" pitchFamily="34" charset="0"/>
            </a:endParaRPr>
          </a:p>
          <a:p>
            <a:pPr algn="just" eaLnBrk="1" hangingPunct="1"/>
            <a:endParaRPr lang="en-US" dirty="0">
              <a:cs typeface="Arial"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19</a:t>
            </a:fld>
            <a:endParaRPr lang="en-US"/>
          </a:p>
        </p:txBody>
      </p:sp>
    </p:spTree>
    <p:extLst>
      <p:ext uri="{BB962C8B-B14F-4D97-AF65-F5344CB8AC3E}">
        <p14:creationId xmlns:p14="http://schemas.microsoft.com/office/powerpoint/2010/main" val="250949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our firm, we partner with clients and believe an educated client is our best client.  While we will always try our best to help you, when it comes to your finances, we believe that knowledge is power. One of our missions is to share with you any knowledge that can better help you make an informed decision.</a:t>
            </a:r>
          </a:p>
        </p:txBody>
      </p:sp>
      <p:sp>
        <p:nvSpPr>
          <p:cNvPr id="4" name="Slide Number Placeholder 3"/>
          <p:cNvSpPr>
            <a:spLocks noGrp="1"/>
          </p:cNvSpPr>
          <p:nvPr>
            <p:ph type="sldNum" sz="quarter" idx="5"/>
          </p:nvPr>
        </p:nvSpPr>
        <p:spPr/>
        <p:txBody>
          <a:bodyPr/>
          <a:lstStyle/>
          <a:p>
            <a:fld id="{BD53C02A-7E42-473B-B46B-30CAC35B688D}" type="slidenum">
              <a:rPr lang="en-US" smtClean="0"/>
              <a:t>2</a:t>
            </a:fld>
            <a:endParaRPr lang="en-US"/>
          </a:p>
        </p:txBody>
      </p:sp>
    </p:spTree>
    <p:extLst>
      <p:ext uri="{BB962C8B-B14F-4D97-AF65-F5344CB8AC3E}">
        <p14:creationId xmlns:p14="http://schemas.microsoft.com/office/powerpoint/2010/main" val="413518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20</a:t>
            </a:fld>
            <a:endParaRPr lang="en-US"/>
          </a:p>
        </p:txBody>
      </p:sp>
    </p:spTree>
    <p:extLst>
      <p:ext uri="{BB962C8B-B14F-4D97-AF65-F5344CB8AC3E}">
        <p14:creationId xmlns:p14="http://schemas.microsoft.com/office/powerpoint/2010/main" val="2280671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7375" cy="3189288"/>
          </a:xfrm>
        </p:spPr>
      </p:sp>
      <p:sp>
        <p:nvSpPr>
          <p:cNvPr id="3" name="Notes Placeholder 2"/>
          <p:cNvSpPr>
            <a:spLocks noGrp="1"/>
          </p:cNvSpPr>
          <p:nvPr>
            <p:ph type="body" idx="1"/>
          </p:nvPr>
        </p:nvSpPr>
        <p:spPr/>
        <p:txBody>
          <a:bodyPr/>
          <a:lstStyle/>
          <a:p>
            <a:pPr algn="l" eaLnBrk="1" hangingPunct="1"/>
            <a:r>
              <a:rPr lang="en-US" dirty="0">
                <a:cs typeface="Arial" pitchFamily="34" charset="0"/>
              </a:rPr>
              <a:t>One of our goals for 2022 is to continue to help others!</a:t>
            </a:r>
          </a:p>
          <a:p>
            <a:pPr algn="l" eaLnBrk="1" hangingPunct="1"/>
            <a:endParaRPr lang="en-US" dirty="0">
              <a:cs typeface="Arial" pitchFamily="34" charset="0"/>
            </a:endParaRPr>
          </a:p>
          <a:p>
            <a:pPr algn="l" eaLnBrk="1" hangingPunct="1"/>
            <a:r>
              <a:rPr lang="en-US" dirty="0">
                <a:cs typeface="Arial" pitchFamily="34" charset="0"/>
              </a:rPr>
              <a:t>Some of our best clients were referred to us by existing clients.  So, please feel comfortable letting us know the names of anyone who you feel could benefit from our services or information.</a:t>
            </a:r>
          </a:p>
          <a:p>
            <a:pPr algn="l" eaLnBrk="1" hangingPunct="1"/>
            <a:endParaRPr lang="en-US" dirty="0">
              <a:cs typeface="Arial" pitchFamily="34" charset="0"/>
            </a:endParaRPr>
          </a:p>
          <a:p>
            <a:pPr algn="l" eaLnBrk="1" hangingPunct="1"/>
            <a:r>
              <a:rPr lang="en-US" dirty="0">
                <a:cs typeface="Arial" pitchFamily="34" charset="0"/>
              </a:rPr>
              <a:t>Again, one of our primary goals is to keep clients informed and we appreciate you watching our update.   </a:t>
            </a:r>
          </a:p>
          <a:p>
            <a:pPr algn="l" eaLnBrk="1" hangingPunct="1"/>
            <a:endParaRPr lang="en-US" dirty="0">
              <a:cs typeface="Arial" pitchFamily="34" charset="0"/>
            </a:endParaRPr>
          </a:p>
          <a:p>
            <a:pPr algn="l" eaLnBrk="1" hangingPunct="1"/>
            <a:r>
              <a:rPr lang="en-US" dirty="0">
                <a:cs typeface="Arial" pitchFamily="34" charset="0"/>
              </a:rPr>
              <a:t>Please call us if you have any questions.</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9D2DE1BA-B776-4E85-BDA6-0481E5B438F0}" type="slidenum">
              <a:rPr lang="en-US" smtClean="0"/>
              <a:pPr/>
              <a:t>21</a:t>
            </a:fld>
            <a:endParaRPr lang="en-US" dirty="0"/>
          </a:p>
        </p:txBody>
      </p:sp>
    </p:spTree>
    <p:extLst>
      <p:ext uri="{BB962C8B-B14F-4D97-AF65-F5344CB8AC3E}">
        <p14:creationId xmlns:p14="http://schemas.microsoft.com/office/powerpoint/2010/main" val="284504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marL="0" marR="0" lvl="0" indent="0" algn="just" defTabSz="914400" rtl="0" eaLnBrk="1" fontAlgn="base" latinLnBrk="0" hangingPunct="1">
              <a:lnSpc>
                <a:spcPct val="107000"/>
              </a:lnSpc>
              <a:spcBef>
                <a:spcPts val="1200"/>
              </a:spcBef>
              <a:spcAft>
                <a:spcPts val="800"/>
              </a:spcAft>
              <a:buClrTx/>
              <a:buSzTx/>
              <a:buFontTx/>
              <a:buNone/>
              <a:tabLst/>
              <a:defRPr/>
            </a:pPr>
            <a:r>
              <a:rPr lang="en-US" sz="1200" kern="1200" dirty="0">
                <a:solidFill>
                  <a:srgbClr val="000000"/>
                </a:solidFill>
                <a:effectLst/>
                <a:latin typeface="Calibri" panose="020F0502020204030204" pitchFamily="34" charset="0"/>
                <a:cs typeface="Calibri" panose="020F0502020204030204" pitchFamily="34" charset="0"/>
              </a:rPr>
              <a:t>Let’s address the elephant in the room up front – or should we say bear. Investors have seen multiple record highs over the last few years in the stock market, and we knew at some point, a market correction was inevitable. </a:t>
            </a:r>
          </a:p>
          <a:p>
            <a:pPr marL="0" marR="0" lvl="0" indent="0" algn="just" defTabSz="914400" rtl="0" eaLnBrk="1" fontAlgn="base" latinLnBrk="0" hangingPunct="1">
              <a:lnSpc>
                <a:spcPct val="107000"/>
              </a:lnSpc>
              <a:spcBef>
                <a:spcPts val="1200"/>
              </a:spcBef>
              <a:spcAft>
                <a:spcPts val="800"/>
              </a:spcAft>
              <a:buClrTx/>
              <a:buSzTx/>
              <a:buFontTx/>
              <a:buNone/>
              <a:tabLst/>
              <a:defRPr/>
            </a:pPr>
            <a:r>
              <a:rPr lang="en-US" sz="1200" kern="1200" dirty="0">
                <a:solidFill>
                  <a:srgbClr val="000000"/>
                </a:solidFill>
                <a:effectLst/>
                <a:latin typeface="Calibri" panose="020F0502020204030204" pitchFamily="34" charset="0"/>
                <a:cs typeface="Calibri" panose="020F0502020204030204" pitchFamily="34" charset="0"/>
              </a:rPr>
              <a:t>The Dow Jones Industrial Average just registered its worst half of a year since 1962 and the S&amp;P 500 had its worst first-half drop since 1970. </a:t>
            </a:r>
          </a:p>
          <a:p>
            <a:pPr marL="0" marR="0" algn="just" defTabSz="914400" rtl="0" eaLnBrk="1" fontAlgn="base" latinLnBrk="0" hangingPunct="1">
              <a:lnSpc>
                <a:spcPct val="107000"/>
              </a:lnSpc>
              <a:spcBef>
                <a:spcPts val="1200"/>
              </a:spcBef>
              <a:spcAft>
                <a:spcPts val="800"/>
              </a:spcAft>
              <a:defRPr/>
            </a:pPr>
            <a:r>
              <a:rPr lang="en-US" sz="1200" kern="1200" dirty="0">
                <a:solidFill>
                  <a:srgbClr val="000000"/>
                </a:solidFill>
                <a:effectLst/>
                <a:latin typeface="Calibri" panose="020F0502020204030204" pitchFamily="34" charset="0"/>
                <a:cs typeface="Calibri" panose="020F0502020204030204" pitchFamily="34" charset="0"/>
              </a:rPr>
              <a:t>This type of market movement is unpleasant to watch and can make even the most patient of investors uncomfortable.</a:t>
            </a:r>
          </a:p>
          <a:p>
            <a:pPr marL="0" marR="0" algn="just" defTabSz="914400" rtl="0" eaLnBrk="1" fontAlgn="base" latinLnBrk="0" hangingPunct="1">
              <a:lnSpc>
                <a:spcPct val="107000"/>
              </a:lnSpc>
              <a:spcBef>
                <a:spcPts val="1200"/>
              </a:spcBef>
              <a:spcAft>
                <a:spcPts val="800"/>
              </a:spcAft>
              <a:defRPr/>
            </a:pPr>
            <a:endParaRPr lang="en-US" sz="1200" i="1" kern="1200" dirty="0">
              <a:solidFill>
                <a:srgbClr val="000000"/>
              </a:solidFill>
              <a:effectLst/>
              <a:latin typeface="Calibri" panose="020F0502020204030204" pitchFamily="34" charset="0"/>
              <a:cs typeface="Calibri" panose="020F0502020204030204" pitchFamily="34" charset="0"/>
            </a:endParaRPr>
          </a:p>
          <a:p>
            <a:pPr marL="0" marR="0" algn="just" defTabSz="914400" rtl="0" eaLnBrk="1" fontAlgn="base" latinLnBrk="0" hangingPunct="1">
              <a:lnSpc>
                <a:spcPct val="107000"/>
              </a:lnSpc>
              <a:spcBef>
                <a:spcPts val="1200"/>
              </a:spcBef>
              <a:spcAft>
                <a:spcPts val="800"/>
              </a:spcAft>
              <a:defRPr/>
            </a:pPr>
            <a:r>
              <a:rPr lang="en-US" sz="900" i="1" kern="1200" dirty="0">
                <a:solidFill>
                  <a:srgbClr val="000000"/>
                </a:solidFill>
                <a:effectLst/>
                <a:latin typeface="Calibri" panose="020F0502020204030204" pitchFamily="34" charset="0"/>
                <a:cs typeface="Calibri" panose="020F0502020204030204" pitchFamily="34" charset="0"/>
              </a:rPr>
              <a:t>Source: https://www.marketwatch.com/story/whats-next-for-the-stock-market-after-the-worst-1st-half-since-1970-heres-the-history-11656503671</a:t>
            </a:r>
          </a:p>
          <a:p>
            <a:pPr marL="0" marR="0" algn="just" defTabSz="914400" rtl="0" eaLnBrk="1" fontAlgn="base" latinLnBrk="0" hangingPunct="1">
              <a:lnSpc>
                <a:spcPct val="107000"/>
              </a:lnSpc>
              <a:spcBef>
                <a:spcPts val="1200"/>
              </a:spcBef>
              <a:spcAft>
                <a:spcPts val="800"/>
              </a:spcAft>
              <a:defRPr/>
            </a:pPr>
            <a:r>
              <a:rPr lang="en-US" sz="900" i="1" kern="1200" dirty="0">
                <a:solidFill>
                  <a:srgbClr val="000000"/>
                </a:solidFill>
                <a:effectLst/>
                <a:latin typeface="Calibri" panose="020F0502020204030204" pitchFamily="34" charset="0"/>
                <a:cs typeface="Calibri" panose="020F0502020204030204" pitchFamily="34" charset="0"/>
              </a:rPr>
              <a:t>Chart Source: https://www.nytimes.com/2022/06/30/business/stock-market-worst-start-50-years.html</a:t>
            </a:r>
          </a:p>
        </p:txBody>
      </p:sp>
      <p:sp>
        <p:nvSpPr>
          <p:cNvPr id="4" name="Slide Number Placeholder 3"/>
          <p:cNvSpPr>
            <a:spLocks noGrp="1"/>
          </p:cNvSpPr>
          <p:nvPr>
            <p:ph type="sldNum" sz="quarter" idx="5"/>
          </p:nvPr>
        </p:nvSpPr>
        <p:spPr/>
        <p:txBody>
          <a:bodyPr/>
          <a:lstStyle/>
          <a:p>
            <a:fld id="{BD53C02A-7E42-473B-B46B-30CAC35B688D}" type="slidenum">
              <a:rPr lang="en-US" smtClean="0"/>
              <a:t>3</a:t>
            </a:fld>
            <a:endParaRPr lang="en-US"/>
          </a:p>
        </p:txBody>
      </p:sp>
    </p:spTree>
    <p:extLst>
      <p:ext uri="{BB962C8B-B14F-4D97-AF65-F5344CB8AC3E}">
        <p14:creationId xmlns:p14="http://schemas.microsoft.com/office/powerpoint/2010/main" val="428396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marL="0" marR="0" algn="just" defTabSz="914400" rtl="0" eaLnBrk="1" fontAlgn="base" latinLnBrk="0" hangingPunct="1">
              <a:lnSpc>
                <a:spcPct val="107000"/>
              </a:lnSpc>
              <a:spcBef>
                <a:spcPts val="1200"/>
              </a:spcBef>
              <a:spcAft>
                <a:spcPts val="800"/>
              </a:spcAft>
              <a:defRPr/>
            </a:pPr>
            <a:r>
              <a:rPr lang="en-US" sz="1200" kern="1200" dirty="0">
                <a:solidFill>
                  <a:srgbClr val="000000"/>
                </a:solidFill>
                <a:effectLst/>
                <a:latin typeface="Calibri" panose="020F0502020204030204" pitchFamily="34" charset="0"/>
                <a:cs typeface="Calibri" panose="020F0502020204030204" pitchFamily="34" charset="0"/>
              </a:rPr>
              <a:t>The brunt of the downturn was this quarter when the Dow ended down 11.3% and the S&amp;P 500 closed the quarter down 16.4%. </a:t>
            </a:r>
          </a:p>
          <a:p>
            <a:pPr marL="0" marR="0" lvl="0" indent="0" algn="just" defTabSz="914400" rtl="0" eaLnBrk="1" fontAlgn="base" latinLnBrk="0" hangingPunct="1">
              <a:lnSpc>
                <a:spcPct val="107000"/>
              </a:lnSpc>
              <a:spcBef>
                <a:spcPts val="1200"/>
              </a:spcBef>
              <a:spcAft>
                <a:spcPts val="800"/>
              </a:spcAft>
              <a:buClrTx/>
              <a:buSzTx/>
              <a:buFontTx/>
              <a:buNone/>
              <a:tabLst/>
              <a:defRPr/>
            </a:pPr>
            <a:r>
              <a:rPr lang="en-US" sz="1200" kern="1200" dirty="0">
                <a:solidFill>
                  <a:srgbClr val="000000"/>
                </a:solidFill>
                <a:effectLst/>
                <a:latin typeface="Calibri" panose="020F0502020204030204" pitchFamily="34" charset="0"/>
                <a:cs typeface="Calibri" panose="020F0502020204030204" pitchFamily="34" charset="0"/>
              </a:rPr>
              <a:t>This is a far cry from the bull market where investors were treated to equity markets that more than doubled between the March 2020 lows until January of this year.</a:t>
            </a:r>
          </a:p>
          <a:p>
            <a:pPr marL="0" marR="0" algn="just" defTabSz="914400" rtl="0" eaLnBrk="1" fontAlgn="base" latinLnBrk="0" hangingPunct="1">
              <a:lnSpc>
                <a:spcPct val="107000"/>
              </a:lnSpc>
              <a:spcBef>
                <a:spcPts val="1200"/>
              </a:spcBef>
              <a:spcAft>
                <a:spcPts val="800"/>
              </a:spcAft>
              <a:defRPr/>
            </a:pPr>
            <a:endParaRPr lang="en-US" sz="1200" kern="1200" dirty="0">
              <a:solidFill>
                <a:srgbClr val="000000"/>
              </a:solidFill>
              <a:effectLst/>
              <a:latin typeface="Calibri" panose="020F0502020204030204" pitchFamily="34" charset="0"/>
              <a:cs typeface="Calibri" panose="020F0502020204030204" pitchFamily="34" charset="0"/>
            </a:endParaRPr>
          </a:p>
          <a:p>
            <a:pPr marL="0" marR="0" algn="just" defTabSz="914400" rtl="0" eaLnBrk="1" fontAlgn="base" latinLnBrk="0" hangingPunct="1">
              <a:lnSpc>
                <a:spcPct val="107000"/>
              </a:lnSpc>
              <a:spcBef>
                <a:spcPts val="1200"/>
              </a:spcBef>
              <a:spcAft>
                <a:spcPts val="800"/>
              </a:spcAft>
              <a:defRPr/>
            </a:pPr>
            <a:r>
              <a:rPr lang="en-US" sz="1050" i="1" kern="1200" dirty="0">
                <a:solidFill>
                  <a:srgbClr val="000000"/>
                </a:solidFill>
                <a:effectLst/>
                <a:latin typeface="Calibri" panose="020F0502020204030204" pitchFamily="34" charset="0"/>
                <a:cs typeface="Calibri" panose="020F0502020204030204" pitchFamily="34" charset="0"/>
              </a:rPr>
              <a:t>Chart Source: Bigcharts.com</a:t>
            </a:r>
          </a:p>
        </p:txBody>
      </p:sp>
      <p:sp>
        <p:nvSpPr>
          <p:cNvPr id="4" name="Slide Number Placeholder 3"/>
          <p:cNvSpPr>
            <a:spLocks noGrp="1"/>
          </p:cNvSpPr>
          <p:nvPr>
            <p:ph type="sldNum" sz="quarter" idx="5"/>
          </p:nvPr>
        </p:nvSpPr>
        <p:spPr/>
        <p:txBody>
          <a:bodyPr/>
          <a:lstStyle/>
          <a:p>
            <a:fld id="{BD53C02A-7E42-473B-B46B-30CAC35B688D}" type="slidenum">
              <a:rPr lang="en-US" smtClean="0"/>
              <a:t>4</a:t>
            </a:fld>
            <a:endParaRPr lang="en-US"/>
          </a:p>
        </p:txBody>
      </p:sp>
    </p:spTree>
    <p:extLst>
      <p:ext uri="{BB962C8B-B14F-4D97-AF65-F5344CB8AC3E}">
        <p14:creationId xmlns:p14="http://schemas.microsoft.com/office/powerpoint/2010/main" val="283521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time to remember one of Warren Buffett famous quotes, “The stock market is a device for transferring money from the impatient to the patient.”</a:t>
            </a:r>
          </a:p>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It’s key for investors to remember that equities are long term investments and any panic-driven, impromptu moves that deviate from your plan could be costly.</a:t>
            </a:r>
          </a:p>
        </p:txBody>
      </p:sp>
      <p:sp>
        <p:nvSpPr>
          <p:cNvPr id="4" name="Slide Number Placeholder 3"/>
          <p:cNvSpPr>
            <a:spLocks noGrp="1"/>
          </p:cNvSpPr>
          <p:nvPr>
            <p:ph type="sldNum" sz="quarter" idx="5"/>
          </p:nvPr>
        </p:nvSpPr>
        <p:spPr/>
        <p:txBody>
          <a:bodyPr/>
          <a:lstStyle/>
          <a:p>
            <a:fld id="{BD53C02A-7E42-473B-B46B-30CAC35B688D}" type="slidenum">
              <a:rPr lang="en-US" smtClean="0"/>
              <a:t>5</a:t>
            </a:fld>
            <a:endParaRPr lang="en-US"/>
          </a:p>
        </p:txBody>
      </p:sp>
    </p:spTree>
    <p:extLst>
      <p:ext uri="{BB962C8B-B14F-4D97-AF65-F5344CB8AC3E}">
        <p14:creationId xmlns:p14="http://schemas.microsoft.com/office/powerpoint/2010/main" val="8929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let’s review this quarter’s bumpy ride.</a:t>
            </a:r>
          </a:p>
          <a:p>
            <a:pPr marL="0" marR="0" algn="just">
              <a:lnSpc>
                <a:spcPct val="107000"/>
              </a:lnSpc>
              <a:spcBef>
                <a:spcPts val="120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second quarter continued this year’s theme of heavy volatility and the S&amp;P 500 is officially in a bear market. </a:t>
            </a:r>
          </a:p>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Federal Reserve raised interest rates by 0.75%. This is the biggest rate hike since 1994. Their narrative said we should expect additional rate hikes this year. </a:t>
            </a:r>
          </a:p>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Inflation is still an issue for consumers and we have yet to see if the Fed’s defense of raising rates will work to cause a retreat in the inflation rate. </a:t>
            </a:r>
          </a:p>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world continues to see unrest, particularly with the war in Ukraine.  </a:t>
            </a:r>
          </a:p>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Also, let’s not forget about COVID. China, the second largest economy in the world and a manufacturer of mass products still holds a “Zero COVID” policy and could have lockdowns that affect the supply chain at any moment.</a:t>
            </a:r>
          </a:p>
          <a:p>
            <a:pPr marL="0" marR="0" algn="just">
              <a:lnSpc>
                <a:spcPct val="107000"/>
              </a:lnSpc>
              <a:spcBef>
                <a:spcPts val="120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120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summary, this has been an unrestful quarter.</a:t>
            </a:r>
          </a:p>
        </p:txBody>
      </p:sp>
      <p:sp>
        <p:nvSpPr>
          <p:cNvPr id="4" name="Slide Number Placeholder 3"/>
          <p:cNvSpPr>
            <a:spLocks noGrp="1"/>
          </p:cNvSpPr>
          <p:nvPr>
            <p:ph type="sldNum" sz="quarter" idx="5"/>
          </p:nvPr>
        </p:nvSpPr>
        <p:spPr/>
        <p:txBody>
          <a:bodyPr/>
          <a:lstStyle/>
          <a:p>
            <a:fld id="{BD53C02A-7E42-473B-B46B-30CAC35B688D}" type="slidenum">
              <a:rPr lang="en-US" smtClean="0"/>
              <a:t>6</a:t>
            </a:fld>
            <a:endParaRPr lang="en-US"/>
          </a:p>
        </p:txBody>
      </p:sp>
    </p:spTree>
    <p:extLst>
      <p:ext uri="{BB962C8B-B14F-4D97-AF65-F5344CB8AC3E}">
        <p14:creationId xmlns:p14="http://schemas.microsoft.com/office/powerpoint/2010/main" val="321499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algn="just" defTabSz="914266" fontAlgn="base">
              <a:defRPr/>
            </a:pPr>
            <a:r>
              <a:rPr lang="en-US" i="0" dirty="0"/>
              <a:t>This is a good time for investors to keep in mind that even though we have experienced a downturn, the S&amp;P 500 is still well above the 2020 low caused by the pandemic.</a:t>
            </a:r>
          </a:p>
          <a:p>
            <a:pPr algn="just" defTabSz="914266" fontAlgn="base">
              <a:defRPr/>
            </a:pPr>
            <a:r>
              <a:rPr lang="en-US" sz="1100" i="0" dirty="0"/>
              <a:t>Once again, equities are mostly for long term investments.</a:t>
            </a:r>
          </a:p>
          <a:p>
            <a:pPr algn="just" defTabSz="914266" fontAlgn="base">
              <a:defRPr/>
            </a:pPr>
            <a:endParaRPr lang="en-US" sz="1100" i="0" dirty="0"/>
          </a:p>
          <a:p>
            <a:pPr marL="0" marR="0" algn="just" defTabSz="914400" rtl="0" eaLnBrk="1" fontAlgn="base" latinLnBrk="0" hangingPunct="1">
              <a:lnSpc>
                <a:spcPct val="107000"/>
              </a:lnSpc>
              <a:spcBef>
                <a:spcPts val="1200"/>
              </a:spcBef>
              <a:spcAft>
                <a:spcPts val="800"/>
              </a:spcAft>
              <a:defRPr/>
            </a:pPr>
            <a:endParaRPr lang="en-US" sz="1100" kern="1200" dirty="0">
              <a:solidFill>
                <a:srgbClr val="000000"/>
              </a:solidFill>
              <a:effectLst/>
              <a:latin typeface="Calibri" panose="020F0502020204030204" pitchFamily="34" charset="0"/>
              <a:cs typeface="Calibri" panose="020F0502020204030204" pitchFamily="34" charset="0"/>
            </a:endParaRPr>
          </a:p>
          <a:p>
            <a:pPr marL="0" marR="0" algn="just" defTabSz="914400" rtl="0" eaLnBrk="1" fontAlgn="base" latinLnBrk="0" hangingPunct="1">
              <a:lnSpc>
                <a:spcPct val="107000"/>
              </a:lnSpc>
              <a:spcBef>
                <a:spcPts val="1200"/>
              </a:spcBef>
              <a:spcAft>
                <a:spcPts val="800"/>
              </a:spcAft>
              <a:defRPr/>
            </a:pPr>
            <a:r>
              <a:rPr lang="en-US" sz="1100" i="1" kern="1200" dirty="0">
                <a:solidFill>
                  <a:srgbClr val="000000"/>
                </a:solidFill>
                <a:effectLst/>
                <a:latin typeface="Calibri" panose="020F0502020204030204" pitchFamily="34" charset="0"/>
                <a:cs typeface="Calibri" panose="020F0502020204030204" pitchFamily="34" charset="0"/>
              </a:rPr>
              <a:t>Chart Source: Bigcharts.com</a:t>
            </a:r>
          </a:p>
          <a:p>
            <a:pPr algn="just" defTabSz="914266" fontAlgn="base">
              <a:defRPr/>
            </a:pPr>
            <a:endParaRPr lang="en-US" sz="1100" i="0" dirty="0"/>
          </a:p>
        </p:txBody>
      </p:sp>
      <p:sp>
        <p:nvSpPr>
          <p:cNvPr id="4" name="Slide Number Placeholder 3"/>
          <p:cNvSpPr>
            <a:spLocks noGrp="1"/>
          </p:cNvSpPr>
          <p:nvPr>
            <p:ph type="sldNum" sz="quarter" idx="5"/>
          </p:nvPr>
        </p:nvSpPr>
        <p:spPr/>
        <p:txBody>
          <a:bodyPr/>
          <a:lstStyle/>
          <a:p>
            <a:fld id="{BD53C02A-7E42-473B-B46B-30CAC35B688D}" type="slidenum">
              <a:rPr lang="en-US" smtClean="0"/>
              <a:t>7</a:t>
            </a:fld>
            <a:endParaRPr lang="en-US"/>
          </a:p>
        </p:txBody>
      </p:sp>
    </p:spTree>
    <p:extLst>
      <p:ext uri="{BB962C8B-B14F-4D97-AF65-F5344CB8AC3E}">
        <p14:creationId xmlns:p14="http://schemas.microsoft.com/office/powerpoint/2010/main" val="390865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algn="just">
              <a:lnSpc>
                <a:spcPct val="115000"/>
              </a:lnSpc>
              <a:spcAft>
                <a:spcPts val="800"/>
              </a:spcAft>
            </a:pPr>
            <a:r>
              <a:rPr lang="en-US" dirty="0"/>
              <a:t>As we mentioned, the S&amp;P 500 is officially in a bear market. Bear markets are defined as when the market drops 20% below a previous high and they are a normal part of the investment experience.</a:t>
            </a:r>
          </a:p>
          <a:p>
            <a:pPr algn="just">
              <a:lnSpc>
                <a:spcPct val="115000"/>
              </a:lnSpc>
              <a:spcAft>
                <a:spcPts val="800"/>
              </a:spcAft>
            </a:pPr>
            <a:r>
              <a:rPr lang="en-US" dirty="0"/>
              <a:t>The good news is historically, they have lasted for significantly less time than bull markets. Bears last an average of 9.6 months while bulls last an average of 2.7 years. </a:t>
            </a:r>
          </a:p>
          <a:p>
            <a:pPr marL="0" marR="0" lvl="0" indent="0" algn="just" defTabSz="914400" rtl="0" eaLnBrk="1" fontAlgn="auto" latinLnBrk="0" hangingPunct="1">
              <a:lnSpc>
                <a:spcPct val="115000"/>
              </a:lnSpc>
              <a:spcBef>
                <a:spcPts val="0"/>
              </a:spcBef>
              <a:spcAft>
                <a:spcPts val="800"/>
              </a:spcAft>
              <a:buClrTx/>
              <a:buSzTx/>
              <a:buFontTx/>
              <a:buNone/>
              <a:tabLst/>
              <a:defRPr/>
            </a:pPr>
            <a:r>
              <a:rPr lang="en-US" dirty="0"/>
              <a:t>The long-term average frequency between bear markets is 3.6 years. This means an investor could see about 14 bear markets in a 50-year investment window. Since 1930, the market has been bearish for a total time period equal to 20.6 years. This means that stocks have been on the rise the other 71.4 years!</a:t>
            </a:r>
          </a:p>
          <a:p>
            <a:pPr marL="0" marR="0" lvl="0" indent="0" algn="just" defTabSz="914400" rtl="0" eaLnBrk="1" fontAlgn="auto" latinLnBrk="0" hangingPunct="1">
              <a:lnSpc>
                <a:spcPct val="115000"/>
              </a:lnSpc>
              <a:spcBef>
                <a:spcPts val="0"/>
              </a:spcBef>
              <a:spcAft>
                <a:spcPts val="800"/>
              </a:spcAft>
              <a:buClrTx/>
              <a:buSzTx/>
              <a:buFontTx/>
              <a:buNone/>
              <a:tabLst/>
              <a:defRPr/>
            </a:pPr>
            <a:r>
              <a:rPr lang="en-US" dirty="0"/>
              <a:t>Many reports are saying that recessions usually follow bear markets.  However, facts share that of the 26 recorded bear markets, a little more than half came with a recession.</a:t>
            </a:r>
          </a:p>
          <a:p>
            <a:pPr algn="just">
              <a:lnSpc>
                <a:spcPct val="115000"/>
              </a:lnSpc>
              <a:spcAft>
                <a:spcPts val="800"/>
              </a:spcAft>
            </a:pPr>
            <a:endParaRPr lang="en-US" sz="1200" kern="1200" dirty="0">
              <a:solidFill>
                <a:schemeClr val="tx1"/>
              </a:solidFill>
              <a:latin typeface="+mn-lt"/>
              <a:ea typeface="+mn-ea"/>
              <a:cs typeface="+mn-cs"/>
            </a:endParaRPr>
          </a:p>
          <a:p>
            <a:pPr algn="just">
              <a:lnSpc>
                <a:spcPct val="115000"/>
              </a:lnSpc>
              <a:spcAft>
                <a:spcPts val="800"/>
              </a:spcAft>
            </a:pPr>
            <a:endParaRPr lang="en-US" sz="1200" kern="1200" dirty="0">
              <a:solidFill>
                <a:schemeClr val="tx1"/>
              </a:solidFill>
              <a:latin typeface="+mn-lt"/>
              <a:ea typeface="+mn-ea"/>
              <a:cs typeface="+mn-cs"/>
            </a:endParaRPr>
          </a:p>
          <a:p>
            <a:pPr algn="just">
              <a:lnSpc>
                <a:spcPct val="115000"/>
              </a:lnSpc>
              <a:spcAft>
                <a:spcPts val="800"/>
              </a:spcAft>
            </a:pP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(Source: cnbc.com; 6/13/22)</a:t>
            </a:r>
            <a:endParaRPr lang="en-US" sz="1200" kern="1200" dirty="0">
              <a:solidFill>
                <a:schemeClr val="tx1"/>
              </a:solidFill>
              <a:latin typeface="+mn-lt"/>
              <a:ea typeface="+mn-ea"/>
              <a:cs typeface="+mn-cs"/>
            </a:endParaRPr>
          </a:p>
          <a:p>
            <a:pPr algn="just">
              <a:lnSpc>
                <a:spcPct val="115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8</a:t>
            </a:fld>
            <a:endParaRPr lang="en-US"/>
          </a:p>
        </p:txBody>
      </p:sp>
    </p:spTree>
    <p:extLst>
      <p:ext uri="{BB962C8B-B14F-4D97-AF65-F5344CB8AC3E}">
        <p14:creationId xmlns:p14="http://schemas.microsoft.com/office/powerpoint/2010/main" val="311985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algn="just" defTabSz="914266" fontAlgn="base">
              <a:defRPr/>
            </a:pPr>
            <a:r>
              <a:rPr lang="en-US" i="0" dirty="0"/>
              <a:t>Recession can be a scary word, so let’s quickly address recessions.</a:t>
            </a:r>
          </a:p>
          <a:p>
            <a:pPr algn="just" defTabSz="914266" fontAlgn="base">
              <a:defRPr/>
            </a:pPr>
            <a:endParaRPr lang="en-US" i="0" dirty="0"/>
          </a:p>
          <a:p>
            <a:pPr algn="just" defTabSz="914266" fontAlgn="base">
              <a:defRPr/>
            </a:pPr>
            <a:r>
              <a:rPr lang="en-US" i="0" dirty="0"/>
              <a:t>The actual definition of a recession is defined by the National Bureau of Economic Research’s Business Cycle Dating Committee. They explain that</a:t>
            </a:r>
            <a:r>
              <a:rPr lang="en-US" dirty="0"/>
              <a:t> </a:t>
            </a:r>
            <a:r>
              <a:rPr lang="en-US" i="0" dirty="0"/>
              <a:t>“</a:t>
            </a:r>
            <a:r>
              <a:rPr lang="en-US" b="0" i="0" dirty="0">
                <a:solidFill>
                  <a:srgbClr val="333333"/>
                </a:solidFill>
                <a:effectLst/>
              </a:rPr>
              <a:t>a recession involves a significant decline in economic activity that is spread across the economy and lasts more than a few months.”</a:t>
            </a:r>
          </a:p>
          <a:p>
            <a:pPr algn="just" defTabSz="914266" fontAlgn="base">
              <a:defRPr/>
            </a:pPr>
            <a:endParaRPr lang="en-US" b="0" i="0" dirty="0">
              <a:solidFill>
                <a:srgbClr val="333333"/>
              </a:solidFill>
              <a:effectLst/>
            </a:endParaRPr>
          </a:p>
          <a:p>
            <a:pPr algn="just" defTabSz="914266" fontAlgn="base">
              <a:defRPr/>
            </a:pPr>
            <a:r>
              <a:rPr lang="en-US" b="0" i="0" dirty="0">
                <a:solidFill>
                  <a:srgbClr val="333333"/>
                </a:solidFill>
                <a:effectLst/>
              </a:rPr>
              <a:t>While we now have two consecutive quarters of declining Gross Domestic Product (or GDC), the </a:t>
            </a:r>
            <a:r>
              <a:rPr lang="en-US" dirty="0">
                <a:solidFill>
                  <a:srgbClr val="000000"/>
                </a:solidFill>
                <a:effectLst/>
                <a:ea typeface="Calibri" panose="020F0502020204030204" pitchFamily="34" charset="0"/>
              </a:rPr>
              <a:t>U.S. Department of Labor statistics show unemployment at 3.6% in May, the lowest since the pandemic, and consumers spending is still strong despite inflation.  Remember, equity markets are still well above pandemic-drive declines. </a:t>
            </a:r>
          </a:p>
          <a:p>
            <a:pPr algn="just" defTabSz="914266" fontAlgn="base">
              <a:defRPr/>
            </a:pPr>
            <a:endParaRPr lang="en-US" dirty="0">
              <a:solidFill>
                <a:srgbClr val="000000"/>
              </a:solidFill>
              <a:effectLst/>
              <a:ea typeface="Calibri" panose="020F0502020204030204" pitchFamily="34" charset="0"/>
            </a:endParaRPr>
          </a:p>
          <a:p>
            <a:pPr algn="just" defTabSz="914266" fontAlgn="base">
              <a:defRPr/>
            </a:pPr>
            <a:r>
              <a:rPr lang="en-US" dirty="0">
                <a:solidFill>
                  <a:srgbClr val="000000"/>
                </a:solidFill>
                <a:effectLst/>
                <a:ea typeface="Calibri" panose="020F0502020204030204" pitchFamily="34" charset="0"/>
              </a:rPr>
              <a:t>While possible, </a:t>
            </a:r>
            <a:r>
              <a:rPr lang="en-US" dirty="0">
                <a:solidFill>
                  <a:srgbClr val="000000"/>
                </a:solidFill>
                <a:ea typeface="Calibri" panose="020F0502020204030204" pitchFamily="34" charset="0"/>
              </a:rPr>
              <a:t>numerous </a:t>
            </a:r>
            <a:r>
              <a:rPr lang="en-US" dirty="0">
                <a:solidFill>
                  <a:srgbClr val="000000"/>
                </a:solidFill>
                <a:effectLst/>
                <a:ea typeface="Calibri" panose="020F0502020204030204" pitchFamily="34" charset="0"/>
              </a:rPr>
              <a:t>experts believe we will not see a recession in the near future.  However, there is cause for concern and we are keeping a very close eye on the economic environment and indicators of a recession.</a:t>
            </a:r>
            <a:r>
              <a:rPr lang="en-US" b="0" i="0" dirty="0">
                <a:solidFill>
                  <a:srgbClr val="333333"/>
                </a:solidFill>
                <a:effectLst/>
                <a:ea typeface="+mn-ea"/>
              </a:rPr>
              <a:t> </a:t>
            </a:r>
          </a:p>
          <a:p>
            <a:pPr algn="just" defTabSz="914266" fontAlgn="base">
              <a:defRPr/>
            </a:pPr>
            <a:endParaRPr lang="en-US" sz="1000" b="0" i="0" dirty="0">
              <a:solidFill>
                <a:srgbClr val="333333"/>
              </a:solidFill>
              <a:effectLst/>
              <a:ea typeface="+mn-ea"/>
            </a:endParaRPr>
          </a:p>
          <a:p>
            <a:pPr algn="just" defTabSz="914266" fontAlgn="base">
              <a:defRPr/>
            </a:pPr>
            <a:endParaRPr lang="en-US" sz="1000" b="0" i="0" dirty="0">
              <a:solidFill>
                <a:srgbClr val="333333"/>
              </a:solidFill>
              <a:effectLst/>
              <a:ea typeface="+mn-ea"/>
            </a:endParaRPr>
          </a:p>
          <a:p>
            <a:pPr algn="just" defTabSz="914266" fontAlgn="base">
              <a:defRPr/>
            </a:pPr>
            <a:r>
              <a:rPr lang="en-US" sz="1000" i="1" dirty="0"/>
              <a:t>https://www.forbes.com/sites/billconerly/2022/07/05/already-in-recession-close-but-not-quite-in-july-2022/?sh=1357cdd3c1bf</a:t>
            </a:r>
          </a:p>
        </p:txBody>
      </p:sp>
      <p:sp>
        <p:nvSpPr>
          <p:cNvPr id="4" name="Slide Number Placeholder 3"/>
          <p:cNvSpPr>
            <a:spLocks noGrp="1"/>
          </p:cNvSpPr>
          <p:nvPr>
            <p:ph type="sldNum" sz="quarter" idx="5"/>
          </p:nvPr>
        </p:nvSpPr>
        <p:spPr/>
        <p:txBody>
          <a:bodyPr/>
          <a:lstStyle/>
          <a:p>
            <a:fld id="{BD53C02A-7E42-473B-B46B-30CAC35B688D}" type="slidenum">
              <a:rPr lang="en-US" smtClean="0"/>
              <a:t>9</a:t>
            </a:fld>
            <a:endParaRPr lang="en-US"/>
          </a:p>
        </p:txBody>
      </p:sp>
    </p:spTree>
    <p:extLst>
      <p:ext uri="{BB962C8B-B14F-4D97-AF65-F5344CB8AC3E}">
        <p14:creationId xmlns:p14="http://schemas.microsoft.com/office/powerpoint/2010/main" val="273207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DD5D-479B-4847-B4B8-A5796E79C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AF17EC-949A-4569-A169-5C61662D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6C77C-CA11-429A-B1E8-E8C0D69B6354}"/>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5" name="Footer Placeholder 4">
            <a:extLst>
              <a:ext uri="{FF2B5EF4-FFF2-40B4-BE49-F238E27FC236}">
                <a16:creationId xmlns:a16="http://schemas.microsoft.com/office/drawing/2014/main" id="{3E92AA41-822B-4CC6-AA6B-81F7E06D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22BE6-3FAF-4EB1-B409-B65A1400AD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3554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DC4-48CA-4960-A6CE-1BFA5ECEA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8E391-1043-4AD7-B6AB-52AC672D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86FB1-15EA-4479-A2DB-204B1BF6CE1F}"/>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5" name="Footer Placeholder 4">
            <a:extLst>
              <a:ext uri="{FF2B5EF4-FFF2-40B4-BE49-F238E27FC236}">
                <a16:creationId xmlns:a16="http://schemas.microsoft.com/office/drawing/2014/main" id="{753DEB95-AF4D-4726-98E2-7C080A8F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CCF5-8BE5-41D2-A63D-82C28030E631}"/>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1168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FE874-BAAE-4FD0-BB80-4501D8091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F214C-BE96-431D-A5B2-1820D84B8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B8B31-0D62-4E0E-B628-87BC631EE922}"/>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5" name="Footer Placeholder 4">
            <a:extLst>
              <a:ext uri="{FF2B5EF4-FFF2-40B4-BE49-F238E27FC236}">
                <a16:creationId xmlns:a16="http://schemas.microsoft.com/office/drawing/2014/main" id="{DACD8D18-A786-4387-B1AF-22CF0D84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56C1E-607B-48D6-994A-A5DE2C5C5B3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16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6DF9-4B64-4FF2-9416-2F254DA6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8F4C-324B-48FA-A00B-BCD035E88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1BC2-E379-46DB-BD29-50960C712B18}"/>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5" name="Footer Placeholder 4">
            <a:extLst>
              <a:ext uri="{FF2B5EF4-FFF2-40B4-BE49-F238E27FC236}">
                <a16:creationId xmlns:a16="http://schemas.microsoft.com/office/drawing/2014/main" id="{05B4CD19-FD81-4C3E-9312-038254D44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19DB1-5B8B-4E9F-BB32-DD490709C87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6663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9E85-1A89-4829-BA97-A39106726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D0F0D-89D0-47D9-962C-4AAAB6752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73A70-EE37-48AC-9156-BCFA325CD66F}"/>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5" name="Footer Placeholder 4">
            <a:extLst>
              <a:ext uri="{FF2B5EF4-FFF2-40B4-BE49-F238E27FC236}">
                <a16:creationId xmlns:a16="http://schemas.microsoft.com/office/drawing/2014/main" id="{3FB8F50E-041E-44D1-8FB8-009B365D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64B16-187D-435F-A1FE-9099B0EC37F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0988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34-4060-494E-8031-C08E78E20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B6BEA-63BE-4E49-818B-EB5D6A0ED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8917C-E7A9-400A-ABDF-6C7D8470A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6ECA5-7F1B-4061-A79E-A8CA467D021F}"/>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6" name="Footer Placeholder 5">
            <a:extLst>
              <a:ext uri="{FF2B5EF4-FFF2-40B4-BE49-F238E27FC236}">
                <a16:creationId xmlns:a16="http://schemas.microsoft.com/office/drawing/2014/main" id="{B5C70A79-C71C-4877-AF12-916EC4441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7F4A4-A467-4A47-B034-A44B22F0109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2638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E4D-FFA4-4A4A-823C-4D97F6298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AA1E4-0595-49BC-ACC7-FE1CB3ECC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1CFA-C084-4CD1-9C07-4DFC55AC9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1795C-9F83-4D46-A119-B29266465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1C1FD-5B77-4282-AD54-7BC1473FD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2F12E-2F96-4D51-B884-1D5C7F38C65D}"/>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8" name="Footer Placeholder 7">
            <a:extLst>
              <a:ext uri="{FF2B5EF4-FFF2-40B4-BE49-F238E27FC236}">
                <a16:creationId xmlns:a16="http://schemas.microsoft.com/office/drawing/2014/main" id="{AE051BF3-6C90-4471-B86B-64E125B9F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8D37-44E1-46BE-9EA9-EFCE793639C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953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DB5B-F714-475A-A6B0-4B298AEC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CA18C-DC7D-4D24-AD6D-CD45049EBABF}"/>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4" name="Footer Placeholder 3">
            <a:extLst>
              <a:ext uri="{FF2B5EF4-FFF2-40B4-BE49-F238E27FC236}">
                <a16:creationId xmlns:a16="http://schemas.microsoft.com/office/drawing/2014/main" id="{0CAD28F5-B73E-4947-A32C-849513A16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D23EE-7CED-418F-8CDD-91488F2C8F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99415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38432-694E-4919-BE68-9747EC73A6B0}"/>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3" name="Footer Placeholder 2">
            <a:extLst>
              <a:ext uri="{FF2B5EF4-FFF2-40B4-BE49-F238E27FC236}">
                <a16:creationId xmlns:a16="http://schemas.microsoft.com/office/drawing/2014/main" id="{158EB72B-5F32-446D-8162-F8D3CCEB2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063147-5641-4F0E-9D65-60BA8F51CF9A}"/>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2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D61-2740-491B-B728-37748229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774AE-4809-445E-A72E-2561F8277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90E3D-F099-4B20-ABFC-542070882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E854C-495E-47A7-8FB2-438ACD2D13EC}"/>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6" name="Footer Placeholder 5">
            <a:extLst>
              <a:ext uri="{FF2B5EF4-FFF2-40B4-BE49-F238E27FC236}">
                <a16:creationId xmlns:a16="http://schemas.microsoft.com/office/drawing/2014/main" id="{188B013B-C394-4F16-ADAF-D3D3B89D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32C69-CBBA-43AC-AF66-16EA4F343933}"/>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36107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5377-8B08-4777-B062-824895B76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9138F-0408-4F05-8145-7A91C1853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9C3D0-EF8E-4F94-9BB2-567EFC1A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600D-C46C-4325-AB98-28B9C9A2AB3C}"/>
              </a:ext>
            </a:extLst>
          </p:cNvPr>
          <p:cNvSpPr>
            <a:spLocks noGrp="1"/>
          </p:cNvSpPr>
          <p:nvPr>
            <p:ph type="dt" sz="half" idx="10"/>
          </p:nvPr>
        </p:nvSpPr>
        <p:spPr/>
        <p:txBody>
          <a:bodyPr/>
          <a:lstStyle/>
          <a:p>
            <a:fld id="{D9F50971-40FE-40BC-BD08-1C8DDBBCAC97}" type="datetimeFigureOut">
              <a:rPr lang="en-US" smtClean="0"/>
              <a:t>7/11/2022</a:t>
            </a:fld>
            <a:endParaRPr lang="en-US"/>
          </a:p>
        </p:txBody>
      </p:sp>
      <p:sp>
        <p:nvSpPr>
          <p:cNvPr id="6" name="Footer Placeholder 5">
            <a:extLst>
              <a:ext uri="{FF2B5EF4-FFF2-40B4-BE49-F238E27FC236}">
                <a16:creationId xmlns:a16="http://schemas.microsoft.com/office/drawing/2014/main" id="{0BDF8388-D7C9-47CE-BEB8-BA909AA7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B2FCC-34BB-4645-BBB5-9C3FDDE09579}"/>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574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60BE1-9036-4414-B2B5-39A6A5D10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5F75E-6B17-4348-B869-7C1D3B6B2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86521-91C9-4E4D-922A-26784BAF8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50971-40FE-40BC-BD08-1C8DDBBCAC97}" type="datetimeFigureOut">
              <a:rPr lang="en-US" smtClean="0"/>
              <a:t>7/11/2022</a:t>
            </a:fld>
            <a:endParaRPr lang="en-US"/>
          </a:p>
        </p:txBody>
      </p:sp>
      <p:sp>
        <p:nvSpPr>
          <p:cNvPr id="5" name="Footer Placeholder 4">
            <a:extLst>
              <a:ext uri="{FF2B5EF4-FFF2-40B4-BE49-F238E27FC236}">
                <a16:creationId xmlns:a16="http://schemas.microsoft.com/office/drawing/2014/main" id="{112FB924-7755-4DC5-91AB-1725B414B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D9BD1-0D68-4406-9710-E33B8C84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4D67-B174-4383-93C5-905A973F6CD7}" type="slidenum">
              <a:rPr lang="en-US" smtClean="0"/>
              <a:t>‹#›</a:t>
            </a:fld>
            <a:endParaRPr lang="en-US"/>
          </a:p>
        </p:txBody>
      </p:sp>
    </p:spTree>
    <p:extLst>
      <p:ext uri="{BB962C8B-B14F-4D97-AF65-F5344CB8AC3E}">
        <p14:creationId xmlns:p14="http://schemas.microsoft.com/office/powerpoint/2010/main" val="83487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conomic &amp; Market Update | J.P. Morgan Asset Management">
            <a:extLst>
              <a:ext uri="{FF2B5EF4-FFF2-40B4-BE49-F238E27FC236}">
                <a16:creationId xmlns:a16="http://schemas.microsoft.com/office/drawing/2014/main" id="{079F43BA-A5B7-4D2F-99F4-F6C3EC73F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273046B-1A89-4639-846A-B61732DB5909}"/>
              </a:ext>
            </a:extLst>
          </p:cNvPr>
          <p:cNvSpPr txBox="1">
            <a:spLocks/>
          </p:cNvSpPr>
          <p:nvPr/>
        </p:nvSpPr>
        <p:spPr>
          <a:xfrm>
            <a:off x="176981" y="-108100"/>
            <a:ext cx="12055180" cy="3513636"/>
          </a:xfrm>
          <a:prstGeom prst="rect">
            <a:avLst/>
          </a:prstGeom>
          <a:no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br>
              <a:rPr lang="en-US" sz="5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9600" dirty="0">
                <a:solidFill>
                  <a:srgbClr val="002060"/>
                </a:solidFill>
                <a:latin typeface="Franklin Gothic Demi Cond" panose="020B0706030402020204" pitchFamily="34" charset="0"/>
                <a:cs typeface="Arial" panose="020B0604020202020204" pitchFamily="34" charset="0"/>
              </a:rPr>
              <a:t>Quarter 2 2022 </a:t>
            </a:r>
            <a:br>
              <a:rPr lang="en-US" sz="9600" dirty="0">
                <a:solidFill>
                  <a:srgbClr val="002060"/>
                </a:solidFill>
                <a:latin typeface="Franklin Gothic Demi Cond" panose="020B0706030402020204" pitchFamily="34" charset="0"/>
                <a:cs typeface="Arial" panose="020B0604020202020204" pitchFamily="34" charset="0"/>
              </a:rPr>
            </a:br>
            <a:r>
              <a:rPr lang="en-US" sz="9600" dirty="0">
                <a:solidFill>
                  <a:srgbClr val="002060"/>
                </a:solidFill>
                <a:latin typeface="Franklin Gothic Demi Cond" panose="020B0706030402020204" pitchFamily="34" charset="0"/>
                <a:cs typeface="Arial" panose="020B0604020202020204" pitchFamily="34" charset="0"/>
              </a:rPr>
              <a:t>Economic Review</a:t>
            </a:r>
            <a:br>
              <a:rPr lang="en-US" sz="32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endParaRPr lang="en-US" sz="28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6446436-6846-406B-A3F7-496CBEE1FE18}"/>
              </a:ext>
            </a:extLst>
          </p:cNvPr>
          <p:cNvSpPr txBox="1">
            <a:spLocks/>
          </p:cNvSpPr>
          <p:nvPr/>
        </p:nvSpPr>
        <p:spPr>
          <a:xfrm>
            <a:off x="249289" y="3405536"/>
            <a:ext cx="6079431" cy="662849"/>
          </a:xfrm>
          <a:prstGeom prst="rect">
            <a:avLst/>
          </a:prstGeom>
          <a:noFill/>
        </p:spPr>
        <p:txBody>
          <a:bodyPr>
            <a:normAutofit fontScale="9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Presented By: </a:t>
            </a:r>
            <a:r>
              <a:rPr lang="en-US" b="1" i="1" dirty="0">
                <a:highlight>
                  <a:srgbClr val="FFFF00"/>
                </a:highlight>
              </a:rPr>
              <a:t>You Name</a:t>
            </a:r>
            <a:br>
              <a:rPr lang="en-US" b="1" i="1" dirty="0">
                <a:highlight>
                  <a:srgbClr val="FFFF00"/>
                </a:highlight>
              </a:rPr>
            </a:br>
            <a:r>
              <a:rPr lang="en-US" b="1" i="1" dirty="0">
                <a:highlight>
                  <a:srgbClr val="FFFF00"/>
                </a:highlight>
              </a:rPr>
              <a:t>Insert Company Name</a:t>
            </a:r>
          </a:p>
        </p:txBody>
      </p:sp>
    </p:spTree>
    <p:extLst>
      <p:ext uri="{BB962C8B-B14F-4D97-AF65-F5344CB8AC3E}">
        <p14:creationId xmlns:p14="http://schemas.microsoft.com/office/powerpoint/2010/main" val="15712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294274" y="1724266"/>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fontScale="6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kumimoji="0" lang="en-US" sz="72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Franklin Gothic Demi Cond" panose="020B0706030402020204" pitchFamily="34" charset="0"/>
                <a:ea typeface="+mj-ea"/>
                <a:cs typeface="Arial" panose="020B0604020202020204" pitchFamily="34" charset="0"/>
              </a:rPr>
              <a:t>Remember – </a:t>
            </a:r>
            <a:br>
              <a:rPr kumimoji="0" lang="en-US" sz="72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Franklin Gothic Demi Cond" panose="020B0706030402020204" pitchFamily="34" charset="0"/>
                <a:ea typeface="+mj-ea"/>
                <a:cs typeface="Arial" panose="020B0604020202020204" pitchFamily="34" charset="0"/>
              </a:rPr>
            </a:br>
            <a:r>
              <a:rPr kumimoji="0" lang="en-US" sz="72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Franklin Gothic Demi Cond" panose="020B0706030402020204" pitchFamily="34" charset="0"/>
                <a:ea typeface="+mj-ea"/>
                <a:cs typeface="Arial" panose="020B0604020202020204" pitchFamily="34" charset="0"/>
              </a:rPr>
              <a:t>A Recession is not the Great Depression!</a:t>
            </a:r>
            <a:endParaRPr lang="en-US" sz="7200" dirty="0">
              <a:latin typeface="Franklin Gothic Demi Cond" panose="020B0706030402020204" pitchFamily="34" charset="0"/>
              <a:cs typeface="Arial" panose="020B0604020202020204" pitchFamily="34" charset="0"/>
            </a:endParaRPr>
          </a:p>
        </p:txBody>
      </p:sp>
      <p:pic>
        <p:nvPicPr>
          <p:cNvPr id="8" name="Picture 2" descr="The Great Depression - History 101">
            <a:extLst>
              <a:ext uri="{FF2B5EF4-FFF2-40B4-BE49-F238E27FC236}">
                <a16:creationId xmlns:a16="http://schemas.microsoft.com/office/drawing/2014/main" id="{355B1B97-10B3-6F4A-2F3C-24DD948A8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33" y="1679620"/>
            <a:ext cx="5165478" cy="42529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hat Could Cause A Recession In 2020">
            <a:extLst>
              <a:ext uri="{FF2B5EF4-FFF2-40B4-BE49-F238E27FC236}">
                <a16:creationId xmlns:a16="http://schemas.microsoft.com/office/drawing/2014/main" id="{76EC2CB8-9C9B-72BD-C0C7-D6D8E5C3F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327" y="1679620"/>
            <a:ext cx="5302684" cy="425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8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Inflation</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a:effectLst>
            <a:outerShdw blurRad="50800" dist="38100" dir="2700000" algn="tl" rotWithShape="0">
              <a:prstClr val="black">
                <a:alpha val="40000"/>
              </a:prstClr>
            </a:outerShdw>
          </a:effectLst>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1026" name="Picture 2" descr="Oregon gas prices jump 21 cents in past week, $2 in a year, now average  $5.38 a gallon - KTVZ">
            <a:extLst>
              <a:ext uri="{FF2B5EF4-FFF2-40B4-BE49-F238E27FC236}">
                <a16:creationId xmlns:a16="http://schemas.microsoft.com/office/drawing/2014/main" id="{C8431473-DD98-88A1-E1CF-2219ED89F7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987" b="10992"/>
          <a:stretch/>
        </p:blipFill>
        <p:spPr bwMode="auto">
          <a:xfrm>
            <a:off x="58428" y="1366160"/>
            <a:ext cx="5548158" cy="305209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ow does murder impact property values? | NewsNation">
            <a:extLst>
              <a:ext uri="{FF2B5EF4-FFF2-40B4-BE49-F238E27FC236}">
                <a16:creationId xmlns:a16="http://schemas.microsoft.com/office/drawing/2014/main" id="{8FF2A1EC-C925-D1FE-069D-A98DFBFB2D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27" b="16004"/>
          <a:stretch/>
        </p:blipFill>
        <p:spPr bwMode="auto">
          <a:xfrm>
            <a:off x="1827572" y="3744416"/>
            <a:ext cx="4779949" cy="27528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Grocery stores are excited to charge you higher prices - CNN">
            <a:extLst>
              <a:ext uri="{FF2B5EF4-FFF2-40B4-BE49-F238E27FC236}">
                <a16:creationId xmlns:a16="http://schemas.microsoft.com/office/drawing/2014/main" id="{BD8AE858-A38B-1167-AF10-B607AF69E9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653" y="1460605"/>
            <a:ext cx="4915863" cy="27528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Income declined">
            <a:extLst>
              <a:ext uri="{FF2B5EF4-FFF2-40B4-BE49-F238E27FC236}">
                <a16:creationId xmlns:a16="http://schemas.microsoft.com/office/drawing/2014/main" id="{3A5DB721-139A-E0A7-6DF2-5897476E34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0614" y="3587277"/>
            <a:ext cx="4504925" cy="28155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09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Interest Rates</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2050" name="Picture 2" descr="The Fed Raises Interest Rates by 0.75 Percentage Points to Tackle Inflation  - The New York Times">
            <a:extLst>
              <a:ext uri="{FF2B5EF4-FFF2-40B4-BE49-F238E27FC236}">
                <a16:creationId xmlns:a16="http://schemas.microsoft.com/office/drawing/2014/main" id="{8275FEDD-E388-187C-E672-DEE35EE08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611" y="1268721"/>
            <a:ext cx="8161802" cy="54395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sing Interest Rates and the Effect on Real Estate - Destination Maui">
            <a:extLst>
              <a:ext uri="{FF2B5EF4-FFF2-40B4-BE49-F238E27FC236}">
                <a16:creationId xmlns:a16="http://schemas.microsoft.com/office/drawing/2014/main" id="{F4380AF0-7415-05EB-2778-444CC500C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9552" y="1322511"/>
            <a:ext cx="1592041" cy="1061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BA15C47-FFB3-E1EE-2679-E71E28180F41}"/>
              </a:ext>
            </a:extLst>
          </p:cNvPr>
          <p:cNvSpPr txBox="1"/>
          <p:nvPr/>
        </p:nvSpPr>
        <p:spPr>
          <a:xfrm>
            <a:off x="8235250" y="4548459"/>
            <a:ext cx="2616181" cy="400110"/>
          </a:xfrm>
          <a:prstGeom prst="rect">
            <a:avLst/>
          </a:prstGeom>
          <a:noFill/>
        </p:spPr>
        <p:txBody>
          <a:bodyPr wrap="square" rtlCol="0">
            <a:spAutoFit/>
          </a:bodyPr>
          <a:lstStyle/>
          <a:p>
            <a:pPr algn="ctr"/>
            <a:r>
              <a:rPr lang="en-US" sz="2000" b="1" dirty="0">
                <a:latin typeface="Century Gothic" panose="020B0502020202020204" pitchFamily="34" charset="0"/>
                <a:ea typeface="Cambria Math" panose="02040503050406030204" pitchFamily="18" charset="0"/>
              </a:rPr>
              <a:t>1.5 – 1.75%</a:t>
            </a:r>
          </a:p>
        </p:txBody>
      </p:sp>
      <p:sp>
        <p:nvSpPr>
          <p:cNvPr id="12" name="TextBox 11">
            <a:extLst>
              <a:ext uri="{FF2B5EF4-FFF2-40B4-BE49-F238E27FC236}">
                <a16:creationId xmlns:a16="http://schemas.microsoft.com/office/drawing/2014/main" id="{24915657-8BE2-D830-9FE9-9869F218028C}"/>
              </a:ext>
            </a:extLst>
          </p:cNvPr>
          <p:cNvSpPr txBox="1"/>
          <p:nvPr/>
        </p:nvSpPr>
        <p:spPr>
          <a:xfrm>
            <a:off x="8959392" y="6643018"/>
            <a:ext cx="3270060" cy="257506"/>
          </a:xfrm>
          <a:prstGeom prst="rect">
            <a:avLst/>
          </a:prstGeom>
          <a:noFill/>
        </p:spPr>
        <p:txBody>
          <a:bodyPr wrap="square">
            <a:spAutoFit/>
          </a:bodyPr>
          <a:lstStyle/>
          <a:p>
            <a:pPr marL="0" marR="0" algn="r" defTabSz="914400" rtl="0" eaLnBrk="1" fontAlgn="base" latinLnBrk="0" hangingPunct="1">
              <a:lnSpc>
                <a:spcPct val="107000"/>
              </a:lnSpc>
              <a:spcBef>
                <a:spcPts val="1200"/>
              </a:spcBef>
              <a:spcAft>
                <a:spcPts val="800"/>
              </a:spcAft>
              <a:defRPr/>
            </a:pPr>
            <a:r>
              <a:rPr lang="en-US" sz="1050" i="1" kern="1200" dirty="0">
                <a:solidFill>
                  <a:schemeClr val="bg2">
                    <a:lumMod val="25000"/>
                  </a:schemeClr>
                </a:solidFill>
                <a:effectLst/>
                <a:latin typeface="Calibri" panose="020F0502020204030204" pitchFamily="34" charset="0"/>
                <a:cs typeface="Calibri" panose="020F0502020204030204" pitchFamily="34" charset="0"/>
              </a:rPr>
              <a:t>(Chart Source: nytimes.com; Federal Reserve)</a:t>
            </a:r>
          </a:p>
        </p:txBody>
      </p:sp>
    </p:spTree>
    <p:extLst>
      <p:ext uri="{BB962C8B-B14F-4D97-AF65-F5344CB8AC3E}">
        <p14:creationId xmlns:p14="http://schemas.microsoft.com/office/powerpoint/2010/main" val="354366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Cost of Safety</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10" name="Picture 9" descr="Table&#10;&#10;Description automatically generated">
            <a:extLst>
              <a:ext uri="{FF2B5EF4-FFF2-40B4-BE49-F238E27FC236}">
                <a16:creationId xmlns:a16="http://schemas.microsoft.com/office/drawing/2014/main" id="{936FDE91-27B5-7389-DC3F-D2A47E2E99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9766" y="1489471"/>
            <a:ext cx="7087796" cy="4510054"/>
          </a:xfrm>
          <a:prstGeom prst="rect">
            <a:avLst/>
          </a:prstGeom>
          <a:noFill/>
          <a:ln>
            <a:noFill/>
          </a:ln>
        </p:spPr>
      </p:pic>
      <p:sp>
        <p:nvSpPr>
          <p:cNvPr id="11" name="Oval 10">
            <a:extLst>
              <a:ext uri="{FF2B5EF4-FFF2-40B4-BE49-F238E27FC236}">
                <a16:creationId xmlns:a16="http://schemas.microsoft.com/office/drawing/2014/main" id="{D923DC37-FFA2-923B-7A9A-F3F5582BC71A}"/>
              </a:ext>
            </a:extLst>
          </p:cNvPr>
          <p:cNvSpPr/>
          <p:nvPr/>
        </p:nvSpPr>
        <p:spPr>
          <a:xfrm>
            <a:off x="5768548" y="2929718"/>
            <a:ext cx="1985211" cy="24388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6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7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Grey-Background | Sarvosys">
            <a:extLst>
              <a:ext uri="{FF2B5EF4-FFF2-40B4-BE49-F238E27FC236}">
                <a16:creationId xmlns:a16="http://schemas.microsoft.com/office/drawing/2014/main" id="{B0FAC6BA-FA25-3AB2-0E49-73F79C155AF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0665A19-56D1-7127-988D-33F41DB4EC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087" y="1365276"/>
            <a:ext cx="8301826" cy="5143090"/>
          </a:xfrm>
          <a:prstGeom prst="rect">
            <a:avLst/>
          </a:prstGeom>
          <a:noFill/>
          <a:ln>
            <a:solidFill>
              <a:schemeClr val="accent5">
                <a:lumMod val="50000"/>
              </a:schemeClr>
            </a:solidFill>
          </a:ln>
        </p:spPr>
      </p:pic>
      <p:sp>
        <p:nvSpPr>
          <p:cNvPr id="5" name="Title 1">
            <a:extLst>
              <a:ext uri="{FF2B5EF4-FFF2-40B4-BE49-F238E27FC236}">
                <a16:creationId xmlns:a16="http://schemas.microsoft.com/office/drawing/2014/main" id="{1ADE60F0-A177-C80A-471A-7B84B7541560}"/>
              </a:ext>
            </a:extLst>
          </p:cNvPr>
          <p:cNvSpPr txBox="1">
            <a:spLocks/>
          </p:cNvSpPr>
          <p:nvPr/>
        </p:nvSpPr>
        <p:spPr>
          <a:xfrm>
            <a:off x="0"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kumimoji="0" lang="en-US" sz="72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Franklin Gothic Demi Cond" panose="020B0706030402020204" pitchFamily="34" charset="0"/>
                <a:ea typeface="+mj-ea"/>
                <a:cs typeface="Arial" panose="020B0604020202020204" pitchFamily="34" charset="0"/>
              </a:rPr>
              <a:t>Kee</a:t>
            </a:r>
            <a:r>
              <a:rPr lang="en-US" sz="7200" b="1"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p Things In Perspective</a:t>
            </a:r>
            <a:endParaRPr lang="en-US" sz="7200" dirty="0">
              <a:latin typeface="Franklin Gothic Demi Cond" panose="020B0706030402020204" pitchFamily="34" charset="0"/>
              <a:cs typeface="Arial" panose="020B0604020202020204" pitchFamily="34" charset="0"/>
            </a:endParaRPr>
          </a:p>
        </p:txBody>
      </p:sp>
    </p:spTree>
    <p:extLst>
      <p:ext uri="{BB962C8B-B14F-4D97-AF65-F5344CB8AC3E}">
        <p14:creationId xmlns:p14="http://schemas.microsoft.com/office/powerpoint/2010/main" val="329981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y-Background | Sarvosys">
            <a:extLst>
              <a:ext uri="{FF2B5EF4-FFF2-40B4-BE49-F238E27FC236}">
                <a16:creationId xmlns:a16="http://schemas.microsoft.com/office/drawing/2014/main" id="{63202330-1626-917C-9F17-800612E61F0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9" y="0"/>
            <a:ext cx="1219611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Diagram&#10;&#10;Description automatically generated">
            <a:extLst>
              <a:ext uri="{FF2B5EF4-FFF2-40B4-BE49-F238E27FC236}">
                <a16:creationId xmlns:a16="http://schemas.microsoft.com/office/drawing/2014/main" id="{9B12F446-F217-4DA8-395F-293D6893BA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955" y="1531664"/>
            <a:ext cx="10146890" cy="4906298"/>
          </a:xfrm>
          <a:prstGeom prst="rect">
            <a:avLst/>
          </a:prstGeom>
          <a:noFill/>
          <a:ln w="12700">
            <a:solidFill>
              <a:schemeClr val="bg1"/>
            </a:solidFill>
          </a:ln>
        </p:spPr>
      </p:pic>
      <p:sp>
        <p:nvSpPr>
          <p:cNvPr id="4" name="Title 1">
            <a:extLst>
              <a:ext uri="{FF2B5EF4-FFF2-40B4-BE49-F238E27FC236}">
                <a16:creationId xmlns:a16="http://schemas.microsoft.com/office/drawing/2014/main" id="{E7102E49-EFEB-4667-6840-024C91303999}"/>
              </a:ext>
            </a:extLst>
          </p:cNvPr>
          <p:cNvSpPr txBox="1">
            <a:spLocks/>
          </p:cNvSpPr>
          <p:nvPr/>
        </p:nvSpPr>
        <p:spPr>
          <a:xfrm>
            <a:off x="0"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Avoid Emotional Investing</a:t>
            </a:r>
          </a:p>
        </p:txBody>
      </p:sp>
    </p:spTree>
    <p:extLst>
      <p:ext uri="{BB962C8B-B14F-4D97-AF65-F5344CB8AC3E}">
        <p14:creationId xmlns:p14="http://schemas.microsoft.com/office/powerpoint/2010/main" val="351432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FC621DBF-B396-49D0-9357-864C1A328A3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9" name="Title 1">
            <a:extLst>
              <a:ext uri="{FF2B5EF4-FFF2-40B4-BE49-F238E27FC236}">
                <a16:creationId xmlns:a16="http://schemas.microsoft.com/office/drawing/2014/main" id="{2B4D87FB-933B-49CB-A88B-60693A829957}"/>
              </a:ext>
            </a:extLst>
          </p:cNvPr>
          <p:cNvSpPr txBox="1">
            <a:spLocks/>
          </p:cNvSpPr>
          <p:nvPr/>
        </p:nvSpPr>
        <p:spPr>
          <a:xfrm>
            <a:off x="-1" y="0"/>
            <a:ext cx="12192001" cy="12441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Outlook</a:t>
            </a:r>
          </a:p>
        </p:txBody>
      </p:sp>
      <p:sp>
        <p:nvSpPr>
          <p:cNvPr id="8" name="Text Placeholder 4">
            <a:extLst>
              <a:ext uri="{FF2B5EF4-FFF2-40B4-BE49-F238E27FC236}">
                <a16:creationId xmlns:a16="http://schemas.microsoft.com/office/drawing/2014/main" id="{309DA74C-C79A-43DA-89AB-ECB73E22C034}"/>
              </a:ext>
            </a:extLst>
          </p:cNvPr>
          <p:cNvSpPr txBox="1">
            <a:spLocks/>
          </p:cNvSpPr>
          <p:nvPr/>
        </p:nvSpPr>
        <p:spPr>
          <a:xfrm>
            <a:off x="216309" y="1648869"/>
            <a:ext cx="11975689" cy="512064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0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rPr>
              <a:t> </a:t>
            </a:r>
            <a:r>
              <a:rPr lang="en-US" sz="4400" dirty="0">
                <a:solidFill>
                  <a:schemeClr val="tx2">
                    <a:lumMod val="75000"/>
                  </a:schemeClr>
                </a:solidFill>
                <a:latin typeface="Franklin Gothic Demi Cond" panose="020B0706030402020204" pitchFamily="34" charset="0"/>
              </a:rPr>
              <a:t>Watch out for more interest rate hikes.</a:t>
            </a:r>
          </a:p>
          <a:p>
            <a:pPr marL="171450" indent="-171450" defTabSz="685800">
              <a:lnSpc>
                <a:spcPct val="10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Demi Cond" panose="020B0706030402020204" pitchFamily="34" charset="0"/>
              </a:rPr>
              <a:t> Borrowing has become more costly.</a:t>
            </a:r>
          </a:p>
          <a:p>
            <a:pPr marL="171450" indent="-171450" defTabSz="685800">
              <a:lnSpc>
                <a:spcPct val="10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Demi Cond" panose="020B0706030402020204" pitchFamily="34" charset="0"/>
              </a:rPr>
              <a:t> There are many variables that could affect the speed and direction of the economy.</a:t>
            </a:r>
          </a:p>
          <a:p>
            <a:pPr marL="0" indent="0">
              <a:buClr>
                <a:schemeClr val="accent2">
                  <a:lumMod val="50000"/>
                </a:schemeClr>
              </a:buClr>
              <a:buNone/>
            </a:pPr>
            <a:endParaRPr lang="en-US" sz="4000" dirty="0"/>
          </a:p>
        </p:txBody>
      </p:sp>
    </p:spTree>
    <p:extLst>
      <p:ext uri="{BB962C8B-B14F-4D97-AF65-F5344CB8AC3E}">
        <p14:creationId xmlns:p14="http://schemas.microsoft.com/office/powerpoint/2010/main" val="36701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55F5B-07EA-4A22-977D-C54066D52F68}"/>
              </a:ext>
            </a:extLst>
          </p:cNvPr>
          <p:cNvPicPr>
            <a:picLocks noChangeAspect="1"/>
          </p:cNvPicPr>
          <p:nvPr/>
        </p:nvPicPr>
        <p:blipFill>
          <a:blip r:embed="rId3">
            <a:duotone>
              <a:schemeClr val="accent1">
                <a:shade val="45000"/>
                <a:satMod val="135000"/>
              </a:schemeClr>
              <a:prstClr val="white"/>
            </a:duotone>
            <a:alphaModFix amt="20000"/>
          </a:blip>
          <a:stretch>
            <a:fillRect/>
          </a:stretch>
        </p:blipFill>
        <p:spPr>
          <a:xfrm>
            <a:off x="0" y="295904"/>
            <a:ext cx="12192000" cy="6562096"/>
          </a:xfrm>
          <a:prstGeom prst="rect">
            <a:avLst/>
          </a:prstGeom>
        </p:spPr>
      </p:pic>
      <p:sp>
        <p:nvSpPr>
          <p:cNvPr id="4" name="Text Placeholder 4">
            <a:extLst>
              <a:ext uri="{FF2B5EF4-FFF2-40B4-BE49-F238E27FC236}">
                <a16:creationId xmlns:a16="http://schemas.microsoft.com/office/drawing/2014/main" id="{C56971C6-D248-4D61-9899-B219B1575D4A}"/>
              </a:ext>
            </a:extLst>
          </p:cNvPr>
          <p:cNvSpPr txBox="1">
            <a:spLocks/>
          </p:cNvSpPr>
          <p:nvPr/>
        </p:nvSpPr>
        <p:spPr>
          <a:xfrm>
            <a:off x="153557" y="1244184"/>
            <a:ext cx="12290324" cy="5120640"/>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2800" dirty="0">
                <a:solidFill>
                  <a:schemeClr val="tx2">
                    <a:lumMod val="75000"/>
                  </a:schemeClr>
                </a:solidFill>
              </a:rPr>
              <a:t> </a:t>
            </a:r>
            <a:r>
              <a:rPr lang="en-US" sz="3600" dirty="0">
                <a:solidFill>
                  <a:schemeClr val="tx2">
                    <a:lumMod val="75000"/>
                  </a:schemeClr>
                </a:solidFill>
                <a:latin typeface="Franklin Gothic Demi Cond" panose="020B0706030402020204" pitchFamily="34" charset="0"/>
              </a:rPr>
              <a:t>Review all your income-producing investments.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3600" dirty="0">
                <a:solidFill>
                  <a:schemeClr val="tx2">
                    <a:lumMod val="75000"/>
                  </a:schemeClr>
                </a:solidFill>
                <a:latin typeface="Franklin Gothic Demi Cond" panose="020B0706030402020204" pitchFamily="34" charset="0"/>
              </a:rPr>
              <a:t> Lock in your mortgage rates or consider refinancing.</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3600" dirty="0">
                <a:solidFill>
                  <a:schemeClr val="tx2">
                    <a:lumMod val="75000"/>
                  </a:schemeClr>
                </a:solidFill>
                <a:latin typeface="Franklin Gothic Demi Cond" panose="020B0706030402020204" pitchFamily="34" charset="0"/>
              </a:rPr>
              <a:t> Maintain liquidity for all near-term needs.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3600" dirty="0">
                <a:solidFill>
                  <a:schemeClr val="tx2">
                    <a:lumMod val="75000"/>
                  </a:schemeClr>
                </a:solidFill>
                <a:latin typeface="Franklin Gothic Demi Cond" panose="020B0706030402020204" pitchFamily="34" charset="0"/>
              </a:rPr>
              <a:t> Re-evaluate and confirm your cash flow needs.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3600" dirty="0">
                <a:solidFill>
                  <a:schemeClr val="tx2">
                    <a:lumMod val="75000"/>
                  </a:schemeClr>
                </a:solidFill>
                <a:latin typeface="Franklin Gothic Demi Cond" panose="020B0706030402020204" pitchFamily="34" charset="0"/>
              </a:rPr>
              <a:t> Conduct a full review of your financial plan with us.</a:t>
            </a:r>
          </a:p>
          <a:p>
            <a:pPr lvl="1">
              <a:buClr>
                <a:schemeClr val="accent5">
                  <a:lumMod val="75000"/>
                </a:schemeClr>
              </a:buClr>
              <a:buFont typeface="Wingdings" panose="05000000000000000000" pitchFamily="2" charset="2"/>
              <a:buChar char="§"/>
            </a:pPr>
            <a:endParaRPr lang="en-US" sz="3600" dirty="0">
              <a:solidFill>
                <a:schemeClr val="tx2">
                  <a:lumMod val="75000"/>
                </a:schemeClr>
              </a:solidFill>
              <a:latin typeface="Franklin Gothic Demi Cond" panose="020B0706030402020204" pitchFamily="34" charset="0"/>
            </a:endParaRPr>
          </a:p>
          <a:p>
            <a:pPr marL="0" indent="0">
              <a:buClr>
                <a:schemeClr val="accent2">
                  <a:lumMod val="50000"/>
                </a:schemeClr>
              </a:buClr>
              <a:buNone/>
            </a:pPr>
            <a:endParaRPr lang="en-US" sz="2400" dirty="0"/>
          </a:p>
        </p:txBody>
      </p:sp>
      <p:sp>
        <p:nvSpPr>
          <p:cNvPr id="6" name="Title 1">
            <a:extLst>
              <a:ext uri="{FF2B5EF4-FFF2-40B4-BE49-F238E27FC236}">
                <a16:creationId xmlns:a16="http://schemas.microsoft.com/office/drawing/2014/main" id="{E64FA93B-5872-44A1-8F14-DEE7EC7C850D}"/>
              </a:ext>
            </a:extLst>
          </p:cNvPr>
          <p:cNvSpPr txBox="1">
            <a:spLocks/>
          </p:cNvSpPr>
          <p:nvPr/>
        </p:nvSpPr>
        <p:spPr>
          <a:xfrm>
            <a:off x="-1" y="0"/>
            <a:ext cx="12192001" cy="12441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Outlook</a:t>
            </a:r>
          </a:p>
        </p:txBody>
      </p:sp>
    </p:spTree>
    <p:extLst>
      <p:ext uri="{BB962C8B-B14F-4D97-AF65-F5344CB8AC3E}">
        <p14:creationId xmlns:p14="http://schemas.microsoft.com/office/powerpoint/2010/main" val="25302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y-Background | Sarvosys">
            <a:extLst>
              <a:ext uri="{FF2B5EF4-FFF2-40B4-BE49-F238E27FC236}">
                <a16:creationId xmlns:a16="http://schemas.microsoft.com/office/drawing/2014/main" id="{F4045EFF-F3D3-49C5-B91C-84C9B33A52F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yellow sign with black text&#10;&#10;Description automatically generated with low confidence">
            <a:extLst>
              <a:ext uri="{FF2B5EF4-FFF2-40B4-BE49-F238E27FC236}">
                <a16:creationId xmlns:a16="http://schemas.microsoft.com/office/drawing/2014/main" id="{715546E0-8983-44E1-F073-74F17D704C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018" y="0"/>
            <a:ext cx="9351997" cy="6858000"/>
          </a:xfrm>
          <a:prstGeom prst="rect">
            <a:avLst/>
          </a:prstGeom>
          <a:noFill/>
          <a:ln>
            <a:noFill/>
          </a:ln>
        </p:spPr>
      </p:pic>
    </p:spTree>
    <p:extLst>
      <p:ext uri="{BB962C8B-B14F-4D97-AF65-F5344CB8AC3E}">
        <p14:creationId xmlns:p14="http://schemas.microsoft.com/office/powerpoint/2010/main" val="243937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Grey-Background | Sarvosys">
            <a:extLst>
              <a:ext uri="{FF2B5EF4-FFF2-40B4-BE49-F238E27FC236}">
                <a16:creationId xmlns:a16="http://schemas.microsoft.com/office/drawing/2014/main" id="{5F347093-755E-4262-AA71-27FDC8376AF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9" y="0"/>
            <a:ext cx="1219611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Client Benefit</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4119" y="1320875"/>
            <a:ext cx="12192000" cy="132087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4000" dirty="0">
                <a:solidFill>
                  <a:schemeClr val="tx2">
                    <a:lumMod val="75000"/>
                  </a:schemeClr>
                </a:solidFill>
                <a:latin typeface="Franklin Gothic Demi" panose="020B0703020102020204" pitchFamily="34" charset="0"/>
              </a:rPr>
              <a:t>As a client of our firm, you can add names to our list to receive newsletters and presentations!</a:t>
            </a:r>
          </a:p>
          <a:p>
            <a:pPr>
              <a:buFont typeface="Wingdings" pitchFamily="2" charset="2"/>
              <a:buNone/>
            </a:pPr>
            <a:endParaRPr lang="en-US" sz="4000" dirty="0">
              <a:solidFill>
                <a:schemeClr val="tx2">
                  <a:lumMod val="75000"/>
                </a:schemeClr>
              </a:solidFill>
            </a:endParaRPr>
          </a:p>
          <a:p>
            <a:pPr>
              <a:buFont typeface="Wingdings" pitchFamily="2" charset="2"/>
              <a:buNone/>
            </a:pPr>
            <a:endParaRPr lang="en-US" sz="3200" dirty="0"/>
          </a:p>
        </p:txBody>
      </p:sp>
      <p:pic>
        <p:nvPicPr>
          <p:cNvPr id="8194" name="Picture 2" descr="5 Tips For Sharing Your Blog Posts - Convert With Content">
            <a:extLst>
              <a:ext uri="{FF2B5EF4-FFF2-40B4-BE49-F238E27FC236}">
                <a16:creationId xmlns:a16="http://schemas.microsoft.com/office/drawing/2014/main" id="{1165FF4D-F259-4FD5-854A-5B83C9A47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653" y="2750901"/>
            <a:ext cx="5690386" cy="379359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7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y-Background | Sarvosys">
            <a:extLst>
              <a:ext uri="{FF2B5EF4-FFF2-40B4-BE49-F238E27FC236}">
                <a16:creationId xmlns:a16="http://schemas.microsoft.com/office/drawing/2014/main" id="{D1058137-276F-4BFE-84AC-8F89E365B63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10B9BC-92D7-4638-8CFF-BE9F6D79173F}"/>
              </a:ext>
            </a:extLst>
          </p:cNvPr>
          <p:cNvSpPr txBox="1">
            <a:spLocks/>
          </p:cNvSpPr>
          <p:nvPr/>
        </p:nvSpPr>
        <p:spPr>
          <a:xfrm>
            <a:off x="0" y="0"/>
            <a:ext cx="12192001" cy="989062"/>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96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An Educated Client Is Our Best Client!</a:t>
            </a:r>
          </a:p>
        </p:txBody>
      </p:sp>
      <p:pic>
        <p:nvPicPr>
          <p:cNvPr id="8" name="Picture 7">
            <a:extLst>
              <a:ext uri="{FF2B5EF4-FFF2-40B4-BE49-F238E27FC236}">
                <a16:creationId xmlns:a16="http://schemas.microsoft.com/office/drawing/2014/main" id="{A5888B3E-807A-40F7-91D9-C70747B9AA7C}"/>
              </a:ext>
            </a:extLst>
          </p:cNvPr>
          <p:cNvPicPr>
            <a:picLocks noChangeAspect="1"/>
          </p:cNvPicPr>
          <p:nvPr/>
        </p:nvPicPr>
        <p:blipFill rotWithShape="1">
          <a:blip r:embed="rId4"/>
          <a:srcRect b="2170"/>
          <a:stretch/>
        </p:blipFill>
        <p:spPr>
          <a:xfrm>
            <a:off x="2045592" y="1528574"/>
            <a:ext cx="8100816" cy="4789913"/>
          </a:xfrm>
          <a:prstGeom prst="rect">
            <a:avLst/>
          </a:prstGeom>
        </p:spPr>
      </p:pic>
    </p:spTree>
    <p:extLst>
      <p:ext uri="{BB962C8B-B14F-4D97-AF65-F5344CB8AC3E}">
        <p14:creationId xmlns:p14="http://schemas.microsoft.com/office/powerpoint/2010/main" val="316405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6992F9-B96E-458F-BAD2-C612D28B3C9A}"/>
              </a:ext>
            </a:extLst>
          </p:cNvPr>
          <p:cNvSpPr txBox="1"/>
          <p:nvPr/>
        </p:nvSpPr>
        <p:spPr>
          <a:xfrm>
            <a:off x="0" y="832564"/>
            <a:ext cx="12090840" cy="5432256"/>
          </a:xfrm>
          <a:prstGeom prst="rect">
            <a:avLst/>
          </a:prstGeom>
          <a:noFill/>
        </p:spPr>
        <p:txBody>
          <a:bodyPr wrap="square">
            <a:spAutoFit/>
          </a:bodyPr>
          <a:lstStyle/>
          <a:p>
            <a:pPr algn="ctr">
              <a:spcBef>
                <a:spcPct val="50000"/>
              </a:spcBef>
            </a:pPr>
            <a:r>
              <a:rPr lang="en-US" sz="1800" dirty="0">
                <a:solidFill>
                  <a:srgbClr val="FF0000"/>
                </a:solidFill>
                <a:effectLst/>
                <a:highlight>
                  <a:srgbClr val="FFFF00"/>
                </a:highlight>
                <a:latin typeface="Calibri" panose="020F0502020204030204" pitchFamily="34" charset="0"/>
                <a:ea typeface="Calibri" panose="020F0502020204030204" pitchFamily="34" charset="0"/>
              </a:rPr>
              <a:t>Insert registered branch office address and phone number, as well as broker-dealer identification/disclosure</a:t>
            </a:r>
            <a:endParaRPr lang="en-US" sz="1800" dirty="0">
              <a:solidFill>
                <a:srgbClr val="FF0000"/>
              </a:solidFill>
              <a:effectLst/>
              <a:latin typeface="Calibri" panose="020F0502020204030204" pitchFamily="34" charset="0"/>
              <a:ea typeface="Calibri" panose="020F0502020204030204" pitchFamily="34" charset="0"/>
            </a:endParaRPr>
          </a:p>
          <a:p>
            <a:pPr algn="ctr">
              <a:spcBef>
                <a:spcPct val="50000"/>
              </a:spcBef>
            </a:pPr>
            <a:endParaRPr lang="en-US" sz="1400" dirty="0">
              <a:latin typeface="Arial" panose="020B0604020202020204" pitchFamily="34" charset="0"/>
              <a:cs typeface="Arial" panose="020B0604020202020204" pitchFamily="34" charset="0"/>
            </a:endParaRPr>
          </a:p>
          <a:p>
            <a:pPr algn="ctr">
              <a:spcBef>
                <a:spcPct val="50000"/>
              </a:spcBef>
            </a:pPr>
            <a:endParaRPr lang="en-US" sz="1400" dirty="0">
              <a:latin typeface="Arial" panose="020B0604020202020204" pitchFamily="34" charset="0"/>
              <a:cs typeface="Arial" panose="020B0604020202020204" pitchFamily="34" charset="0"/>
            </a:endParaRPr>
          </a:p>
          <a:p>
            <a:pPr>
              <a:spcBef>
                <a:spcPct val="50000"/>
              </a:spcBef>
            </a:pPr>
            <a:r>
              <a:rPr lang="en-US" sz="1400" dirty="0">
                <a:latin typeface="Arial" panose="020B0604020202020204" pitchFamily="34" charset="0"/>
                <a:cs typeface="Arial" panose="020B0604020202020204" pitchFamily="34" charset="0"/>
              </a:rPr>
              <a:t>The views expressed are not necessarily the opinion of </a:t>
            </a:r>
            <a:r>
              <a:rPr lang="en-US" sz="1400" dirty="0">
                <a:solidFill>
                  <a:srgbClr val="FF0000"/>
                </a:solidFill>
                <a:highlight>
                  <a:srgbClr val="FFFF00"/>
                </a:highlight>
                <a:latin typeface="Arial" panose="020B0604020202020204" pitchFamily="34" charset="0"/>
                <a:cs typeface="Arial" panose="020B0604020202020204" pitchFamily="34" charset="0"/>
              </a:rPr>
              <a:t>Insert Broker-dealer name</a:t>
            </a:r>
            <a:r>
              <a:rPr lang="en-US" sz="1400" dirty="0">
                <a:latin typeface="Arial" panose="020B0604020202020204" pitchFamily="34" charset="0"/>
                <a:cs typeface="Arial" panose="020B0604020202020204" pitchFamily="34" charset="0"/>
              </a:rPr>
              <a:t>.  Information is based on sources believed to be reliable, however, their accuracy or completeness cannot be guaranteed.</a:t>
            </a:r>
          </a:p>
          <a:p>
            <a:pPr>
              <a:spcBef>
                <a:spcPct val="50000"/>
              </a:spcBef>
            </a:pPr>
            <a:r>
              <a:rPr lang="en-US" sz="1400" dirty="0">
                <a:latin typeface="Arial" panose="020B0604020202020204" pitchFamily="34" charset="0"/>
                <a:cs typeface="Arial" panose="020B0604020202020204" pitchFamily="34" charset="0"/>
              </a:rPr>
              <a:t>Investing involves risk including the potential loss of principal. No investment strategy can guarantee a profit or protect against loss in periods of declining values. Past performance is no guarantee of future results. Diversification and strategic asset allocation do not ensure a profit or protect against a loss. The process of rebalancing may carry tax consequences. </a:t>
            </a:r>
          </a:p>
          <a:p>
            <a:pPr>
              <a:spcBef>
                <a:spcPct val="50000"/>
              </a:spcBef>
            </a:pPr>
            <a:r>
              <a:rPr lang="en-US" sz="1400" dirty="0">
                <a:latin typeface="Arial" panose="020B0604020202020204" pitchFamily="34" charset="0"/>
                <a:cs typeface="Arial" panose="020B0604020202020204" pitchFamily="34" charset="0"/>
              </a:rPr>
              <a:t>This information is not intended to be a substitute  for specific individualized tax, legal, or investment planning advice. You should discuss any tax, legal or investment planning matters with the appropriate professional.</a:t>
            </a:r>
          </a:p>
          <a:p>
            <a:pPr>
              <a:spcBef>
                <a:spcPct val="50000"/>
              </a:spcBef>
            </a:pPr>
            <a:r>
              <a:rPr lang="en-US" sz="1400" dirty="0">
                <a:latin typeface="Arial" panose="020B0604020202020204" pitchFamily="34" charset="0"/>
                <a:cs typeface="Arial" panose="020B0604020202020204" pitchFamily="34" charset="0"/>
              </a:rPr>
              <a:t>All indexes are unmanaged and cannot be invested into directly. Unmanaged index returns do not reflect fees, expenses, or sales charges. Index performance is not indicative of the performance of any investment. Economic forecasts set forth may not develop as predicted and there can be no guarantee that strategies promoted will be successful. International investing involves special risks such as currency fluctuation and political instability and may not be suitable for all investors. </a:t>
            </a:r>
          </a:p>
          <a:p>
            <a:pPr>
              <a:spcBef>
                <a:spcPct val="50000"/>
              </a:spcBef>
            </a:pPr>
            <a:r>
              <a:rPr lang="en-US" sz="1400" dirty="0">
                <a:latin typeface="Arial" panose="020B0604020202020204" pitchFamily="34" charset="0"/>
                <a:cs typeface="Arial" panose="020B0604020202020204" pitchFamily="34" charset="0"/>
              </a:rPr>
              <a:t>The S&amp;P 500 is an unmanaged index of 500 widely held stocks that is generally considered representative of the U.S. Stock market. The Dow Jones Industrial Average (DJIA) commonly known as “The Dow”, is an index representing 30 stocks of companies maintained and reviewed by the editors of the Wall Street Journal. Index performance does not include transaction costs or other fees, which will affect actual investment performance. Individual investor’s results will vary.</a:t>
            </a:r>
          </a:p>
          <a:p>
            <a:pPr algn="ctr">
              <a:spcBef>
                <a:spcPct val="50000"/>
              </a:spcBef>
            </a:pPr>
            <a:endParaRPr lang="en-US" sz="1400" dirty="0">
              <a:latin typeface="Arial" panose="020B0604020202020204" pitchFamily="34" charset="0"/>
              <a:cs typeface="Arial" panose="020B0604020202020204" pitchFamily="34" charset="0"/>
            </a:endParaRPr>
          </a:p>
          <a:p>
            <a:pPr algn="ctr">
              <a:spcBef>
                <a:spcPct val="50000"/>
              </a:spcBef>
            </a:pPr>
            <a:r>
              <a:rPr lang="en-US" sz="1400" dirty="0">
                <a:latin typeface="Arial" panose="020B0604020202020204" pitchFamily="34" charset="0"/>
                <a:cs typeface="Arial" panose="020B0604020202020204" pitchFamily="34" charset="0"/>
              </a:rPr>
              <a:t>Contents provided by: The Academy of Preferred Financial Advisors, Inc.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2022. All rights reserved.</a:t>
            </a:r>
          </a:p>
        </p:txBody>
      </p:sp>
    </p:spTree>
    <p:extLst>
      <p:ext uri="{BB962C8B-B14F-4D97-AF65-F5344CB8AC3E}">
        <p14:creationId xmlns:p14="http://schemas.microsoft.com/office/powerpoint/2010/main" val="75710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6C6B5A-5F16-44CC-963E-8DAB66AAE331}"/>
              </a:ext>
            </a:extLst>
          </p:cNvPr>
          <p:cNvPicPr>
            <a:picLocks noChangeAspect="1"/>
          </p:cNvPicPr>
          <p:nvPr/>
        </p:nvPicPr>
        <p:blipFill>
          <a:blip r:embed="rId3">
            <a:duotone>
              <a:schemeClr val="accent3">
                <a:shade val="45000"/>
                <a:satMod val="135000"/>
              </a:schemeClr>
              <a:prstClr val="white"/>
            </a:duotone>
            <a:alphaModFix amt="50000"/>
          </a:blip>
          <a:stretch>
            <a:fillRect/>
          </a:stretch>
        </p:blipFill>
        <p:spPr>
          <a:xfrm>
            <a:off x="0" y="0"/>
            <a:ext cx="12192000" cy="6831951"/>
          </a:xfrm>
          <a:prstGeom prst="rect">
            <a:avLst/>
          </a:prstGeom>
        </p:spPr>
      </p:pic>
      <p:sp>
        <p:nvSpPr>
          <p:cNvPr id="9" name="Title 1">
            <a:extLst>
              <a:ext uri="{FF2B5EF4-FFF2-40B4-BE49-F238E27FC236}">
                <a16:creationId xmlns:a16="http://schemas.microsoft.com/office/drawing/2014/main" id="{11761769-43AF-41FA-866D-58DF05E88995}"/>
              </a:ext>
            </a:extLst>
          </p:cNvPr>
          <p:cNvSpPr txBox="1">
            <a:spLocks/>
          </p:cNvSpPr>
          <p:nvPr/>
        </p:nvSpPr>
        <p:spPr>
          <a:xfrm rot="20842410">
            <a:off x="1770178" y="2675413"/>
            <a:ext cx="8887314" cy="3415880"/>
          </a:xfrm>
          <a:prstGeom prst="rect">
            <a:avLst/>
          </a:prstGeom>
          <a:no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8800" b="1" dirty="0">
                <a:solidFill>
                  <a:schemeClr val="accent5">
                    <a:lumMod val="75000"/>
                  </a:schemeClr>
                </a:solidFill>
                <a:effectLst>
                  <a:outerShdw blurRad="38100" dist="38100" dir="2700000" algn="tl">
                    <a:srgbClr val="000000">
                      <a:alpha val="43137"/>
                    </a:srgbClr>
                  </a:outerShdw>
                </a:effectLst>
                <a:latin typeface="Segoe Script" panose="030B0504020000000003" pitchFamily="66" charset="0"/>
                <a:ea typeface="Roboto Slab" pitchFamily="2" charset="0"/>
                <a:cs typeface="Arial" panose="020B0604020202020204" pitchFamily="34" charset="0"/>
              </a:rPr>
              <a:t>Please share!</a:t>
            </a:r>
          </a:p>
          <a:p>
            <a:pPr algn="ctr">
              <a:defRPr/>
            </a:pPr>
            <a:endParaRPr lang="en-US" sz="88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941B657-D190-4D06-9AD2-D411F239516F}"/>
              </a:ext>
            </a:extLst>
          </p:cNvPr>
          <p:cNvSpPr txBox="1">
            <a:spLocks/>
          </p:cNvSpPr>
          <p:nvPr/>
        </p:nvSpPr>
        <p:spPr>
          <a:xfrm>
            <a:off x="0" y="0"/>
            <a:ext cx="5016843" cy="26937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700" b="1" dirty="0">
                <a:solidFill>
                  <a:srgbClr val="00FF00"/>
                </a:solidFill>
                <a:latin typeface="Arial" panose="020B0604020202020204" pitchFamily="34" charset="0"/>
                <a:cs typeface="Arial" panose="020B0604020202020204" pitchFamily="34" charset="0"/>
              </a:rPr>
            </a:br>
            <a:br>
              <a:rPr lang="en-US" sz="700" b="1" dirty="0">
                <a:solidFill>
                  <a:srgbClr val="00FF00"/>
                </a:solidFill>
                <a:latin typeface="Arial" panose="020B0604020202020204" pitchFamily="34" charset="0"/>
                <a:cs typeface="Arial" panose="020B0604020202020204" pitchFamily="34" charset="0"/>
              </a:rPr>
            </a:br>
            <a:br>
              <a:rPr lang="en-US" sz="700" b="1" dirty="0">
                <a:solidFill>
                  <a:srgbClr val="00FF00"/>
                </a:solidFill>
                <a:latin typeface="Arial" panose="020B0604020202020204" pitchFamily="34" charset="0"/>
                <a:cs typeface="Arial" panose="020B0604020202020204" pitchFamily="34" charset="0"/>
              </a:rPr>
            </a:br>
            <a:r>
              <a:rPr lang="en-US" sz="7200" b="1" dirty="0">
                <a:solidFill>
                  <a:schemeClr val="bg1"/>
                </a:solidFill>
                <a:effectLst>
                  <a:outerShdw blurRad="38100" dist="38100" dir="2700000" algn="tl">
                    <a:srgbClr val="000000">
                      <a:alpha val="43137"/>
                    </a:srgbClr>
                  </a:outerShdw>
                </a:effectLst>
                <a:latin typeface="+mn-lt"/>
                <a:ea typeface="Cambria Math" panose="02040503050406030204" pitchFamily="18" charset="0"/>
                <a:cs typeface="Arial" panose="020B0604020202020204" pitchFamily="34" charset="0"/>
              </a:rPr>
              <a:t>Help Us</a:t>
            </a:r>
          </a:p>
          <a:p>
            <a:pPr algn="ctr" defTabSz="457200">
              <a:lnSpc>
                <a:spcPct val="100000"/>
              </a:lnSpc>
              <a:spcBef>
                <a:spcPts val="0"/>
              </a:spcBef>
            </a:pPr>
            <a:r>
              <a:rPr lang="en-US" sz="7200" b="1" dirty="0">
                <a:solidFill>
                  <a:schemeClr val="bg1"/>
                </a:solidFill>
                <a:effectLst>
                  <a:outerShdw blurRad="38100" dist="38100" dir="2700000" algn="tl">
                    <a:srgbClr val="000000">
                      <a:alpha val="43137"/>
                    </a:srgbClr>
                  </a:outerShdw>
                </a:effectLst>
                <a:latin typeface="+mn-lt"/>
                <a:ea typeface="Cambria Math" panose="02040503050406030204" pitchFamily="18" charset="0"/>
                <a:cs typeface="Arial" panose="020B0604020202020204" pitchFamily="34" charset="0"/>
              </a:rPr>
              <a:t>Help Others!</a:t>
            </a:r>
          </a:p>
          <a:p>
            <a:pPr algn="ctr">
              <a:defRPr/>
            </a:pPr>
            <a:endParaRPr lang="en-US" sz="4000" b="1"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60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Markets</a:t>
            </a:r>
          </a:p>
        </p:txBody>
      </p:sp>
      <p:pic>
        <p:nvPicPr>
          <p:cNvPr id="8" name="Picture 7">
            <a:extLst>
              <a:ext uri="{FF2B5EF4-FFF2-40B4-BE49-F238E27FC236}">
                <a16:creationId xmlns:a16="http://schemas.microsoft.com/office/drawing/2014/main" id="{4BED942D-80D8-C83C-3DB3-D5901670755A}"/>
              </a:ext>
            </a:extLst>
          </p:cNvPr>
          <p:cNvPicPr>
            <a:picLocks noChangeAspect="1"/>
          </p:cNvPicPr>
          <p:nvPr/>
        </p:nvPicPr>
        <p:blipFill>
          <a:blip r:embed="rId4"/>
          <a:stretch>
            <a:fillRect/>
          </a:stretch>
        </p:blipFill>
        <p:spPr>
          <a:xfrm>
            <a:off x="1447799" y="1598712"/>
            <a:ext cx="9296400" cy="4467225"/>
          </a:xfrm>
          <a:prstGeom prst="rect">
            <a:avLst/>
          </a:prstGeom>
          <a:ln>
            <a:solidFill>
              <a:schemeClr val="accent5">
                <a:lumMod val="50000"/>
              </a:schemeClr>
            </a:solidFill>
          </a:ln>
        </p:spPr>
      </p:pic>
      <p:sp>
        <p:nvSpPr>
          <p:cNvPr id="7" name="TextBox 6">
            <a:extLst>
              <a:ext uri="{FF2B5EF4-FFF2-40B4-BE49-F238E27FC236}">
                <a16:creationId xmlns:a16="http://schemas.microsoft.com/office/drawing/2014/main" id="{EF41DEC6-8DC7-7C18-5B9C-815CD4C1CAD9}"/>
              </a:ext>
            </a:extLst>
          </p:cNvPr>
          <p:cNvSpPr txBox="1"/>
          <p:nvPr/>
        </p:nvSpPr>
        <p:spPr>
          <a:xfrm>
            <a:off x="7981925" y="6499358"/>
            <a:ext cx="4054315" cy="261610"/>
          </a:xfrm>
          <a:prstGeom prst="rect">
            <a:avLst/>
          </a:prstGeom>
          <a:noFill/>
        </p:spPr>
        <p:txBody>
          <a:bodyPr wrap="none" rtlCol="0">
            <a:spAutoFit/>
          </a:bodyPr>
          <a:lstStyle/>
          <a:p>
            <a:r>
              <a:rPr lang="en-US" sz="1100" i="1" dirty="0">
                <a:solidFill>
                  <a:schemeClr val="bg2">
                    <a:lumMod val="50000"/>
                  </a:schemeClr>
                </a:solidFill>
                <a:latin typeface="Calibri" panose="020F0502020204030204" pitchFamily="34" charset="0"/>
                <a:cs typeface="Calibri" panose="020F0502020204030204" pitchFamily="34" charset="0"/>
              </a:rPr>
              <a:t>(Chart depicts: 1960 – June 29, 2022; Source: nytimes.com 6/30/22)</a:t>
            </a:r>
          </a:p>
        </p:txBody>
      </p:sp>
    </p:spTree>
    <p:extLst>
      <p:ext uri="{BB962C8B-B14F-4D97-AF65-F5344CB8AC3E}">
        <p14:creationId xmlns:p14="http://schemas.microsoft.com/office/powerpoint/2010/main" val="254061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Markets</a:t>
            </a:r>
          </a:p>
        </p:txBody>
      </p:sp>
      <p:pic>
        <p:nvPicPr>
          <p:cNvPr id="8" name="Picture 7">
            <a:extLst>
              <a:ext uri="{FF2B5EF4-FFF2-40B4-BE49-F238E27FC236}">
                <a16:creationId xmlns:a16="http://schemas.microsoft.com/office/drawing/2014/main" id="{DE2F3A59-FD34-9CED-88EE-5D23E914B8D6}"/>
              </a:ext>
            </a:extLst>
          </p:cNvPr>
          <p:cNvPicPr>
            <a:picLocks noChangeAspect="1"/>
          </p:cNvPicPr>
          <p:nvPr/>
        </p:nvPicPr>
        <p:blipFill rotWithShape="1">
          <a:blip r:embed="rId4"/>
          <a:srcRect b="50000"/>
          <a:stretch/>
        </p:blipFill>
        <p:spPr>
          <a:xfrm>
            <a:off x="6293911" y="2217230"/>
            <a:ext cx="5680041" cy="2980219"/>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0D87D5D-8233-688B-7B52-355EC6712746}"/>
              </a:ext>
            </a:extLst>
          </p:cNvPr>
          <p:cNvPicPr>
            <a:picLocks noChangeAspect="1"/>
          </p:cNvPicPr>
          <p:nvPr/>
        </p:nvPicPr>
        <p:blipFill rotWithShape="1">
          <a:blip r:embed="rId4"/>
          <a:srcRect t="49377"/>
          <a:stretch/>
        </p:blipFill>
        <p:spPr>
          <a:xfrm>
            <a:off x="424902" y="2217230"/>
            <a:ext cx="5680042" cy="3017336"/>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BE828B99-5AA2-A3E5-710E-C687727C59A5}"/>
              </a:ext>
            </a:extLst>
          </p:cNvPr>
          <p:cNvSpPr txBox="1"/>
          <p:nvPr/>
        </p:nvSpPr>
        <p:spPr>
          <a:xfrm>
            <a:off x="8572500" y="6314624"/>
            <a:ext cx="3479800" cy="265457"/>
          </a:xfrm>
          <a:prstGeom prst="rect">
            <a:avLst/>
          </a:prstGeom>
          <a:noFill/>
        </p:spPr>
        <p:txBody>
          <a:bodyPr wrap="square">
            <a:spAutoFit/>
          </a:bodyPr>
          <a:lstStyle/>
          <a:p>
            <a:pPr marL="0" marR="0" algn="r" defTabSz="914400" rtl="0" eaLnBrk="1" fontAlgn="base" latinLnBrk="0" hangingPunct="1">
              <a:lnSpc>
                <a:spcPct val="107000"/>
              </a:lnSpc>
              <a:spcBef>
                <a:spcPts val="1200"/>
              </a:spcBef>
              <a:spcAft>
                <a:spcPts val="800"/>
              </a:spcAft>
              <a:defRPr/>
            </a:pPr>
            <a:r>
              <a:rPr lang="en-US" sz="1100" i="1" kern="1200" dirty="0">
                <a:solidFill>
                  <a:schemeClr val="bg2">
                    <a:lumMod val="50000"/>
                  </a:schemeClr>
                </a:solidFill>
                <a:effectLst/>
                <a:latin typeface="Calibri" panose="020F0502020204030204" pitchFamily="34" charset="0"/>
                <a:cs typeface="Calibri" panose="020F0502020204030204" pitchFamily="34" charset="0"/>
              </a:rPr>
              <a:t>Chart Source: Bigcharts.com</a:t>
            </a:r>
          </a:p>
        </p:txBody>
      </p:sp>
    </p:spTree>
    <p:extLst>
      <p:ext uri="{BB962C8B-B14F-4D97-AF65-F5344CB8AC3E}">
        <p14:creationId xmlns:p14="http://schemas.microsoft.com/office/powerpoint/2010/main" val="19543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6" name="Picture 5" descr="Harold Watt, Sr. on Twitter | Investment quotes, Financial quotes, Money  quotes">
            <a:extLst>
              <a:ext uri="{FF2B5EF4-FFF2-40B4-BE49-F238E27FC236}">
                <a16:creationId xmlns:a16="http://schemas.microsoft.com/office/drawing/2014/main" id="{5A1602F5-8FAD-4B9D-148F-6811B1A6C8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6331" y="577121"/>
            <a:ext cx="8034665" cy="5620832"/>
          </a:xfrm>
          <a:prstGeom prst="rect">
            <a:avLst/>
          </a:prstGeom>
          <a:noFill/>
          <a:ln>
            <a:noFill/>
          </a:ln>
        </p:spPr>
      </p:pic>
    </p:spTree>
    <p:extLst>
      <p:ext uri="{BB962C8B-B14F-4D97-AF65-F5344CB8AC3E}">
        <p14:creationId xmlns:p14="http://schemas.microsoft.com/office/powerpoint/2010/main" val="403930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494090"/>
          </a:xfrm>
          <a:prstGeom prst="rect">
            <a:avLst/>
          </a:prstGeom>
          <a:solidFill>
            <a:schemeClr val="accent5">
              <a:lumMod val="75000"/>
            </a:schemeClr>
          </a:solidFill>
        </p:spPr>
        <p:txBody>
          <a:bodyPr>
            <a:normAutofit fontScale="77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 –</a:t>
            </a:r>
            <a:b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Quarter 2 a Bumpy Ride!</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21" name="Text Placeholder 4">
            <a:extLst>
              <a:ext uri="{FF2B5EF4-FFF2-40B4-BE49-F238E27FC236}">
                <a16:creationId xmlns:a16="http://schemas.microsoft.com/office/drawing/2014/main" id="{C8C8FBB2-0134-4D23-9D09-C603CFB68423}"/>
              </a:ext>
            </a:extLst>
          </p:cNvPr>
          <p:cNvSpPr txBox="1">
            <a:spLocks/>
          </p:cNvSpPr>
          <p:nvPr/>
        </p:nvSpPr>
        <p:spPr>
          <a:xfrm>
            <a:off x="98549" y="1671072"/>
            <a:ext cx="11668549" cy="5275419"/>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300" dirty="0">
                <a:solidFill>
                  <a:schemeClr val="tx2">
                    <a:lumMod val="75000"/>
                  </a:schemeClr>
                </a:solidFill>
                <a:latin typeface="Franklin Gothic Demi Cond" panose="020B0706030402020204" pitchFamily="34" charset="0"/>
              </a:rPr>
              <a:t>S&amp;P 500 officially in a bear market.</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300" dirty="0">
                <a:solidFill>
                  <a:schemeClr val="tx2">
                    <a:lumMod val="75000"/>
                  </a:schemeClr>
                </a:solidFill>
                <a:latin typeface="Franklin Gothic Demi Cond" panose="020B0706030402020204" pitchFamily="34" charset="0"/>
              </a:rPr>
              <a:t>The Fed raised interest rates 0.75% in June – the biggest rate hike since 1994. Expectations of more big increases this year are high. </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300" dirty="0">
                <a:solidFill>
                  <a:schemeClr val="tx2">
                    <a:lumMod val="75000"/>
                  </a:schemeClr>
                </a:solidFill>
                <a:latin typeface="Franklin Gothic Demi Cond" panose="020B0706030402020204" pitchFamily="34" charset="0"/>
              </a:rPr>
              <a:t>Inflation still an issue for consumers.</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300" dirty="0">
                <a:solidFill>
                  <a:schemeClr val="tx2">
                    <a:lumMod val="75000"/>
                  </a:schemeClr>
                </a:solidFill>
                <a:latin typeface="Franklin Gothic Demi Cond" panose="020B0706030402020204" pitchFamily="34" charset="0"/>
              </a:rPr>
              <a:t>Continued global unrest.</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300" dirty="0">
                <a:solidFill>
                  <a:schemeClr val="tx2">
                    <a:lumMod val="75000"/>
                  </a:schemeClr>
                </a:solidFill>
                <a:latin typeface="Franklin Gothic Demi Cond" panose="020B0706030402020204" pitchFamily="34" charset="0"/>
              </a:rPr>
              <a:t>COVID still in play.</a:t>
            </a:r>
          </a:p>
        </p:txBody>
      </p:sp>
    </p:spTree>
    <p:extLst>
      <p:ext uri="{BB962C8B-B14F-4D97-AF65-F5344CB8AC3E}">
        <p14:creationId xmlns:p14="http://schemas.microsoft.com/office/powerpoint/2010/main" val="38145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fade">
                                      <p:cBhvr>
                                        <p:cTn id="11" dur="500"/>
                                        <p:tgtEl>
                                          <p:spTgt spid="2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fade">
                                      <p:cBhvr>
                                        <p:cTn id="15" dur="500"/>
                                        <p:tgtEl>
                                          <p:spTgt spid="2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Effect transition="in" filter="fade">
                                      <p:cBhvr>
                                        <p:cTn id="19" dur="500"/>
                                        <p:tgtEl>
                                          <p:spTgt spid="2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animEffect transition="in" filter="fade">
                                      <p:cBhvr>
                                        <p:cTn id="2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26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Markets</a:t>
            </a:r>
          </a:p>
        </p:txBody>
      </p:sp>
      <p:graphicFrame>
        <p:nvGraphicFramePr>
          <p:cNvPr id="16" name="Object 15">
            <a:extLst>
              <a:ext uri="{FF2B5EF4-FFF2-40B4-BE49-F238E27FC236}">
                <a16:creationId xmlns:a16="http://schemas.microsoft.com/office/drawing/2014/main" id="{8E11B46F-18AC-9B1F-2276-E8729D14DDD5}"/>
              </a:ext>
            </a:extLst>
          </p:cNvPr>
          <p:cNvGraphicFramePr>
            <a:graphicFrameLocks noChangeAspect="1"/>
          </p:cNvGraphicFramePr>
          <p:nvPr>
            <p:extLst>
              <p:ext uri="{D42A27DB-BD31-4B8C-83A1-F6EECF244321}">
                <p14:modId xmlns:p14="http://schemas.microsoft.com/office/powerpoint/2010/main" val="3333282837"/>
              </p:ext>
            </p:extLst>
          </p:nvPr>
        </p:nvGraphicFramePr>
        <p:xfrm>
          <a:off x="1600478" y="1440755"/>
          <a:ext cx="8991042" cy="4981950"/>
        </p:xfrm>
        <a:graphic>
          <a:graphicData uri="http://schemas.openxmlformats.org/presentationml/2006/ole">
            <mc:AlternateContent xmlns:mc="http://schemas.openxmlformats.org/markup-compatibility/2006">
              <mc:Choice xmlns:v="urn:schemas-microsoft-com:vml" Requires="v">
                <p:oleObj name="Bitmap Image" r:id="rId4" imgW="15468480" imgH="8572680" progId="Paint.Picture">
                  <p:embed/>
                </p:oleObj>
              </mc:Choice>
              <mc:Fallback>
                <p:oleObj name="Bitmap Image" r:id="rId4" imgW="15468480" imgH="8572680" progId="Paint.Picture">
                  <p:embed/>
                  <p:pic>
                    <p:nvPicPr>
                      <p:cNvPr id="15" name="Object 14">
                        <a:extLst>
                          <a:ext uri="{FF2B5EF4-FFF2-40B4-BE49-F238E27FC236}">
                            <a16:creationId xmlns:a16="http://schemas.microsoft.com/office/drawing/2014/main" id="{F18C4A7C-BD43-40BD-C0ED-9E75B8A18B1D}"/>
                          </a:ext>
                        </a:extLst>
                      </p:cNvPr>
                      <p:cNvPicPr/>
                      <p:nvPr/>
                    </p:nvPicPr>
                    <p:blipFill>
                      <a:blip r:embed="rId5"/>
                      <a:stretch>
                        <a:fillRect/>
                      </a:stretch>
                    </p:blipFill>
                    <p:spPr>
                      <a:xfrm>
                        <a:off x="1600478" y="1440755"/>
                        <a:ext cx="8991042" cy="4981950"/>
                      </a:xfrm>
                      <a:prstGeom prst="rect">
                        <a:avLst/>
                      </a:prstGeom>
                      <a:ln>
                        <a:solidFill>
                          <a:srgbClr val="003399"/>
                        </a:solidFill>
                      </a:ln>
                    </p:spPr>
                  </p:pic>
                </p:oleObj>
              </mc:Fallback>
            </mc:AlternateContent>
          </a:graphicData>
        </a:graphic>
      </p:graphicFrame>
      <p:sp>
        <p:nvSpPr>
          <p:cNvPr id="7" name="TextBox 6">
            <a:extLst>
              <a:ext uri="{FF2B5EF4-FFF2-40B4-BE49-F238E27FC236}">
                <a16:creationId xmlns:a16="http://schemas.microsoft.com/office/drawing/2014/main" id="{42C5BA61-A9B4-E1F0-C112-D2385A294F23}"/>
              </a:ext>
            </a:extLst>
          </p:cNvPr>
          <p:cNvSpPr txBox="1"/>
          <p:nvPr/>
        </p:nvSpPr>
        <p:spPr>
          <a:xfrm>
            <a:off x="10374222" y="6534390"/>
            <a:ext cx="3270060" cy="257506"/>
          </a:xfrm>
          <a:prstGeom prst="rect">
            <a:avLst/>
          </a:prstGeom>
          <a:noFill/>
        </p:spPr>
        <p:txBody>
          <a:bodyPr wrap="square">
            <a:spAutoFit/>
          </a:bodyPr>
          <a:lstStyle/>
          <a:p>
            <a:pPr marL="0" marR="0" algn="just" defTabSz="914400" rtl="0" eaLnBrk="1" fontAlgn="base" latinLnBrk="0" hangingPunct="1">
              <a:lnSpc>
                <a:spcPct val="107000"/>
              </a:lnSpc>
              <a:spcBef>
                <a:spcPts val="1200"/>
              </a:spcBef>
              <a:spcAft>
                <a:spcPts val="800"/>
              </a:spcAft>
              <a:defRPr/>
            </a:pPr>
            <a:r>
              <a:rPr lang="en-US" sz="1050" i="1" kern="1200" dirty="0">
                <a:solidFill>
                  <a:schemeClr val="bg2">
                    <a:lumMod val="25000"/>
                  </a:schemeClr>
                </a:solidFill>
                <a:effectLst/>
                <a:latin typeface="Calibri" panose="020F0502020204030204" pitchFamily="34" charset="0"/>
                <a:cs typeface="Calibri" panose="020F0502020204030204" pitchFamily="34" charset="0"/>
              </a:rPr>
              <a:t>Chart Source: Bigcharts.com</a:t>
            </a:r>
          </a:p>
        </p:txBody>
      </p:sp>
    </p:spTree>
    <p:extLst>
      <p:ext uri="{BB962C8B-B14F-4D97-AF65-F5344CB8AC3E}">
        <p14:creationId xmlns:p14="http://schemas.microsoft.com/office/powerpoint/2010/main" val="279379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Bear Markets</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a:effectLst>
            <a:outerShdw blurRad="50800" dist="38100" dir="2700000" algn="tl" rotWithShape="0">
              <a:prstClr val="black">
                <a:alpha val="40000"/>
              </a:prstClr>
            </a:outerShdw>
          </a:effectLst>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2050" name="Picture 2" descr="Market crumbles again, showing the bears are still in control - weekly  review">
            <a:extLst>
              <a:ext uri="{FF2B5EF4-FFF2-40B4-BE49-F238E27FC236}">
                <a16:creationId xmlns:a16="http://schemas.microsoft.com/office/drawing/2014/main" id="{D7F6DFD4-A127-4E11-A086-D3E011D9E60C}"/>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6481" y="1244184"/>
            <a:ext cx="12185519" cy="5555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52D804D8-3493-C1A1-FA91-B8863465E862}"/>
              </a:ext>
            </a:extLst>
          </p:cNvPr>
          <p:cNvSpPr txBox="1">
            <a:spLocks/>
          </p:cNvSpPr>
          <p:nvPr/>
        </p:nvSpPr>
        <p:spPr>
          <a:xfrm>
            <a:off x="72172" y="1413382"/>
            <a:ext cx="12342566" cy="527541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571500" indent="-571500" defTabSz="685800">
              <a:spcBef>
                <a:spcPts val="750"/>
              </a:spcBef>
              <a:spcAft>
                <a:spcPts val="1800"/>
              </a:spcAft>
              <a:buClr>
                <a:schemeClr val="accent4">
                  <a:lumMod val="60000"/>
                  <a:lumOff val="40000"/>
                </a:schemeClr>
              </a:buClr>
              <a:buSzPct val="100000"/>
              <a:buFont typeface="Wingdings" panose="05000000000000000000" pitchFamily="2" charset="2"/>
              <a:buChar char="§"/>
              <a:defRPr/>
            </a:pPr>
            <a:r>
              <a:rPr lang="en-US" sz="4000" dirty="0">
                <a:solidFill>
                  <a:schemeClr val="bg1"/>
                </a:solidFill>
                <a:effectLst>
                  <a:outerShdw blurRad="38100" dist="38100" dir="2700000" algn="tl">
                    <a:srgbClr val="000000">
                      <a:alpha val="43137"/>
                    </a:srgbClr>
                  </a:outerShdw>
                </a:effectLst>
                <a:latin typeface="Franklin Gothic Demi Cond" panose="020B0706030402020204" pitchFamily="34" charset="0"/>
              </a:rPr>
              <a:t>Bear markets a normal part of the investment experience.</a:t>
            </a:r>
          </a:p>
          <a:p>
            <a:pPr marL="571500" indent="-571500" defTabSz="685800">
              <a:spcBef>
                <a:spcPts val="750"/>
              </a:spcBef>
              <a:spcAft>
                <a:spcPts val="1800"/>
              </a:spcAft>
              <a:buClr>
                <a:schemeClr val="accent4">
                  <a:lumMod val="60000"/>
                  <a:lumOff val="40000"/>
                </a:schemeClr>
              </a:buClr>
              <a:buSzPct val="100000"/>
              <a:buFont typeface="Wingdings" panose="05000000000000000000" pitchFamily="2" charset="2"/>
              <a:buChar char="§"/>
              <a:defRPr/>
            </a:pPr>
            <a:r>
              <a:rPr lang="en-US" sz="4000" dirty="0">
                <a:solidFill>
                  <a:schemeClr val="bg1"/>
                </a:solidFill>
                <a:effectLst>
                  <a:outerShdw blurRad="38100" dist="38100" dir="2700000" algn="tl">
                    <a:srgbClr val="000000">
                      <a:alpha val="43137"/>
                    </a:srgbClr>
                  </a:outerShdw>
                </a:effectLst>
                <a:latin typeface="Franklin Gothic Demi Cond" panose="020B0706030402020204" pitchFamily="34" charset="0"/>
              </a:rPr>
              <a:t>Bear</a:t>
            </a:r>
            <a:r>
              <a:rPr lang="en-US" b="1" dirty="0"/>
              <a:t> </a:t>
            </a:r>
            <a:r>
              <a:rPr lang="en-US" sz="4000" dirty="0">
                <a:solidFill>
                  <a:schemeClr val="bg1"/>
                </a:solidFill>
                <a:effectLst>
                  <a:outerShdw blurRad="38100" dist="38100" dir="2700000" algn="tl">
                    <a:srgbClr val="000000">
                      <a:alpha val="43137"/>
                    </a:srgbClr>
                  </a:outerShdw>
                </a:effectLst>
                <a:latin typeface="Franklin Gothic Demi Cond" panose="020B0706030402020204" pitchFamily="34" charset="0"/>
              </a:rPr>
              <a:t>markets last for significantly less time than bull markets. </a:t>
            </a:r>
          </a:p>
          <a:p>
            <a:pPr marL="571500" indent="-571500" defTabSz="685800">
              <a:spcBef>
                <a:spcPts val="750"/>
              </a:spcBef>
              <a:spcAft>
                <a:spcPts val="1800"/>
              </a:spcAft>
              <a:buClr>
                <a:schemeClr val="accent4">
                  <a:lumMod val="60000"/>
                  <a:lumOff val="40000"/>
                </a:schemeClr>
              </a:buClr>
              <a:buSzPct val="100000"/>
              <a:buFont typeface="Wingdings" panose="05000000000000000000" pitchFamily="2" charset="2"/>
              <a:buChar char="§"/>
              <a:defRPr/>
            </a:pPr>
            <a:r>
              <a:rPr lang="en-US" sz="4000" dirty="0">
                <a:solidFill>
                  <a:schemeClr val="bg1"/>
                </a:solidFill>
                <a:effectLst>
                  <a:outerShdw blurRad="38100" dist="38100" dir="2700000" algn="tl">
                    <a:srgbClr val="000000">
                      <a:alpha val="43137"/>
                    </a:srgbClr>
                  </a:outerShdw>
                </a:effectLst>
                <a:latin typeface="Franklin Gothic Demi Cond" panose="020B0706030402020204" pitchFamily="34" charset="0"/>
              </a:rPr>
              <a:t>The long-term average frequency between bear markets is 3.6 years.</a:t>
            </a:r>
          </a:p>
          <a:p>
            <a:pPr marL="571500" indent="-571500" defTabSz="685800">
              <a:spcBef>
                <a:spcPts val="750"/>
              </a:spcBef>
              <a:spcAft>
                <a:spcPts val="1800"/>
              </a:spcAft>
              <a:buClr>
                <a:schemeClr val="accent4">
                  <a:lumMod val="60000"/>
                  <a:lumOff val="40000"/>
                </a:schemeClr>
              </a:buClr>
              <a:buSzPct val="100000"/>
              <a:buFont typeface="Wingdings" panose="05000000000000000000" pitchFamily="2" charset="2"/>
              <a:buChar char="§"/>
              <a:defRPr/>
            </a:pPr>
            <a:r>
              <a:rPr lang="en-US" sz="4000" dirty="0">
                <a:solidFill>
                  <a:schemeClr val="bg1"/>
                </a:solidFill>
                <a:effectLst>
                  <a:outerShdw blurRad="38100" dist="38100" dir="2700000" algn="tl">
                    <a:srgbClr val="000000">
                      <a:alpha val="43137"/>
                    </a:srgbClr>
                  </a:outerShdw>
                </a:effectLst>
                <a:latin typeface="Franklin Gothic Demi Cond" panose="020B0706030402020204" pitchFamily="34" charset="0"/>
              </a:rPr>
              <a:t>Does a bear market mean a recession is coming? Not necessarily!</a:t>
            </a:r>
            <a:endParaRPr lang="en-US" sz="4000" dirty="0">
              <a:solidFill>
                <a:schemeClr val="bg1"/>
              </a:solidFill>
              <a:latin typeface="Franklin Gothic Demi Cond" panose="020B0706030402020204" pitchFamily="34" charset="0"/>
            </a:endParaRP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endParaRPr lang="en-US" sz="4000" dirty="0">
              <a:solidFill>
                <a:schemeClr val="bg1"/>
              </a:solidFill>
              <a:latin typeface="Franklin Gothic Demi Cond" panose="020B0706030402020204" pitchFamily="34" charset="0"/>
            </a:endParaRPr>
          </a:p>
          <a:p>
            <a:pPr marL="0" indent="0">
              <a:buClr>
                <a:schemeClr val="accent2">
                  <a:lumMod val="50000"/>
                </a:schemeClr>
              </a:buClr>
              <a:buNone/>
            </a:pPr>
            <a:endParaRPr lang="en-US" sz="4400" dirty="0">
              <a:latin typeface="Franklin Gothic Demi Cond" panose="020B0706030402020204" pitchFamily="34" charset="0"/>
            </a:endParaRPr>
          </a:p>
        </p:txBody>
      </p:sp>
    </p:spTree>
    <p:extLst>
      <p:ext uri="{BB962C8B-B14F-4D97-AF65-F5344CB8AC3E}">
        <p14:creationId xmlns:p14="http://schemas.microsoft.com/office/powerpoint/2010/main" val="296838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kumimoji="0" lang="en-US" sz="72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Franklin Gothic Demi Cond" panose="020B0706030402020204" pitchFamily="34" charset="0"/>
                <a:ea typeface="+mj-ea"/>
                <a:cs typeface="Arial" panose="020B0604020202020204" pitchFamily="34" charset="0"/>
              </a:rPr>
              <a:t>Are we in a recession?</a:t>
            </a:r>
            <a:endParaRPr lang="en-US" sz="7200" dirty="0">
              <a:latin typeface="Franklin Gothic Demi Cond" panose="020B07060304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B9666AA-C978-ED41-CDE5-8282E7756D42}"/>
              </a:ext>
            </a:extLst>
          </p:cNvPr>
          <p:cNvPicPr>
            <a:picLocks noChangeAspect="1"/>
          </p:cNvPicPr>
          <p:nvPr/>
        </p:nvPicPr>
        <p:blipFill rotWithShape="1">
          <a:blip r:embed="rId4"/>
          <a:srcRect l="34398"/>
          <a:stretch/>
        </p:blipFill>
        <p:spPr>
          <a:xfrm>
            <a:off x="6209881" y="1244184"/>
            <a:ext cx="5982119" cy="5636376"/>
          </a:xfrm>
          <a:prstGeom prst="rect">
            <a:avLst/>
          </a:prstGeom>
        </p:spPr>
      </p:pic>
      <p:sp>
        <p:nvSpPr>
          <p:cNvPr id="10" name="Text Placeholder 4">
            <a:extLst>
              <a:ext uri="{FF2B5EF4-FFF2-40B4-BE49-F238E27FC236}">
                <a16:creationId xmlns:a16="http://schemas.microsoft.com/office/drawing/2014/main" id="{F943373F-D25B-3DA8-5883-4CBE5157E9FE}"/>
              </a:ext>
            </a:extLst>
          </p:cNvPr>
          <p:cNvSpPr txBox="1">
            <a:spLocks/>
          </p:cNvSpPr>
          <p:nvPr/>
        </p:nvSpPr>
        <p:spPr>
          <a:xfrm>
            <a:off x="6437644" y="1408728"/>
            <a:ext cx="7364974" cy="1761576"/>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defTabSz="685800">
              <a:spcBef>
                <a:spcPts val="750"/>
              </a:spcBef>
              <a:spcAft>
                <a:spcPts val="1800"/>
              </a:spcAft>
              <a:buClr>
                <a:schemeClr val="accent5">
                  <a:lumMod val="75000"/>
                </a:schemeClr>
              </a:buClr>
              <a:buSzPct val="100000"/>
              <a:buNone/>
              <a:defRPr/>
            </a:pPr>
            <a:r>
              <a:rPr lang="en-US" sz="6000" dirty="0">
                <a:solidFill>
                  <a:schemeClr val="bg1"/>
                </a:solidFill>
                <a:latin typeface="Franklin Gothic Demi Cond" panose="020B0706030402020204" pitchFamily="34" charset="0"/>
              </a:rPr>
              <a:t>Not yet…</a:t>
            </a:r>
          </a:p>
          <a:p>
            <a:pPr marL="0" indent="0" defTabSz="685800">
              <a:spcBef>
                <a:spcPts val="750"/>
              </a:spcBef>
              <a:spcAft>
                <a:spcPts val="1800"/>
              </a:spcAft>
              <a:buClr>
                <a:schemeClr val="accent5">
                  <a:lumMod val="75000"/>
                </a:schemeClr>
              </a:buClr>
              <a:buSzPct val="100000"/>
              <a:buNone/>
              <a:defRPr/>
            </a:pPr>
            <a:endParaRPr lang="en-US" sz="6000" dirty="0">
              <a:solidFill>
                <a:schemeClr val="bg1"/>
              </a:solidFill>
              <a:latin typeface="Franklin Gothic Demi Cond" panose="020B0706030402020204" pitchFamily="34" charset="0"/>
            </a:endParaRPr>
          </a:p>
        </p:txBody>
      </p:sp>
      <p:sp>
        <p:nvSpPr>
          <p:cNvPr id="13" name="Text Placeholder 4">
            <a:extLst>
              <a:ext uri="{FF2B5EF4-FFF2-40B4-BE49-F238E27FC236}">
                <a16:creationId xmlns:a16="http://schemas.microsoft.com/office/drawing/2014/main" id="{D1DB9336-72C6-7500-AFA3-9600DBE5B90B}"/>
              </a:ext>
            </a:extLst>
          </p:cNvPr>
          <p:cNvSpPr txBox="1">
            <a:spLocks/>
          </p:cNvSpPr>
          <p:nvPr/>
        </p:nvSpPr>
        <p:spPr>
          <a:xfrm>
            <a:off x="67674" y="1582581"/>
            <a:ext cx="5720396" cy="5275419"/>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400" dirty="0">
                <a:solidFill>
                  <a:schemeClr val="tx2">
                    <a:lumMod val="75000"/>
                  </a:schemeClr>
                </a:solidFill>
                <a:latin typeface="Franklin Gothic Demi Cond" panose="020B0706030402020204" pitchFamily="34" charset="0"/>
              </a:rPr>
              <a:t>Labor statistics lowest since pandemic at 3.6% in May.</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400" dirty="0">
                <a:solidFill>
                  <a:schemeClr val="tx2">
                    <a:lumMod val="75000"/>
                  </a:schemeClr>
                </a:solidFill>
                <a:latin typeface="Franklin Gothic Demi Cond" panose="020B0706030402020204" pitchFamily="34" charset="0"/>
              </a:rPr>
              <a:t>Consumer spending still strong despite inflation.</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400" dirty="0">
                <a:solidFill>
                  <a:schemeClr val="tx2">
                    <a:lumMod val="75000"/>
                  </a:schemeClr>
                </a:solidFill>
                <a:latin typeface="Franklin Gothic Demi Cond" panose="020B0706030402020204" pitchFamily="34" charset="0"/>
              </a:rPr>
              <a:t>Equity markets still well above pandemic-driven declines. </a:t>
            </a:r>
          </a:p>
          <a:p>
            <a:pPr marL="0" indent="0" defTabSz="685800">
              <a:spcBef>
                <a:spcPts val="750"/>
              </a:spcBef>
              <a:spcAft>
                <a:spcPts val="1800"/>
              </a:spcAft>
              <a:buClr>
                <a:schemeClr val="accent5">
                  <a:lumMod val="75000"/>
                </a:schemeClr>
              </a:buClr>
              <a:buSzPct val="100000"/>
              <a:buNone/>
              <a:defRPr/>
            </a:pPr>
            <a:endParaRPr lang="en-US" sz="4400" dirty="0">
              <a:solidFill>
                <a:schemeClr val="tx2">
                  <a:lumMod val="75000"/>
                </a:schemeClr>
              </a:solidFill>
              <a:latin typeface="Franklin Gothic Demi Cond" panose="020B0706030402020204" pitchFamily="34" charset="0"/>
            </a:endParaRP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endParaRPr lang="en-US" sz="4400" dirty="0">
              <a:solidFill>
                <a:schemeClr val="tx2">
                  <a:lumMod val="75000"/>
                </a:schemeClr>
              </a:solidFill>
              <a:latin typeface="Franklin Gothic Demi Cond" panose="020B0706030402020204" pitchFamily="34" charset="0"/>
            </a:endParaRPr>
          </a:p>
          <a:p>
            <a:pPr marL="0" indent="0">
              <a:buClr>
                <a:schemeClr val="accent2">
                  <a:lumMod val="50000"/>
                </a:schemeClr>
              </a:buClr>
              <a:buNone/>
            </a:pPr>
            <a:endParaRPr lang="en-US" sz="4400" dirty="0">
              <a:latin typeface="Franklin Gothic Demi Cond" panose="020B0706030402020204" pitchFamily="34" charset="0"/>
            </a:endParaRPr>
          </a:p>
        </p:txBody>
      </p:sp>
    </p:spTree>
    <p:extLst>
      <p:ext uri="{BB962C8B-B14F-4D97-AF65-F5344CB8AC3E}">
        <p14:creationId xmlns:p14="http://schemas.microsoft.com/office/powerpoint/2010/main" val="18771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7116</TotalTime>
  <Words>2582</Words>
  <Application>Microsoft Office PowerPoint</Application>
  <PresentationFormat>Widescreen</PresentationFormat>
  <Paragraphs>187</Paragraphs>
  <Slides>21</Slides>
  <Notes>21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Arial</vt:lpstr>
      <vt:lpstr>Calibri</vt:lpstr>
      <vt:lpstr>Calibri Light</vt:lpstr>
      <vt:lpstr>Century Gothic</vt:lpstr>
      <vt:lpstr>Franklin Gothic Demi</vt:lpstr>
      <vt:lpstr>Franklin Gothic Demi Cond</vt:lpstr>
      <vt:lpstr>Georgia</vt:lpstr>
      <vt:lpstr>Segoe Script</vt:lpstr>
      <vt:lpstr>Wingdings</vt:lpstr>
      <vt:lpstr>Wingdings 2</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Allard</dc:creator>
  <cp:lastModifiedBy>Stephanie Allard</cp:lastModifiedBy>
  <cp:revision>207</cp:revision>
  <cp:lastPrinted>2022-04-05T20:24:35Z</cp:lastPrinted>
  <dcterms:created xsi:type="dcterms:W3CDTF">2021-01-05T17:02:45Z</dcterms:created>
  <dcterms:modified xsi:type="dcterms:W3CDTF">2022-07-11T19:12:46Z</dcterms:modified>
</cp:coreProperties>
</file>