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900" r:id="rId3"/>
    <p:sldId id="2464" r:id="rId4"/>
    <p:sldId id="967" r:id="rId5"/>
    <p:sldId id="906" r:id="rId6"/>
    <p:sldId id="901" r:id="rId7"/>
    <p:sldId id="914" r:id="rId8"/>
    <p:sldId id="2460" r:id="rId9"/>
    <p:sldId id="2462" r:id="rId10"/>
    <p:sldId id="2463" r:id="rId11"/>
    <p:sldId id="940" r:id="rId12"/>
    <p:sldId id="929" r:id="rId13"/>
    <p:sldId id="922" r:id="rId14"/>
    <p:sldId id="92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Unger" initials="KU" lastIdx="1" clrIdx="0">
    <p:extLst>
      <p:ext uri="{19B8F6BF-5375-455C-9EA6-DF929625EA0E}">
        <p15:presenceInfo xmlns:p15="http://schemas.microsoft.com/office/powerpoint/2012/main" userId="S::ken@theapfa.com::a059aaf4-1950-48dc-bd52-8e7c004b6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29A"/>
    <a:srgbClr val="0076A3"/>
    <a:srgbClr val="157BB2"/>
    <a:srgbClr val="FFFFFF"/>
    <a:srgbClr val="003399"/>
    <a:srgbClr val="FFFFEB"/>
    <a:srgbClr val="006600"/>
    <a:srgbClr val="EEF1FC"/>
    <a:srgbClr val="F2F2F2"/>
    <a:srgbClr val="F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73621" autoAdjust="0"/>
  </p:normalViewPr>
  <p:slideViewPr>
    <p:cSldViewPr snapToGrid="0">
      <p:cViewPr>
        <p:scale>
          <a:sx n="110" d="100"/>
          <a:sy n="110" d="100"/>
        </p:scale>
        <p:origin x="438" y="-1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70" d="100"/>
          <a:sy n="170" d="100"/>
        </p:scale>
        <p:origin x="1878" y="-25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A0BF826-5922-40BB-89F3-07B4FC690F9B}"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D53C02A-7E42-473B-B46B-30CAC35B688D}" type="slidenum">
              <a:rPr lang="en-US" smtClean="0"/>
              <a:t>‹#›</a:t>
            </a:fld>
            <a:endParaRPr lang="en-US"/>
          </a:p>
        </p:txBody>
      </p:sp>
    </p:spTree>
    <p:extLst>
      <p:ext uri="{BB962C8B-B14F-4D97-AF65-F5344CB8AC3E}">
        <p14:creationId xmlns:p14="http://schemas.microsoft.com/office/powerpoint/2010/main" val="2128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nbc.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89794"/>
            <a:ext cx="5608320" cy="3660458"/>
          </a:xfrm>
        </p:spPr>
        <p:txBody>
          <a:bodyPr/>
          <a:lstStyle/>
          <a:p>
            <a:pPr defTabSz="931637">
              <a:defRPr/>
            </a:pPr>
            <a:r>
              <a:rPr lang="en-US" b="0" dirty="0"/>
              <a:t>Hello, clients and friends.  This is ___________________ from __________________ and it’s my pleasure to present our second quarter economic review.</a:t>
            </a:r>
          </a:p>
        </p:txBody>
      </p:sp>
      <p:sp>
        <p:nvSpPr>
          <p:cNvPr id="4" name="Slide Number Placeholder 3"/>
          <p:cNvSpPr>
            <a:spLocks noGrp="1"/>
          </p:cNvSpPr>
          <p:nvPr>
            <p:ph type="sldNum" sz="quarter" idx="5"/>
          </p:nvPr>
        </p:nvSpPr>
        <p:spPr/>
        <p:txBody>
          <a:bodyPr/>
          <a:lstStyle/>
          <a:p>
            <a:fld id="{BD53C02A-7E42-473B-B46B-30CAC35B688D}" type="slidenum">
              <a:rPr lang="en-US" smtClean="0"/>
              <a:t>1</a:t>
            </a:fld>
            <a:endParaRPr lang="en-US"/>
          </a:p>
        </p:txBody>
      </p:sp>
    </p:spTree>
    <p:extLst>
      <p:ext uri="{BB962C8B-B14F-4D97-AF65-F5344CB8AC3E}">
        <p14:creationId xmlns:p14="http://schemas.microsoft.com/office/powerpoint/2010/main" val="14868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spcBef>
                <a:spcPts val="0"/>
              </a:spcBef>
              <a:spcAft>
                <a:spcPts val="0"/>
              </a:spcAft>
            </a:pPr>
            <a:r>
              <a:rPr lang="en-US" sz="1100" dirty="0"/>
              <a:t>Talk of “stagflation” is emerging in the news. Stagflation is the nickname for an economic cycle wherein we experience slow economic growth, a high unemployment rate, and increased inflation. This can be a precarious situation to fix for policymakers, as attempting to correct one factor could aggravate another. </a:t>
            </a:r>
          </a:p>
          <a:p>
            <a:pPr marL="0" marR="0" algn="just" fontAlgn="base">
              <a:spcBef>
                <a:spcPts val="0"/>
              </a:spcBef>
              <a:spcAft>
                <a:spcPts val="0"/>
              </a:spcAft>
            </a:pPr>
            <a:endParaRPr lang="en-US" sz="1100" dirty="0"/>
          </a:p>
          <a:p>
            <a:pPr marL="0" marR="0" algn="just" fontAlgn="base">
              <a:spcBef>
                <a:spcPts val="0"/>
              </a:spcBef>
              <a:spcAft>
                <a:spcPts val="0"/>
              </a:spcAft>
            </a:pPr>
            <a:r>
              <a:rPr lang="en-US" sz="1100" dirty="0"/>
              <a:t>For the record, Fed Chair Jerome Powell is confident that we are not in a state of stagflation, stating that he sees neither the “stag, nor the ‘</a:t>
            </a:r>
            <a:r>
              <a:rPr lang="en-US" sz="1100" dirty="0" err="1"/>
              <a:t>flation</a:t>
            </a:r>
            <a:r>
              <a:rPr lang="en-US" sz="1100" dirty="0"/>
              <a:t>,” and that he didn’t “really understand where talk of stagflation scenario is coming from,” in remarks after the release of the May 1 FOMC meeting. </a:t>
            </a:r>
            <a:r>
              <a:rPr lang="en-US" sz="1000" i="1" dirty="0"/>
              <a:t>(Source: nbcnews.com; 5/1/24)</a:t>
            </a:r>
          </a:p>
          <a:p>
            <a:pPr marL="0" marR="0" algn="just" fontAlgn="base">
              <a:spcBef>
                <a:spcPts val="0"/>
              </a:spcBef>
              <a:spcAft>
                <a:spcPts val="0"/>
              </a:spcAft>
            </a:pPr>
            <a:r>
              <a:rPr lang="en-US" sz="1100" dirty="0"/>
              <a:t> </a:t>
            </a:r>
          </a:p>
        </p:txBody>
      </p:sp>
      <p:sp>
        <p:nvSpPr>
          <p:cNvPr id="4" name="Slide Number Placeholder 3"/>
          <p:cNvSpPr>
            <a:spLocks noGrp="1"/>
          </p:cNvSpPr>
          <p:nvPr>
            <p:ph type="sldNum" sz="quarter" idx="5"/>
          </p:nvPr>
        </p:nvSpPr>
        <p:spPr/>
        <p:txBody>
          <a:bodyPr/>
          <a:lstStyle/>
          <a:p>
            <a:fld id="{BD53C02A-7E42-473B-B46B-30CAC35B688D}" type="slidenum">
              <a:rPr lang="en-US" smtClean="0"/>
              <a:t>10</a:t>
            </a:fld>
            <a:endParaRPr lang="en-US"/>
          </a:p>
        </p:txBody>
      </p:sp>
    </p:spTree>
    <p:extLst>
      <p:ext uri="{BB962C8B-B14F-4D97-AF65-F5344CB8AC3E}">
        <p14:creationId xmlns:p14="http://schemas.microsoft.com/office/powerpoint/2010/main" val="150065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b="0" i="0" dirty="0">
                <a:solidFill>
                  <a:srgbClr val="1C1C1C"/>
                </a:solidFill>
                <a:effectLst/>
                <a:highlight>
                  <a:srgbClr val="FFFFFF"/>
                </a:highlight>
                <a:latin typeface="Inter"/>
              </a:rPr>
              <a:t>It's important to consider equity investments from a long-term perspective.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b="0" i="0" dirty="0">
              <a:solidFill>
                <a:srgbClr val="1C1C1C"/>
              </a:solidFill>
              <a:effectLst/>
              <a:highlight>
                <a:srgbClr val="FFFFFF"/>
              </a:highlight>
              <a:latin typeface="Inter"/>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US" b="0" i="0" dirty="0">
                <a:solidFill>
                  <a:srgbClr val="1C1C1C"/>
                </a:solidFill>
                <a:effectLst/>
                <a:highlight>
                  <a:srgbClr val="FFFFFF"/>
                </a:highlight>
                <a:latin typeface="Inter"/>
              </a:rPr>
              <a:t>It's a good time to review your investments and ensure they align with your goals. Vigilantly monitor expenses and make smart investment decisions.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b="0" i="0" dirty="0">
              <a:solidFill>
                <a:srgbClr val="1C1C1C"/>
              </a:solidFill>
              <a:effectLst/>
              <a:highlight>
                <a:srgbClr val="FFFFFF"/>
              </a:highlight>
              <a:latin typeface="Inter"/>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US" b="0" i="0" dirty="0">
                <a:solidFill>
                  <a:srgbClr val="1C1C1C"/>
                </a:solidFill>
                <a:effectLst/>
                <a:highlight>
                  <a:srgbClr val="FFFFFF"/>
                </a:highlight>
                <a:latin typeface="Inter"/>
              </a:rPr>
              <a:t>We believe in proactive preparation and providing clients with a resilient financial strategy.</a:t>
            </a: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11</a:t>
            </a:fld>
            <a:endParaRPr lang="en-US"/>
          </a:p>
        </p:txBody>
      </p:sp>
    </p:spTree>
    <p:extLst>
      <p:ext uri="{BB962C8B-B14F-4D97-AF65-F5344CB8AC3E}">
        <p14:creationId xmlns:p14="http://schemas.microsoft.com/office/powerpoint/2010/main" val="335474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0463"/>
            <a:ext cx="5575300" cy="3136900"/>
          </a:xfrm>
        </p:spPr>
      </p:sp>
      <p:sp>
        <p:nvSpPr>
          <p:cNvPr id="3" name="Notes Placeholder 2"/>
          <p:cNvSpPr>
            <a:spLocks noGrp="1"/>
          </p:cNvSpPr>
          <p:nvPr>
            <p:ph type="body" idx="1"/>
          </p:nvPr>
        </p:nvSpPr>
        <p:spPr>
          <a:xfrm>
            <a:off x="474132" y="4533900"/>
            <a:ext cx="6209055" cy="3714750"/>
          </a:xfrm>
        </p:spPr>
        <p:txBody>
          <a:bodyPr/>
          <a:lstStyle/>
          <a:p>
            <a:pPr algn="just">
              <a:lnSpc>
                <a:spcPts val="1100"/>
              </a:lnSpc>
            </a:pPr>
            <a:r>
              <a:rPr lang="en-US" sz="1100" dirty="0">
                <a:effectLst/>
                <a:cs typeface="Times New Roman" panose="02020603050405020304" pitchFamily="18" charset="0"/>
              </a:rPr>
              <a:t>As a recap, here are some things to remember:</a:t>
            </a:r>
          </a:p>
          <a:p>
            <a:pPr algn="just">
              <a:lnSpc>
                <a:spcPts val="1100"/>
              </a:lnSpc>
            </a:pPr>
            <a:endParaRPr lang="en-US" sz="1100" dirty="0">
              <a:effectLst/>
              <a:cs typeface="Times New Roman" panose="02020603050405020304" pitchFamily="18" charset="0"/>
            </a:endParaRP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1100" dirty="0"/>
              <a:t>  Equity markets closed out the second quarter with solid results.</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1100" dirty="0"/>
              <a:t>  The Federal Funds rate remained at 5.25 – 5.50%.</a:t>
            </a:r>
          </a:p>
          <a:p>
            <a:pPr marL="171450" marR="0" lvl="0" indent="-171450" algn="l" defTabSz="685800" rtl="0" eaLnBrk="1" fontAlgn="auto" latinLnBrk="0" hangingPunct="1">
              <a:lnSpc>
                <a:spcPct val="150000"/>
              </a:lnSpc>
              <a:spcBef>
                <a:spcPts val="0"/>
              </a:spcBef>
              <a:spcAft>
                <a:spcPts val="0"/>
              </a:spcAft>
              <a:buClr>
                <a:schemeClr val="accent5">
                  <a:lumMod val="75000"/>
                </a:schemeClr>
              </a:buClr>
              <a:buSzTx/>
              <a:buFont typeface="Wingdings" panose="05000000000000000000" pitchFamily="2" charset="2"/>
              <a:buChar char="§"/>
              <a:tabLst/>
              <a:defRPr/>
            </a:pPr>
            <a:r>
              <a:rPr lang="en-US" sz="1100" dirty="0"/>
              <a:t>  An inverted yield curve remains, with short-termer rates more attractive than longer-term rates.</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1100" dirty="0"/>
              <a:t>  The Fed is no longer anticipating three rate cuts as previously anticipated.</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1100" dirty="0"/>
              <a:t>  Both the economy and equity markets ended the quarter strong.</a:t>
            </a:r>
          </a:p>
          <a:p>
            <a:pPr marL="171450" marR="0" lvl="0" indent="-171450" algn="l" defTabSz="685800" rtl="0" eaLnBrk="1" fontAlgn="auto" latinLnBrk="0" hangingPunct="1">
              <a:lnSpc>
                <a:spcPct val="150000"/>
              </a:lnSpc>
              <a:spcBef>
                <a:spcPts val="0"/>
              </a:spcBef>
              <a:spcAft>
                <a:spcPts val="0"/>
              </a:spcAft>
              <a:buClr>
                <a:schemeClr val="accent5">
                  <a:lumMod val="75000"/>
                </a:schemeClr>
              </a:buClr>
              <a:buSzTx/>
              <a:buFont typeface="Wingdings" panose="05000000000000000000" pitchFamily="2" charset="2"/>
              <a:buChar char="§"/>
              <a:tabLst/>
              <a:defRPr/>
            </a:pPr>
            <a:r>
              <a:rPr lang="en-US" sz="1100" dirty="0"/>
              <a:t>  Volatility remains. Remember, one of the goals of having a well-balanced portfolio is to design it with the  understanding that volatility is always possible. </a:t>
            </a:r>
          </a:p>
          <a:p>
            <a:pPr marL="171450" marR="0" lvl="0" indent="-171450" algn="l" defTabSz="685800" rtl="0" eaLnBrk="1" fontAlgn="auto" latinLnBrk="0" hangingPunct="1">
              <a:lnSpc>
                <a:spcPct val="150000"/>
              </a:lnSpc>
              <a:spcBef>
                <a:spcPts val="0"/>
              </a:spcBef>
              <a:spcAft>
                <a:spcPts val="0"/>
              </a:spcAft>
              <a:buClr>
                <a:schemeClr val="accent5">
                  <a:lumMod val="75000"/>
                </a:schemeClr>
              </a:buClr>
              <a:buSzTx/>
              <a:buFont typeface="Wingdings" panose="05000000000000000000" pitchFamily="2" charset="2"/>
              <a:buChar char="§"/>
              <a:tabLst/>
              <a:defRPr/>
            </a:pPr>
            <a:r>
              <a:rPr lang="en-US" sz="1100" dirty="0"/>
              <a:t>Staying the course and maintaining the consistency of a well-devised, long-term focused plan has historically served investors well. </a:t>
            </a:r>
          </a:p>
          <a:p>
            <a:pPr marL="171450" marR="0" lvl="0" indent="-171450" algn="l" defTabSz="685800" rtl="0" eaLnBrk="1" fontAlgn="auto" latinLnBrk="0" hangingPunct="1">
              <a:lnSpc>
                <a:spcPct val="150000"/>
              </a:lnSpc>
              <a:spcBef>
                <a:spcPts val="0"/>
              </a:spcBef>
              <a:spcAft>
                <a:spcPts val="0"/>
              </a:spcAft>
              <a:buClr>
                <a:schemeClr val="accent5">
                  <a:lumMod val="75000"/>
                </a:schemeClr>
              </a:buClr>
              <a:buSzTx/>
              <a:buFont typeface="Wingdings" panose="05000000000000000000" pitchFamily="2" charset="2"/>
              <a:buChar char="§"/>
              <a:tabLst/>
              <a:defRPr/>
            </a:pPr>
            <a:r>
              <a:rPr lang="en-US" sz="1100" dirty="0"/>
              <a:t>Be well-prepared. </a:t>
            </a:r>
            <a:r>
              <a:rPr lang="en-US" sz="1100" dirty="0">
                <a:effectLst/>
                <a:ea typeface="Calibri" panose="020F0502020204030204" pitchFamily="34" charset="0"/>
                <a:cs typeface="Times New Roman" panose="02020603050405020304" pitchFamily="18" charset="0"/>
              </a:rPr>
              <a:t>Recent history has shown us that anything can happen. So, once a</a:t>
            </a:r>
            <a:r>
              <a:rPr lang="en-US" sz="1100" dirty="0"/>
              <a:t>gain, caution should still be the principal notion for investors. </a:t>
            </a:r>
          </a:p>
          <a:p>
            <a:pPr marL="0" marR="0" lvl="0" indent="0" algn="l" fontAlgn="base">
              <a:lnSpc>
                <a:spcPts val="1100"/>
              </a:lnSpc>
              <a:spcBef>
                <a:spcPts val="0"/>
              </a:spcBef>
              <a:spcAft>
                <a:spcPts val="0"/>
              </a:spcAft>
              <a:buClr>
                <a:schemeClr val="accent2">
                  <a:lumMod val="75000"/>
                </a:schemeClr>
              </a:buClr>
              <a:buSzTx/>
              <a:buFont typeface="Arial" panose="020B0604020202020204" pitchFamily="34" charset="0"/>
              <a:buNone/>
              <a:tabLst/>
              <a:defRPr/>
            </a:pPr>
            <a:endParaRPr lang="en-US" sz="1100" dirty="0"/>
          </a:p>
          <a:p>
            <a:pPr marL="171450" marR="0" lvl="0" indent="-171450" algn="l" fontAlgn="base">
              <a:lnSpc>
                <a:spcPct val="100000"/>
              </a:lnSpc>
              <a:spcBef>
                <a:spcPts val="0"/>
              </a:spcBef>
              <a:spcAft>
                <a:spcPts val="0"/>
              </a:spcAft>
              <a:buClr>
                <a:schemeClr val="accent2">
                  <a:lumMod val="75000"/>
                </a:schemeClr>
              </a:buClr>
              <a:buSzTx/>
              <a:buFont typeface="Arial" panose="020B0604020202020204" pitchFamily="34" charset="0"/>
              <a:buChar char="•"/>
              <a:tabLst/>
              <a:defRPr/>
            </a:pPr>
            <a:endParaRPr lang="en-US" sz="1100" dirty="0"/>
          </a:p>
          <a:p>
            <a:pPr marL="171450" marR="0" lvl="0" indent="-171450" algn="l" fontAlgn="base">
              <a:lnSpc>
                <a:spcPct val="100000"/>
              </a:lnSpc>
              <a:spcBef>
                <a:spcPts val="0"/>
              </a:spcBef>
              <a:spcAft>
                <a:spcPts val="0"/>
              </a:spcAft>
              <a:buClr>
                <a:schemeClr val="accent2">
                  <a:lumMod val="75000"/>
                </a:schemeClr>
              </a:buClr>
              <a:buSzTx/>
              <a:buFont typeface="Arial" panose="020B0604020202020204" pitchFamily="34" charset="0"/>
              <a:buChar char="•"/>
              <a:tabLst/>
              <a:defRPr/>
            </a:pPr>
            <a:endParaRPr lang="en-US" sz="1100" dirty="0"/>
          </a:p>
          <a:p>
            <a:pPr algn="just" fontAlgn="base">
              <a:buClr>
                <a:schemeClr val="accent2">
                  <a:lumMod val="75000"/>
                </a:schemeClr>
              </a:buClr>
              <a:defRPr/>
            </a:pPr>
            <a:endParaRPr lang="en-US" sz="1100" dirty="0"/>
          </a:p>
        </p:txBody>
      </p:sp>
      <p:sp>
        <p:nvSpPr>
          <p:cNvPr id="4" name="Slide Number Placeholder 3"/>
          <p:cNvSpPr>
            <a:spLocks noGrp="1"/>
          </p:cNvSpPr>
          <p:nvPr>
            <p:ph type="sldNum" sz="quarter" idx="5"/>
          </p:nvPr>
        </p:nvSpPr>
        <p:spPr/>
        <p:txBody>
          <a:bodyPr/>
          <a:lstStyle/>
          <a:p>
            <a:fld id="{BD53C02A-7E42-473B-B46B-30CAC35B688D}" type="slidenum">
              <a:rPr lang="en-US" smtClean="0"/>
              <a:t>12</a:t>
            </a:fld>
            <a:endParaRPr lang="en-US"/>
          </a:p>
        </p:txBody>
      </p:sp>
    </p:spTree>
    <p:extLst>
      <p:ext uri="{BB962C8B-B14F-4D97-AF65-F5344CB8AC3E}">
        <p14:creationId xmlns:p14="http://schemas.microsoft.com/office/powerpoint/2010/main" val="371595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637">
              <a:defRPr/>
            </a:pPr>
            <a:r>
              <a:rPr lang="en-US" b="0" i="0" dirty="0">
                <a:solidFill>
                  <a:srgbClr val="1C1C1C"/>
                </a:solidFill>
                <a:effectLst/>
                <a:highlight>
                  <a:srgbClr val="FFFFFF"/>
                </a:highlight>
                <a:latin typeface="Inter"/>
              </a:rPr>
              <a:t>We are grateful for our clients and value the opportunity to accompany you on your financial journey. </a:t>
            </a:r>
          </a:p>
          <a:p>
            <a:pPr algn="just" defTabSz="931637">
              <a:defRPr/>
            </a:pPr>
            <a:endParaRPr lang="en-US" b="0" i="0" dirty="0">
              <a:solidFill>
                <a:srgbClr val="1C1C1C"/>
              </a:solidFill>
              <a:effectLst/>
              <a:highlight>
                <a:srgbClr val="FFFFFF"/>
              </a:highlight>
              <a:latin typeface="Inter"/>
            </a:endParaRPr>
          </a:p>
          <a:p>
            <a:pPr algn="just" defTabSz="931637">
              <a:defRPr/>
            </a:pPr>
            <a:r>
              <a:rPr lang="en-US" b="0" i="0" dirty="0">
                <a:solidFill>
                  <a:srgbClr val="1C1C1C"/>
                </a:solidFill>
                <a:effectLst/>
                <a:highlight>
                  <a:srgbClr val="FFFFFF"/>
                </a:highlight>
                <a:latin typeface="Inter"/>
              </a:rPr>
              <a:t>Our goal is to assist more people like you! </a:t>
            </a:r>
          </a:p>
          <a:p>
            <a:pPr algn="just" defTabSz="931637">
              <a:defRPr/>
            </a:pPr>
            <a:endParaRPr lang="en-US" b="0" i="0" dirty="0">
              <a:solidFill>
                <a:srgbClr val="1C1C1C"/>
              </a:solidFill>
              <a:effectLst/>
              <a:highlight>
                <a:srgbClr val="FFFFFF"/>
              </a:highlight>
              <a:latin typeface="Inter"/>
            </a:endParaRPr>
          </a:p>
          <a:p>
            <a:pPr algn="just" defTabSz="931637">
              <a:defRPr/>
            </a:pPr>
            <a:r>
              <a:rPr lang="en-US" b="0" i="0" dirty="0">
                <a:solidFill>
                  <a:srgbClr val="1C1C1C"/>
                </a:solidFill>
                <a:effectLst/>
                <a:highlight>
                  <a:srgbClr val="FFFFFF"/>
                </a:highlight>
                <a:latin typeface="Inter"/>
              </a:rPr>
              <a:t>The greatest compliment we can receive is a referral. Many of our most satisfied clients were introduced to us by existing clients. If you know someone who could benefit from our services, please consider sharing this video or adding a friend to our mailing list. We would be honored if you could provide us with their contact information so that we can add them to our distribution list, enabling them to receive our newsletters and inviting them to watch or attend our presentations. </a:t>
            </a:r>
          </a:p>
          <a:p>
            <a:pPr algn="just" defTabSz="931637">
              <a:defRPr/>
            </a:pPr>
            <a:endParaRPr lang="en-US" b="0" i="0" dirty="0">
              <a:solidFill>
                <a:srgbClr val="1C1C1C"/>
              </a:solidFill>
              <a:effectLst/>
              <a:highlight>
                <a:srgbClr val="FFFFFF"/>
              </a:highlight>
              <a:latin typeface="Inter"/>
            </a:endParaRPr>
          </a:p>
          <a:p>
            <a:pPr algn="just" defTabSz="931637">
              <a:defRPr/>
            </a:pPr>
            <a:r>
              <a:rPr lang="en-US" b="0" i="0" dirty="0">
                <a:solidFill>
                  <a:srgbClr val="1C1C1C"/>
                </a:solidFill>
                <a:effectLst/>
                <a:highlight>
                  <a:srgbClr val="FFFFFF"/>
                </a:highlight>
                <a:latin typeface="Inter"/>
              </a:rPr>
              <a:t>Once again, thank you for your trust in us. One of our main objectives is to keep our clients informed, and we appreciate you taking the time to watch this update. Please feel free to call us if you have any question.</a:t>
            </a:r>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13</a:t>
            </a:fld>
            <a:endParaRPr lang="en-US"/>
          </a:p>
        </p:txBody>
      </p:sp>
    </p:spTree>
    <p:extLst>
      <p:ext uri="{BB962C8B-B14F-4D97-AF65-F5344CB8AC3E}">
        <p14:creationId xmlns:p14="http://schemas.microsoft.com/office/powerpoint/2010/main" val="250949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14</a:t>
            </a:fld>
            <a:endParaRPr lang="en-US"/>
          </a:p>
        </p:txBody>
      </p:sp>
    </p:spTree>
    <p:extLst>
      <p:ext uri="{BB962C8B-B14F-4D97-AF65-F5344CB8AC3E}">
        <p14:creationId xmlns:p14="http://schemas.microsoft.com/office/powerpoint/2010/main" val="228067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firm, we partner with clients and believe an educated client is our best client. While we will always try our best to help you with your finances, we believe that knowledge is power. One of our missions is to share any knowledge with clients to help them make an informed decision.</a:t>
            </a:r>
          </a:p>
        </p:txBody>
      </p:sp>
      <p:sp>
        <p:nvSpPr>
          <p:cNvPr id="4" name="Slide Number Placeholder 3"/>
          <p:cNvSpPr>
            <a:spLocks noGrp="1"/>
          </p:cNvSpPr>
          <p:nvPr>
            <p:ph type="sldNum" sz="quarter" idx="5"/>
          </p:nvPr>
        </p:nvSpPr>
        <p:spPr/>
        <p:txBody>
          <a:bodyPr/>
          <a:lstStyle/>
          <a:p>
            <a:fld id="{BD53C02A-7E42-473B-B46B-30CAC35B688D}" type="slidenum">
              <a:rPr lang="en-US" smtClean="0"/>
              <a:t>2</a:t>
            </a:fld>
            <a:endParaRPr lang="en-US"/>
          </a:p>
        </p:txBody>
      </p:sp>
    </p:spTree>
    <p:extLst>
      <p:ext uri="{BB962C8B-B14F-4D97-AF65-F5344CB8AC3E}">
        <p14:creationId xmlns:p14="http://schemas.microsoft.com/office/powerpoint/2010/main" val="413518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8843" y="4551430"/>
            <a:ext cx="5772714" cy="4094375"/>
          </a:xfrm>
        </p:spPr>
        <p:txBody>
          <a:bodyPr/>
          <a:lstStyle/>
          <a:p>
            <a:pPr marL="0" marR="0" algn="just" fontAlgn="base">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After a strong first quarter of 2024, </a:t>
            </a:r>
            <a:r>
              <a:rPr lang="en-US" sz="1100" dirty="0">
                <a:latin typeface="Calibri" panose="020F0502020204030204" pitchFamily="34" charset="0"/>
                <a:ea typeface="Calibri" panose="020F0502020204030204" pitchFamily="34" charset="0"/>
                <a:cs typeface="Calibri" panose="020F0502020204030204" pitchFamily="34" charset="0"/>
              </a:rPr>
              <a:t>e</a:t>
            </a:r>
            <a:r>
              <a:rPr lang="en-US" sz="1100" dirty="0">
                <a:effectLst/>
                <a:latin typeface="Calibri" panose="020F0502020204030204" pitchFamily="34" charset="0"/>
                <a:ea typeface="Calibri" panose="020F0502020204030204" pitchFamily="34" charset="0"/>
                <a:cs typeface="Calibri" panose="020F0502020204030204" pitchFamily="34" charset="0"/>
              </a:rPr>
              <a:t>quity markets began the second quarter with a rough start, largely attributed to the Federal Reserve’s decision not to reduce interest rates </a:t>
            </a:r>
            <a:r>
              <a:rPr lang="en-US" sz="1100" dirty="0">
                <a:latin typeface="Calibri" panose="020F0502020204030204" pitchFamily="34" charset="0"/>
                <a:ea typeface="Calibri" panose="020F0502020204030204" pitchFamily="34" charset="0"/>
                <a:cs typeface="Calibri" panose="020F0502020204030204" pitchFamily="34" charset="0"/>
              </a:rPr>
              <a:t>because we were still experiencing</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stubbornly</a:t>
            </a:r>
            <a:r>
              <a:rPr lang="en-US" sz="1100" dirty="0">
                <a:effectLst/>
                <a:latin typeface="Calibri" panose="020F0502020204030204" pitchFamily="34" charset="0"/>
                <a:ea typeface="Calibri" panose="020F0502020204030204" pitchFamily="34" charset="0"/>
                <a:cs typeface="Calibri" panose="020F0502020204030204" pitchFamily="34" charset="0"/>
              </a:rPr>
              <a:t> higher than their desired inflation rates. </a:t>
            </a:r>
            <a:r>
              <a:rPr lang="en-US" sz="1100" dirty="0">
                <a:latin typeface="Calibri" panose="020F0502020204030204" pitchFamily="34" charset="0"/>
                <a:ea typeface="Calibri" panose="020F0502020204030204" pitchFamily="34" charset="0"/>
                <a:cs typeface="Calibri" panose="020F0502020204030204" pitchFamily="34" charset="0"/>
              </a:rPr>
              <a:t>As the</a:t>
            </a:r>
            <a:r>
              <a:rPr lang="en-US" sz="1100" dirty="0">
                <a:effectLst/>
                <a:latin typeface="Calibri" panose="020F0502020204030204" pitchFamily="34" charset="0"/>
                <a:ea typeface="Calibri" panose="020F0502020204030204" pitchFamily="34" charset="0"/>
                <a:cs typeface="Calibri" panose="020F0502020204030204" pitchFamily="34" charset="0"/>
              </a:rPr>
              <a:t> quarter progressed, strong performances from companies tied to artificial intelligence and a more favorable outlook on inflation numbers changed that perspective</a:t>
            </a:r>
            <a:r>
              <a:rPr lang="en-US" sz="1100" dirty="0">
                <a:latin typeface="Calibri" panose="020F0502020204030204" pitchFamily="34" charset="0"/>
                <a:ea typeface="Calibri" panose="020F0502020204030204" pitchFamily="34" charset="0"/>
                <a:cs typeface="Calibri" panose="020F0502020204030204" pitchFamily="34" charset="0"/>
              </a:rPr>
              <a:t>. B</a:t>
            </a:r>
            <a:r>
              <a:rPr lang="en-US" sz="1100" dirty="0">
                <a:effectLst/>
                <a:latin typeface="Calibri" panose="020F0502020204030204" pitchFamily="34" charset="0"/>
                <a:ea typeface="Calibri" panose="020F0502020204030204" pitchFamily="34" charset="0"/>
                <a:cs typeface="Calibri" panose="020F0502020204030204" pitchFamily="34" charset="0"/>
              </a:rPr>
              <a:t>y the quarter’s end, investors saw multiple all-time-high days, and many records were set for equities.</a:t>
            </a:r>
          </a:p>
          <a:p>
            <a:pPr marL="0" marR="0" algn="just" fontAlgn="base">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Calibri" panose="020F0502020204030204" pitchFamily="34" charset="0"/>
              </a:rPr>
              <a:t>The broad-based S&amp;P 500 returned nearly 4% for the second quarter and closed at 5,460.48.</a:t>
            </a:r>
            <a:r>
              <a:rPr lang="en-US" sz="1100" dirty="0">
                <a:latin typeface="Calibri" panose="020F0502020204030204" pitchFamily="34" charset="0"/>
                <a:ea typeface="Calibri" panose="020F0502020204030204" pitchFamily="34" charset="0"/>
                <a:cs typeface="Calibri" panose="020F0502020204030204" pitchFamily="34" charset="0"/>
              </a:rPr>
              <a:t>  The Dow Jones Industrial Average, which does not have as much of a tech influence, made new highs in the quarter but finished down about 1.7%.</a:t>
            </a:r>
          </a:p>
          <a:p>
            <a:pPr marL="0" marR="0" lvl="0" indent="0" algn="just" defTabSz="914400" rtl="0" eaLnBrk="1" fontAlgn="base" latinLnBrk="0" hangingPunct="1">
              <a:lnSpc>
                <a:spcPct val="100000"/>
              </a:lnSpc>
              <a:spcBef>
                <a:spcPts val="0"/>
              </a:spcBef>
              <a:spcAft>
                <a:spcPts val="0"/>
              </a:spcAft>
              <a:buClrTx/>
              <a:buSzTx/>
              <a:buFontTx/>
              <a:buNone/>
              <a:tabLst/>
              <a:defRPr/>
            </a:pPr>
            <a:r>
              <a:rPr lang="en-US" sz="800" i="1" dirty="0">
                <a:effectLst/>
                <a:latin typeface="Calibri" panose="020F0502020204030204" pitchFamily="34" charset="0"/>
                <a:ea typeface="Calibri" panose="020F0502020204030204" pitchFamily="34" charset="0"/>
                <a:cs typeface="Calibri" panose="020F0502020204030204" pitchFamily="34" charset="0"/>
              </a:rPr>
              <a:t>(</a:t>
            </a:r>
            <a:r>
              <a:rPr lang="en-US" sz="800" i="1" u="none"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www.cnbc.com</a:t>
            </a:r>
            <a:r>
              <a:rPr lang="en-US" sz="800" i="1" dirty="0">
                <a:effectLst/>
                <a:latin typeface="Calibri" panose="020F0502020204030204" pitchFamily="34" charset="0"/>
                <a:ea typeface="Calibri" panose="020F0502020204030204" pitchFamily="34" charset="0"/>
                <a:cs typeface="Calibri" panose="020F0502020204030204" pitchFamily="34" charset="0"/>
              </a:rPr>
              <a:t>; 6/28/2024)</a:t>
            </a:r>
            <a:endParaRPr lang="en-US" sz="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fontAlgn="base">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lgn="just" fontAlgn="base">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Following the strongest first quarter since the pre-pandemic days of 2019, the equity markets continued to build on their positive momentum in the second quarter</a:t>
            </a:r>
            <a:r>
              <a:rPr lang="en-US" sz="1100" dirty="0">
                <a:latin typeface="Calibri" panose="020F0502020204030204" pitchFamily="34" charset="0"/>
                <a:ea typeface="Calibri" panose="020F0502020204030204" pitchFamily="34" charset="0"/>
                <a:cs typeface="Calibri" panose="020F0502020204030204" pitchFamily="34" charset="0"/>
              </a:rPr>
              <a:t> and the S&amp;P 500 is up over 14% for the year. The Dow is up 4% year-to-date.</a:t>
            </a:r>
            <a:r>
              <a:rPr lang="en-US" sz="1100" dirty="0">
                <a:effectLst/>
                <a:latin typeface="Calibri" panose="020F0502020204030204" pitchFamily="34" charset="0"/>
                <a:ea typeface="Calibri" panose="020F0502020204030204" pitchFamily="34" charset="0"/>
                <a:cs typeface="Calibri" panose="020F0502020204030204" pitchFamily="34" charset="0"/>
              </a:rPr>
              <a:t> This ongoing bull run is a testament to the market's resilience.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fontAlgn="base">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3</a:t>
            </a:fld>
            <a:endParaRPr lang="en-US"/>
          </a:p>
        </p:txBody>
      </p:sp>
    </p:spTree>
    <p:extLst>
      <p:ext uri="{BB962C8B-B14F-4D97-AF65-F5344CB8AC3E}">
        <p14:creationId xmlns:p14="http://schemas.microsoft.com/office/powerpoint/2010/main" val="20467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1"/>
            <a:ext cx="5772714" cy="4094375"/>
          </a:xfrm>
        </p:spPr>
        <p:txBody>
          <a:bodyPr/>
          <a:lstStyle/>
          <a:p>
            <a:pPr marL="0" marR="0" algn="just" fontAlgn="base">
              <a:spcBef>
                <a:spcPts val="0"/>
              </a:spcBef>
              <a:spcAft>
                <a:spcPts val="0"/>
              </a:spcAft>
            </a:pPr>
            <a:r>
              <a:rPr lang="en-US" sz="1100" dirty="0">
                <a:effectLst/>
                <a:ea typeface="Calibri" panose="020F0502020204030204" pitchFamily="34" charset="0"/>
              </a:rPr>
              <a:t>Starting the quarter, inflation </a:t>
            </a:r>
            <a:r>
              <a:rPr lang="en-US" sz="1100" dirty="0">
                <a:ea typeface="Calibri" panose="020F0502020204030204" pitchFamily="34" charset="0"/>
              </a:rPr>
              <a:t>was</a:t>
            </a:r>
            <a:r>
              <a:rPr lang="en-US" sz="1100" dirty="0">
                <a:effectLst/>
                <a:ea typeface="Calibri" panose="020F0502020204030204" pitchFamily="34" charset="0"/>
              </a:rPr>
              <a:t> still a concern for investors. The Fed closely monitors the Consumer Price Index (CPI), which is a broad measure of goods and services costs, as one of the indicators for interest rate adjustments. The good news is that inflation showed signs of slowing down in April, May, and June. In May, the Consumer Price Index (CPI) was 3.3%. </a:t>
            </a:r>
            <a:r>
              <a:rPr lang="en-US" sz="1100" dirty="0">
                <a:effectLst/>
                <a:ea typeface="Times New Roman" panose="02020603050405020304" pitchFamily="18" charset="0"/>
              </a:rPr>
              <a:t>In June, the CPI was 3.0%.  Based on the June results, many economists feel that the Fed may have done enough to keep current inflation down from the challenging rates of the last few years.</a:t>
            </a:r>
          </a:p>
        </p:txBody>
      </p:sp>
      <p:sp>
        <p:nvSpPr>
          <p:cNvPr id="4" name="Slide Number Placeholder 3"/>
          <p:cNvSpPr>
            <a:spLocks noGrp="1"/>
          </p:cNvSpPr>
          <p:nvPr>
            <p:ph type="sldNum" sz="quarter" idx="5"/>
          </p:nvPr>
        </p:nvSpPr>
        <p:spPr/>
        <p:txBody>
          <a:bodyPr/>
          <a:lstStyle/>
          <a:p>
            <a:fld id="{BD53C02A-7E42-473B-B46B-30CAC35B688D}" type="slidenum">
              <a:rPr lang="en-US" smtClean="0"/>
              <a:t>4</a:t>
            </a:fld>
            <a:endParaRPr lang="en-US"/>
          </a:p>
        </p:txBody>
      </p:sp>
    </p:spTree>
    <p:extLst>
      <p:ext uri="{BB962C8B-B14F-4D97-AF65-F5344CB8AC3E}">
        <p14:creationId xmlns:p14="http://schemas.microsoft.com/office/powerpoint/2010/main" val="308490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57288"/>
            <a:ext cx="5575300" cy="3136900"/>
          </a:xfrm>
        </p:spPr>
      </p:sp>
      <p:sp>
        <p:nvSpPr>
          <p:cNvPr id="3" name="Notes Placeholder 2"/>
          <p:cNvSpPr>
            <a:spLocks noGrp="1"/>
          </p:cNvSpPr>
          <p:nvPr>
            <p:ph type="body" idx="1"/>
          </p:nvPr>
        </p:nvSpPr>
        <p:spPr>
          <a:xfrm>
            <a:off x="618843" y="4648200"/>
            <a:ext cx="5772714" cy="4094375"/>
          </a:xfrm>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The Fed did not raise the Federal Funds Rate in the second quarter, and so for the seventh session in a row they kept the target rate range of 5.25 – 5.50%. The Fed meets eight times a year and for the second half of 2024, there are four more meetings left.  Most analysts still project that we will see a rate reduction before the end of the year.</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5</a:t>
            </a:fld>
            <a:endParaRPr lang="en-US"/>
          </a:p>
        </p:txBody>
      </p:sp>
    </p:spTree>
    <p:extLst>
      <p:ext uri="{BB962C8B-B14F-4D97-AF65-F5344CB8AC3E}">
        <p14:creationId xmlns:p14="http://schemas.microsoft.com/office/powerpoint/2010/main" val="127120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266" fontAlgn="base">
              <a:buClr>
                <a:schemeClr val="accent2">
                  <a:lumMod val="75000"/>
                </a:schemeClr>
              </a:buClr>
              <a:defRPr/>
            </a:pPr>
            <a:r>
              <a:rPr lang="en-US" dirty="0"/>
              <a:t>The news of improved inflation numbers and the Fed’s continued commitment to cut interest rates in 2024 helped bond markets in the second quarter. </a:t>
            </a:r>
          </a:p>
          <a:p>
            <a:pPr algn="just" defTabSz="914266" fontAlgn="base">
              <a:buClr>
                <a:schemeClr val="accent2">
                  <a:lumMod val="75000"/>
                </a:schemeClr>
              </a:buClr>
              <a:defRPr/>
            </a:pPr>
            <a:endParaRPr lang="en-US" dirty="0"/>
          </a:p>
          <a:p>
            <a:pPr algn="just" defTabSz="914266" fontAlgn="base">
              <a:buClr>
                <a:schemeClr val="accent2">
                  <a:lumMod val="75000"/>
                </a:schemeClr>
              </a:buClr>
              <a:defRPr/>
            </a:pPr>
            <a:r>
              <a:rPr lang="en-US" dirty="0"/>
              <a:t>We still have an inverted yield curve, meaning shorter-term bonds yield more than longer-term bonds.</a:t>
            </a:r>
          </a:p>
          <a:p>
            <a:pPr algn="just" defTabSz="914266" fontAlgn="base">
              <a:buClr>
                <a:schemeClr val="accent2">
                  <a:lumMod val="75000"/>
                </a:schemeClr>
              </a:buClr>
              <a:defRPr/>
            </a:pPr>
            <a:endParaRPr lang="en-US" dirty="0"/>
          </a:p>
          <a:p>
            <a:pPr algn="just" defTabSz="914266" fontAlgn="base">
              <a:buClr>
                <a:schemeClr val="accent2">
                  <a:lumMod val="75000"/>
                </a:schemeClr>
              </a:buClr>
              <a:defRPr/>
            </a:pPr>
            <a:r>
              <a:rPr lang="en-US" dirty="0"/>
              <a:t>As of June 28, 5-year Treasury notes yielded 4.36%, 10-year notes yielded 4.36%, 20-year notes yielded 4.61%, and 30-year notes reached 4.51%. </a:t>
            </a:r>
          </a:p>
          <a:p>
            <a:pPr marL="0" marR="0" lvl="0" indent="0" algn="just" defTabSz="914266" rtl="0" eaLnBrk="1" fontAlgn="base" latinLnBrk="0" hangingPunct="1">
              <a:lnSpc>
                <a:spcPct val="100000"/>
              </a:lnSpc>
              <a:spcBef>
                <a:spcPts val="0"/>
              </a:spcBef>
              <a:spcAft>
                <a:spcPts val="0"/>
              </a:spcAft>
              <a:buClrTx/>
              <a:buSzTx/>
              <a:buFontTx/>
              <a:buNone/>
              <a:tabLst/>
              <a:defRPr/>
            </a:pPr>
            <a:endParaRPr lang="en-US" dirty="0"/>
          </a:p>
          <a:p>
            <a:pPr marL="0" marR="0" algn="just" fontAlgn="base">
              <a:spcBef>
                <a:spcPts val="0"/>
              </a:spcBef>
              <a:spcAft>
                <a:spcPts val="0"/>
              </a:spcAft>
            </a:pPr>
            <a:r>
              <a:rPr lang="en-US" dirty="0"/>
              <a:t>This inverted yield curve has been long-running, beginning in July 2022—nearly seven consecutive quarters. While economists typically see this as a warning sign of a potential recession or poor market performance in the near future, we have yet to see this come to fruition. </a:t>
            </a:r>
          </a:p>
          <a:p>
            <a:pPr marL="0" marR="0" lvl="0" indent="0" algn="just" defTabSz="914266"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266" rtl="0" eaLnBrk="1" fontAlgn="base" latinLnBrk="0" hangingPunct="1">
              <a:lnSpc>
                <a:spcPct val="100000"/>
              </a:lnSpc>
              <a:spcBef>
                <a:spcPts val="0"/>
              </a:spcBef>
              <a:spcAft>
                <a:spcPts val="0"/>
              </a:spcAft>
              <a:buClrTx/>
              <a:buSzTx/>
              <a:buFontTx/>
              <a:buNone/>
              <a:tabLst/>
              <a:defRPr/>
            </a:pPr>
            <a:r>
              <a:rPr lang="en-US" dirty="0"/>
              <a:t>Right now investors can receive some interest on fixed income holdings. We will continue to monitor closely how the Fed’s movements and interest rates are affecting bond yields. With the Feds anticipating lowering interest rates this year, the opportunity to get lower-risk, higher-yielding bonds may narrow. </a:t>
            </a:r>
          </a:p>
          <a:p>
            <a:pPr marL="0" marR="0" lvl="0" indent="0" algn="just" defTabSz="914266" rtl="0" eaLnBrk="1" fontAlgn="base" latinLnBrk="0" hangingPunct="1">
              <a:lnSpc>
                <a:spcPct val="100000"/>
              </a:lnSpc>
              <a:spcBef>
                <a:spcPts val="0"/>
              </a:spcBef>
              <a:spcAft>
                <a:spcPts val="0"/>
              </a:spcAft>
              <a:buClrTx/>
              <a:buSzTx/>
              <a:buFontTx/>
              <a:buNone/>
              <a:tabLst/>
              <a:defRPr/>
            </a:pPr>
            <a:endParaRPr lang="en-US" dirty="0"/>
          </a:p>
          <a:p>
            <a:pPr marL="0" marR="0" algn="just" fontAlgn="base">
              <a:spcBef>
                <a:spcPts val="0"/>
              </a:spcBef>
              <a:spcAft>
                <a:spcPts val="0"/>
              </a:spcAft>
            </a:pPr>
            <a:r>
              <a:rPr lang="en-US" sz="1050" i="1" dirty="0"/>
              <a:t>(Sources: Deutsche Bank; www.morningstar.com) </a:t>
            </a:r>
          </a:p>
          <a:p>
            <a:pPr marL="0" marR="0" algn="just" fontAlgn="base">
              <a:spcBef>
                <a:spcPts val="0"/>
              </a:spcBef>
              <a:spcAft>
                <a:spcPts val="0"/>
              </a:spcAft>
            </a:pPr>
            <a:r>
              <a:rPr lang="en-US" sz="1200" i="1"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6</a:t>
            </a:fld>
            <a:endParaRPr lang="en-US"/>
          </a:p>
        </p:txBody>
      </p:sp>
    </p:spTree>
    <p:extLst>
      <p:ext uri="{BB962C8B-B14F-4D97-AF65-F5344CB8AC3E}">
        <p14:creationId xmlns:p14="http://schemas.microsoft.com/office/powerpoint/2010/main" val="275037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algn="just" fontAlgn="base">
              <a:buClr>
                <a:schemeClr val="accent2">
                  <a:lumMod val="75000"/>
                </a:schemeClr>
              </a:buClr>
              <a:defRPr/>
            </a:pPr>
            <a:r>
              <a:rPr lang="en-US" dirty="0"/>
              <a:t>Safety comes with a cost, and even though interest rates have risen, many major banks are still offering low interest rates to savers.</a:t>
            </a:r>
          </a:p>
          <a:p>
            <a:pPr algn="just" fontAlgn="base">
              <a:buClr>
                <a:schemeClr val="accent2">
                  <a:lumMod val="75000"/>
                </a:schemeClr>
              </a:buClr>
              <a:defRPr/>
            </a:pPr>
            <a:endParaRPr lang="en-US" dirty="0"/>
          </a:p>
          <a:p>
            <a:pPr marL="0" marR="0" lvl="0" indent="0" algn="just" defTabSz="914400" rtl="0" eaLnBrk="1" fontAlgn="base" latinLnBrk="0" hangingPunct="1">
              <a:lnSpc>
                <a:spcPct val="100000"/>
              </a:lnSpc>
              <a:spcBef>
                <a:spcPts val="0"/>
              </a:spcBef>
              <a:spcAft>
                <a:spcPts val="0"/>
              </a:spcAft>
              <a:buClr>
                <a:schemeClr val="accent2">
                  <a:lumMod val="75000"/>
                </a:schemeClr>
              </a:buClr>
              <a:buSzTx/>
              <a:buFontTx/>
              <a:buNone/>
              <a:tabLst/>
              <a:defRPr/>
            </a:pPr>
            <a:r>
              <a:rPr lang="en-US" dirty="0"/>
              <a:t>According to Barron’s, the average bank money market rate on July 1, 2024, was only 0.56%, and the average 12-month CD rate was 2.05%. While they have increased in the last twelve months, many savers are still seeing lower returns. If you are interested in exploring better interest rates, please contact our office.</a:t>
            </a:r>
          </a:p>
          <a:p>
            <a:pPr algn="just" fontAlgn="base">
              <a:buClr>
                <a:schemeClr val="accent2">
                  <a:lumMod val="75000"/>
                </a:schemeClr>
              </a:buClr>
              <a:defRPr/>
            </a:pP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7</a:t>
            </a:fld>
            <a:endParaRPr lang="en-US"/>
          </a:p>
        </p:txBody>
      </p:sp>
    </p:spTree>
    <p:extLst>
      <p:ext uri="{BB962C8B-B14F-4D97-AF65-F5344CB8AC3E}">
        <p14:creationId xmlns:p14="http://schemas.microsoft.com/office/powerpoint/2010/main" val="144469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economy experienced continued uncertainty during the second quarter. </a:t>
            </a:r>
          </a:p>
          <a:p>
            <a:endParaRPr lang="en-US" dirty="0"/>
          </a:p>
          <a:p>
            <a:r>
              <a:rPr lang="en-US" dirty="0"/>
              <a:t>Global tensions persisted, including conflicts in the Middle East and the ongoing Russia-Ukraine war. </a:t>
            </a:r>
          </a:p>
          <a:p>
            <a:endParaRPr lang="en-US" dirty="0"/>
          </a:p>
          <a:p>
            <a:r>
              <a:rPr lang="en-US" dirty="0"/>
              <a:t>Also, this is a presidential election year, and that typically creates headlines. In addition there are some key races for the Senate and House of Representatives. The outcomes of these elections could impact policy and tax law, leaving much uncertainty. </a:t>
            </a:r>
          </a:p>
          <a:p>
            <a:endParaRPr lang="en-US" dirty="0"/>
          </a:p>
          <a:p>
            <a:r>
              <a:rPr lang="en-US" dirty="0"/>
              <a:t>While earnings and the economy are the main drivers of financial markets, one of our roles is to keep a close watch on how these events may impact the equity markets.</a:t>
            </a:r>
          </a:p>
        </p:txBody>
      </p:sp>
      <p:sp>
        <p:nvSpPr>
          <p:cNvPr id="4" name="Slide Number Placeholder 3"/>
          <p:cNvSpPr>
            <a:spLocks noGrp="1"/>
          </p:cNvSpPr>
          <p:nvPr>
            <p:ph type="sldNum" sz="quarter" idx="5"/>
          </p:nvPr>
        </p:nvSpPr>
        <p:spPr/>
        <p:txBody>
          <a:bodyPr/>
          <a:lstStyle/>
          <a:p>
            <a:pPr defTabSz="949478">
              <a:defRPr/>
            </a:pPr>
            <a:fld id="{BD53C02A-7E42-473B-B46B-30CAC35B688D}" type="slidenum">
              <a:rPr lang="en-US">
                <a:solidFill>
                  <a:prstClr val="black"/>
                </a:solidFill>
                <a:latin typeface="Calibri" panose="020F0502020204030204"/>
              </a:rPr>
              <a:pPr defTabSz="94947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3877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base">
              <a:spcBef>
                <a:spcPts val="0"/>
              </a:spcBef>
              <a:spcAft>
                <a:spcPts val="0"/>
              </a:spcAft>
            </a:pPr>
            <a:r>
              <a:rPr lang="en-US" sz="1100" dirty="0">
                <a:effectLst/>
                <a:ea typeface="Times New Roman" panose="02020603050405020304" pitchFamily="18" charset="0"/>
              </a:rPr>
              <a:t>We are currently experiencing a bull market, and the question is how long it can last.  </a:t>
            </a:r>
          </a:p>
          <a:p>
            <a:pPr marL="0" marR="0" algn="just" fontAlgn="base">
              <a:spcBef>
                <a:spcPts val="0"/>
              </a:spcBef>
              <a:spcAft>
                <a:spcPts val="0"/>
              </a:spcAft>
            </a:pPr>
            <a:endParaRPr lang="en-US" sz="1100" dirty="0">
              <a:effectLst/>
              <a:ea typeface="Times New Roman" panose="02020603050405020304" pitchFamily="18" charset="0"/>
            </a:endParaRPr>
          </a:p>
          <a:p>
            <a:pPr marL="0" marR="0" algn="just" fontAlgn="base">
              <a:spcBef>
                <a:spcPts val="0"/>
              </a:spcBef>
              <a:spcAft>
                <a:spcPts val="0"/>
              </a:spcAft>
            </a:pPr>
            <a:r>
              <a:rPr lang="en-US" sz="1100" dirty="0">
                <a:effectLst/>
                <a:ea typeface="Times New Roman" panose="02020603050405020304" pitchFamily="18" charset="0"/>
              </a:rPr>
              <a:t>While the U.S. economy continues showing signs of strength and resilience, positive inflation numbers will be key to the Fed being confident enough to start cutting rates. Should the economy maintain a healthy status, we may see the soft landing the Fed has aimed for. However, should the economy experience a slowdown, recession concerns could increase.</a:t>
            </a:r>
          </a:p>
          <a:p>
            <a:pPr marL="0" marR="0" algn="just" fontAlgn="base">
              <a:spcBef>
                <a:spcPts val="0"/>
              </a:spcBef>
              <a:spcAft>
                <a:spcPts val="0"/>
              </a:spcAft>
            </a:pPr>
            <a:endParaRPr lang="en-US" sz="1100" dirty="0">
              <a:effectLst/>
              <a:ea typeface="Times New Roman" panose="02020603050405020304" pitchFamily="18" charset="0"/>
            </a:endParaRPr>
          </a:p>
          <a:p>
            <a:pPr marL="0" marR="0" algn="just" fontAlgn="base">
              <a:spcBef>
                <a:spcPts val="0"/>
              </a:spcBef>
              <a:spcAft>
                <a:spcPts val="0"/>
              </a:spcAft>
            </a:pPr>
            <a:r>
              <a:rPr lang="en-US" sz="1100" dirty="0">
                <a:effectLst/>
                <a:ea typeface="Times New Roman" panose="02020603050405020304" pitchFamily="18" charset="0"/>
              </a:rPr>
              <a:t>Will we experience an overdue pullback? </a:t>
            </a:r>
            <a:r>
              <a:rPr lang="en-US" sz="1100" dirty="0">
                <a:ea typeface="Times New Roman" panose="02020603050405020304" pitchFamily="18" charset="0"/>
              </a:rPr>
              <a:t>For the first half of 2024, investors have not seen any large market pullbacks,</a:t>
            </a:r>
            <a:r>
              <a:rPr lang="en-US" sz="1100" dirty="0">
                <a:effectLst/>
                <a:ea typeface="Times New Roman" panose="02020603050405020304" pitchFamily="18" charset="0"/>
              </a:rPr>
              <a:t> but as a reminder, they are part of a normal</a:t>
            </a:r>
            <a:r>
              <a:rPr lang="en-US" sz="1100" dirty="0">
                <a:ea typeface="Times New Roman" panose="02020603050405020304" pitchFamily="18" charset="0"/>
              </a:rPr>
              <a:t> investment experience.</a:t>
            </a:r>
            <a:endParaRPr lang="en-US" sz="1100" dirty="0">
              <a:effectLst/>
              <a:ea typeface="Times New Roman" panose="02020603050405020304" pitchFamily="18" charset="0"/>
            </a:endParaRPr>
          </a:p>
          <a:p>
            <a:pPr marL="0" marR="0" algn="just" fontAlgn="base">
              <a:spcBef>
                <a:spcPts val="0"/>
              </a:spcBef>
              <a:spcAft>
                <a:spcPts val="0"/>
              </a:spcAft>
            </a:pPr>
            <a:r>
              <a:rPr lang="en-US" sz="1100" dirty="0">
                <a:effectLst/>
                <a:ea typeface="Times New Roman" panose="02020603050405020304" pitchFamily="18" charset="0"/>
              </a:rPr>
              <a:t> </a:t>
            </a:r>
          </a:p>
          <a:p>
            <a:pPr marL="0" marR="0" algn="just" fontAlgn="base">
              <a:spcBef>
                <a:spcPts val="0"/>
              </a:spcBef>
              <a:spcAft>
                <a:spcPts val="0"/>
              </a:spcAft>
            </a:pPr>
            <a:r>
              <a:rPr lang="en-US" sz="1100" dirty="0">
                <a:effectLst/>
                <a:ea typeface="Times New Roman" panose="02020603050405020304" pitchFamily="18" charset="0"/>
              </a:rPr>
              <a:t>We believe that speculation is not a good strategy. Instead, staying vigilant and focused on your own well-devised, long-term personal situation is a wiser investment strategy. </a:t>
            </a:r>
          </a:p>
        </p:txBody>
      </p:sp>
      <p:sp>
        <p:nvSpPr>
          <p:cNvPr id="4" name="Slide Number Placeholder 3"/>
          <p:cNvSpPr>
            <a:spLocks noGrp="1"/>
          </p:cNvSpPr>
          <p:nvPr>
            <p:ph type="sldNum" sz="quarter" idx="5"/>
          </p:nvPr>
        </p:nvSpPr>
        <p:spPr/>
        <p:txBody>
          <a:bodyPr/>
          <a:lstStyle/>
          <a:p>
            <a:fld id="{BD53C02A-7E42-473B-B46B-30CAC35B688D}" type="slidenum">
              <a:rPr lang="en-US" smtClean="0"/>
              <a:t>9</a:t>
            </a:fld>
            <a:endParaRPr lang="en-US"/>
          </a:p>
        </p:txBody>
      </p:sp>
    </p:spTree>
    <p:extLst>
      <p:ext uri="{BB962C8B-B14F-4D97-AF65-F5344CB8AC3E}">
        <p14:creationId xmlns:p14="http://schemas.microsoft.com/office/powerpoint/2010/main" val="217455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DD5D-479B-4847-B4B8-A5796E79C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F17EC-949A-4569-A169-5C61662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6C77C-CA11-429A-B1E8-E8C0D69B6354}"/>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5" name="Footer Placeholder 4">
            <a:extLst>
              <a:ext uri="{FF2B5EF4-FFF2-40B4-BE49-F238E27FC236}">
                <a16:creationId xmlns:a16="http://schemas.microsoft.com/office/drawing/2014/main" id="{3E92AA41-822B-4CC6-AA6B-81F7E06D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22BE6-3FAF-4EB1-B409-B65A1400AD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3554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DC4-48CA-4960-A6CE-1BFA5ECEA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8E391-1043-4AD7-B6AB-52AC672D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86FB1-15EA-4479-A2DB-204B1BF6CE1F}"/>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5" name="Footer Placeholder 4">
            <a:extLst>
              <a:ext uri="{FF2B5EF4-FFF2-40B4-BE49-F238E27FC236}">
                <a16:creationId xmlns:a16="http://schemas.microsoft.com/office/drawing/2014/main" id="{753DEB95-AF4D-4726-98E2-7C080A8F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CCF5-8BE5-41D2-A63D-82C28030E631}"/>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1168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E874-BAAE-4FD0-BB80-4501D8091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F214C-BE96-431D-A5B2-1820D84B8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B8B31-0D62-4E0E-B628-87BC631EE922}"/>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5" name="Footer Placeholder 4">
            <a:extLst>
              <a:ext uri="{FF2B5EF4-FFF2-40B4-BE49-F238E27FC236}">
                <a16:creationId xmlns:a16="http://schemas.microsoft.com/office/drawing/2014/main" id="{DACD8D18-A786-4387-B1AF-22CF0D84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6C1E-607B-48D6-994A-A5DE2C5C5B3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1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DF9-4B64-4FF2-9416-2F254DA6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F4C-324B-48FA-A00B-BCD035E88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BC2-E379-46DB-BD29-50960C712B18}"/>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5" name="Footer Placeholder 4">
            <a:extLst>
              <a:ext uri="{FF2B5EF4-FFF2-40B4-BE49-F238E27FC236}">
                <a16:creationId xmlns:a16="http://schemas.microsoft.com/office/drawing/2014/main" id="{05B4CD19-FD81-4C3E-9312-038254D4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9DB1-5B8B-4E9F-BB32-DD490709C87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6663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E85-1A89-4829-BA97-A39106726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0F0D-89D0-47D9-962C-4AAAB6752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73A70-EE37-48AC-9156-BCFA325CD66F}"/>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5" name="Footer Placeholder 4">
            <a:extLst>
              <a:ext uri="{FF2B5EF4-FFF2-40B4-BE49-F238E27FC236}">
                <a16:creationId xmlns:a16="http://schemas.microsoft.com/office/drawing/2014/main" id="{3FB8F50E-041E-44D1-8FB8-009B365D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4B16-187D-435F-A1FE-9099B0EC37F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0988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34-4060-494E-8031-C08E78E2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B6BEA-63BE-4E49-818B-EB5D6A0ED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917C-E7A9-400A-ABDF-6C7D8470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6ECA5-7F1B-4061-A79E-A8CA467D021F}"/>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6" name="Footer Placeholder 5">
            <a:extLst>
              <a:ext uri="{FF2B5EF4-FFF2-40B4-BE49-F238E27FC236}">
                <a16:creationId xmlns:a16="http://schemas.microsoft.com/office/drawing/2014/main" id="{B5C70A79-C71C-4877-AF12-916EC4441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7F4A4-A467-4A47-B034-A44B22F0109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263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E4D-FFA4-4A4A-823C-4D97F6298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AA1E4-0595-49BC-ACC7-FE1CB3ECC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1CFA-C084-4CD1-9C07-4DFC55AC9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1795C-9F83-4D46-A119-B2926646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1C1FD-5B77-4282-AD54-7BC1473FD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2F12E-2F96-4D51-B884-1D5C7F38C65D}"/>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8" name="Footer Placeholder 7">
            <a:extLst>
              <a:ext uri="{FF2B5EF4-FFF2-40B4-BE49-F238E27FC236}">
                <a16:creationId xmlns:a16="http://schemas.microsoft.com/office/drawing/2014/main" id="{AE051BF3-6C90-4471-B86B-64E125B9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8D37-44E1-46BE-9EA9-EFCE793639C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95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DB5B-F714-475A-A6B0-4B298AEC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CA18C-DC7D-4D24-AD6D-CD45049EBABF}"/>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4" name="Footer Placeholder 3">
            <a:extLst>
              <a:ext uri="{FF2B5EF4-FFF2-40B4-BE49-F238E27FC236}">
                <a16:creationId xmlns:a16="http://schemas.microsoft.com/office/drawing/2014/main" id="{0CAD28F5-B73E-4947-A32C-849513A16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D23EE-7CED-418F-8CDD-91488F2C8F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9941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38432-694E-4919-BE68-9747EC73A6B0}"/>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3" name="Footer Placeholder 2">
            <a:extLst>
              <a:ext uri="{FF2B5EF4-FFF2-40B4-BE49-F238E27FC236}">
                <a16:creationId xmlns:a16="http://schemas.microsoft.com/office/drawing/2014/main" id="{158EB72B-5F32-446D-8162-F8D3CCEB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063147-5641-4F0E-9D65-60BA8F51CF9A}"/>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2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D61-2740-491B-B728-3774822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774AE-4809-445E-A72E-2561F8277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0E3D-F099-4B20-ABFC-54207088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854C-495E-47A7-8FB2-438ACD2D13EC}"/>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6" name="Footer Placeholder 5">
            <a:extLst>
              <a:ext uri="{FF2B5EF4-FFF2-40B4-BE49-F238E27FC236}">
                <a16:creationId xmlns:a16="http://schemas.microsoft.com/office/drawing/2014/main" id="{188B013B-C394-4F16-ADAF-D3D3B89D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2C69-CBBA-43AC-AF66-16EA4F343933}"/>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3610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377-8B08-4777-B062-824895B76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138F-0408-4F05-8145-7A91C185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9C3D0-EF8E-4F94-9BB2-567EFC1A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600D-C46C-4325-AB98-28B9C9A2AB3C}"/>
              </a:ext>
            </a:extLst>
          </p:cNvPr>
          <p:cNvSpPr>
            <a:spLocks noGrp="1"/>
          </p:cNvSpPr>
          <p:nvPr>
            <p:ph type="dt" sz="half" idx="10"/>
          </p:nvPr>
        </p:nvSpPr>
        <p:spPr/>
        <p:txBody>
          <a:bodyPr/>
          <a:lstStyle/>
          <a:p>
            <a:fld id="{D9F50971-40FE-40BC-BD08-1C8DDBBCAC97}" type="datetimeFigureOut">
              <a:rPr lang="en-US" smtClean="0"/>
              <a:t>7/16/2024</a:t>
            </a:fld>
            <a:endParaRPr lang="en-US"/>
          </a:p>
        </p:txBody>
      </p:sp>
      <p:sp>
        <p:nvSpPr>
          <p:cNvPr id="6" name="Footer Placeholder 5">
            <a:extLst>
              <a:ext uri="{FF2B5EF4-FFF2-40B4-BE49-F238E27FC236}">
                <a16:creationId xmlns:a16="http://schemas.microsoft.com/office/drawing/2014/main" id="{0BDF8388-D7C9-47CE-BEB8-BA909AA7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B2FCC-34BB-4645-BBB5-9C3FDDE09579}"/>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57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60BE1-9036-4414-B2B5-39A6A5D1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5F75E-6B17-4348-B869-7C1D3B6B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86521-91C9-4E4D-922A-26784BAF8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50971-40FE-40BC-BD08-1C8DDBBCAC97}" type="datetimeFigureOut">
              <a:rPr lang="en-US" smtClean="0"/>
              <a:t>7/16/2024</a:t>
            </a:fld>
            <a:endParaRPr lang="en-US"/>
          </a:p>
        </p:txBody>
      </p:sp>
      <p:sp>
        <p:nvSpPr>
          <p:cNvPr id="5" name="Footer Placeholder 4">
            <a:extLst>
              <a:ext uri="{FF2B5EF4-FFF2-40B4-BE49-F238E27FC236}">
                <a16:creationId xmlns:a16="http://schemas.microsoft.com/office/drawing/2014/main" id="{112FB924-7755-4DC5-91AB-1725B414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9BD1-0D68-4406-9710-E33B8C84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4D67-B174-4383-93C5-905A973F6CD7}" type="slidenum">
              <a:rPr lang="en-US" smtClean="0"/>
              <a:t>‹#›</a:t>
            </a:fld>
            <a:endParaRPr lang="en-US"/>
          </a:p>
        </p:txBody>
      </p:sp>
    </p:spTree>
    <p:extLst>
      <p:ext uri="{BB962C8B-B14F-4D97-AF65-F5344CB8AC3E}">
        <p14:creationId xmlns:p14="http://schemas.microsoft.com/office/powerpoint/2010/main" val="8348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onomic &amp; Market Update | J.P. Morgan Asset Management">
            <a:extLst>
              <a:ext uri="{FF2B5EF4-FFF2-40B4-BE49-F238E27FC236}">
                <a16:creationId xmlns:a16="http://schemas.microsoft.com/office/drawing/2014/main" id="{079F43BA-A5B7-4D2F-99F4-F6C3EC73F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73046B-1A89-4639-846A-B61732DB5909}"/>
              </a:ext>
            </a:extLst>
          </p:cNvPr>
          <p:cNvSpPr txBox="1">
            <a:spLocks/>
          </p:cNvSpPr>
          <p:nvPr/>
        </p:nvSpPr>
        <p:spPr>
          <a:xfrm>
            <a:off x="68410" y="0"/>
            <a:ext cx="12055180" cy="3513636"/>
          </a:xfrm>
          <a:prstGeom prst="rect">
            <a:avLst/>
          </a:prstGeom>
          <a:no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Quarter 2 2024 </a:t>
            </a:r>
            <a:b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      </a:t>
            </a:r>
            <a:r>
              <a:rPr lang="en-US" sz="115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Economic Review</a:t>
            </a:r>
          </a:p>
          <a:p>
            <a:br>
              <a:rPr lang="en-US" sz="28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endParaRPr lang="en-US" sz="2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446436-6846-406B-A3F7-496CBEE1FE18}"/>
              </a:ext>
            </a:extLst>
          </p:cNvPr>
          <p:cNvSpPr txBox="1">
            <a:spLocks/>
          </p:cNvSpPr>
          <p:nvPr/>
        </p:nvSpPr>
        <p:spPr>
          <a:xfrm>
            <a:off x="386941" y="5581282"/>
            <a:ext cx="6079431" cy="662849"/>
          </a:xfrm>
          <a:prstGeom prst="rect">
            <a:avLst/>
          </a:prstGeom>
          <a:solidFill>
            <a:srgbClr val="FAEE4C"/>
          </a:solidFill>
        </p:spPr>
        <p:txBody>
          <a:bodyPr>
            <a:normAutofit fontScale="6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Presented By:</a:t>
            </a:r>
            <a:br>
              <a:rPr lang="en-US" b="1" dirty="0"/>
            </a:br>
            <a:r>
              <a:rPr lang="en-US" b="1" dirty="0"/>
              <a:t>Your Name</a:t>
            </a:r>
            <a:br>
              <a:rPr lang="en-US" b="1" dirty="0"/>
            </a:br>
            <a:r>
              <a:rPr lang="en-US" b="1" dirty="0"/>
              <a:t>Company</a:t>
            </a:r>
          </a:p>
        </p:txBody>
      </p:sp>
    </p:spTree>
    <p:extLst>
      <p:ext uri="{BB962C8B-B14F-4D97-AF65-F5344CB8AC3E}">
        <p14:creationId xmlns:p14="http://schemas.microsoft.com/office/powerpoint/2010/main" val="15712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0E65CEF1-2D5B-2EC6-9AC8-27F2A7EAAEBF}"/>
              </a:ext>
            </a:extLst>
          </p:cNvPr>
          <p:cNvSpPr txBox="1">
            <a:spLocks/>
          </p:cNvSpPr>
          <p:nvPr/>
        </p:nvSpPr>
        <p:spPr>
          <a:xfrm>
            <a:off x="0" y="0"/>
            <a:ext cx="12192001" cy="842211"/>
          </a:xfrm>
          <a:prstGeom prst="rect">
            <a:avLst/>
          </a:prstGeom>
          <a:solidFill>
            <a:schemeClr val="accent5">
              <a:lumMod val="75000"/>
            </a:schemeClr>
          </a:solidFill>
        </p:spPr>
        <p:txBody>
          <a:bodyPr>
            <a:normAutofit fontScale="55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300" dirty="0">
                <a:latin typeface="Franklin Gothic Demi Cond" panose="020B0706030402020204" pitchFamily="34" charset="0"/>
                <a:cs typeface="Arial" panose="020B0604020202020204" pitchFamily="34" charset="0"/>
              </a:rPr>
              <a:t>Could we experience stagflation?</a:t>
            </a:r>
            <a:endParaRPr lang="en-US" sz="7700" dirty="0">
              <a:latin typeface="Franklin Gothic Demi Cond" panose="020B0706030402020204" pitchFamily="34" charset="0"/>
              <a:cs typeface="Arial" panose="020B0604020202020204" pitchFamily="34" charset="0"/>
            </a:endParaRPr>
          </a:p>
        </p:txBody>
      </p:sp>
      <p:pic>
        <p:nvPicPr>
          <p:cNvPr id="2" name="Picture 1" descr="A diagram of a diagram&#10;&#10;Description automatically generated">
            <a:extLst>
              <a:ext uri="{FF2B5EF4-FFF2-40B4-BE49-F238E27FC236}">
                <a16:creationId xmlns:a16="http://schemas.microsoft.com/office/drawing/2014/main" id="{8954FB4D-B6EC-4DB2-3482-49B5871E1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02" y="1727645"/>
            <a:ext cx="11254341" cy="4408170"/>
          </a:xfrm>
          <a:prstGeom prst="rect">
            <a:avLst/>
          </a:prstGeom>
          <a:ln>
            <a:noFill/>
          </a:ln>
        </p:spPr>
      </p:pic>
    </p:spTree>
    <p:extLst>
      <p:ext uri="{BB962C8B-B14F-4D97-AF65-F5344CB8AC3E}">
        <p14:creationId xmlns:p14="http://schemas.microsoft.com/office/powerpoint/2010/main" val="1980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5" y="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0E65CEF1-2D5B-2EC6-9AC8-27F2A7EAAEBF}"/>
              </a:ext>
            </a:extLst>
          </p:cNvPr>
          <p:cNvSpPr txBox="1">
            <a:spLocks/>
          </p:cNvSpPr>
          <p:nvPr/>
        </p:nvSpPr>
        <p:spPr>
          <a:xfrm>
            <a:off x="-7675" y="0"/>
            <a:ext cx="12192001" cy="722086"/>
          </a:xfrm>
          <a:prstGeom prst="rect">
            <a:avLst/>
          </a:prstGeom>
          <a:solidFill>
            <a:schemeClr val="accent5">
              <a:lumMod val="75000"/>
            </a:schemeClr>
          </a:solidFill>
        </p:spPr>
        <p:txBody>
          <a:bodyPr>
            <a:no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dirty="0">
                <a:latin typeface="Franklin Gothic Demi Cond" panose="020B0706030402020204" pitchFamily="34" charset="0"/>
                <a:cs typeface="Arial" panose="020B0604020202020204" pitchFamily="34" charset="0"/>
              </a:rPr>
              <a:t>Equities Are a Long-term Commitment </a:t>
            </a:r>
            <a:br>
              <a:rPr lang="en-US" sz="4400" dirty="0">
                <a:latin typeface="Franklin Gothic Demi Cond" panose="020B0706030402020204" pitchFamily="34" charset="0"/>
                <a:cs typeface="Arial" panose="020B0604020202020204" pitchFamily="34" charset="0"/>
              </a:rPr>
            </a:br>
            <a:br>
              <a:rPr lang="en-US" sz="4400" dirty="0">
                <a:latin typeface="Franklin Gothic Demi Cond" panose="020B0706030402020204" pitchFamily="34" charset="0"/>
                <a:cs typeface="Arial" panose="020B0604020202020204" pitchFamily="34" charset="0"/>
              </a:rPr>
            </a:br>
            <a:br>
              <a:rPr lang="en-US" sz="4400" dirty="0">
                <a:latin typeface="Franklin Gothic Demi Cond" panose="020B0706030402020204" pitchFamily="34" charset="0"/>
                <a:cs typeface="Arial" panose="020B0604020202020204" pitchFamily="34" charset="0"/>
              </a:rPr>
            </a:br>
            <a:endParaRPr lang="en-US" sz="4400" dirty="0">
              <a:latin typeface="Franklin Gothic Demi Cond" panose="020B07060304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1126180-B304-AF6C-6C80-7EBD9F2F857E}"/>
              </a:ext>
            </a:extLst>
          </p:cNvPr>
          <p:cNvPicPr>
            <a:picLocks noChangeAspect="1"/>
          </p:cNvPicPr>
          <p:nvPr/>
        </p:nvPicPr>
        <p:blipFill>
          <a:blip r:embed="rId4"/>
          <a:stretch>
            <a:fillRect/>
          </a:stretch>
        </p:blipFill>
        <p:spPr>
          <a:xfrm>
            <a:off x="6288660" y="3609887"/>
            <a:ext cx="4715355" cy="2643398"/>
          </a:xfrm>
          <a:prstGeom prst="rect">
            <a:avLst/>
          </a:prstGeom>
        </p:spPr>
      </p:pic>
      <p:sp>
        <p:nvSpPr>
          <p:cNvPr id="12" name="Title 1">
            <a:extLst>
              <a:ext uri="{FF2B5EF4-FFF2-40B4-BE49-F238E27FC236}">
                <a16:creationId xmlns:a16="http://schemas.microsoft.com/office/drawing/2014/main" id="{275F07F4-9F3C-D2B3-30F9-C9E1FF9B5F34}"/>
              </a:ext>
            </a:extLst>
          </p:cNvPr>
          <p:cNvSpPr txBox="1">
            <a:spLocks/>
          </p:cNvSpPr>
          <p:nvPr/>
        </p:nvSpPr>
        <p:spPr>
          <a:xfrm>
            <a:off x="-1" y="0"/>
            <a:ext cx="12192001" cy="12441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kumimoji="0" lang="en-US" sz="6600" b="0" i="0" u="none" strike="noStrike" kern="1200" cap="none" spc="-60" normalizeH="0" baseline="0" noProof="0" dirty="0">
                <a:ln>
                  <a:noFill/>
                </a:ln>
                <a:solidFill>
                  <a:srgbClr val="FFFFFF"/>
                </a:solidFill>
                <a:effectLst/>
                <a:uLnTx/>
                <a:uFillTx/>
                <a:latin typeface="Franklin Gothic Demi Cond" panose="020B0706030402020204" pitchFamily="34" charset="0"/>
                <a:ea typeface="+mj-ea"/>
                <a:cs typeface="Arial" panose="020B0604020202020204" pitchFamily="34" charset="0"/>
              </a:rPr>
              <a:t>Equity Markets</a:t>
            </a:r>
            <a:endParaRPr kumimoji="0" lang="en-US" sz="7200" b="0" i="0" u="none" strike="noStrike" kern="1200" cap="none" spc="-60" normalizeH="0" baseline="0" noProof="0" dirty="0">
              <a:ln>
                <a:noFill/>
              </a:ln>
              <a:solidFill>
                <a:srgbClr val="FFFFFF"/>
              </a:solidFill>
              <a:effectLst/>
              <a:uLnTx/>
              <a:uFillTx/>
              <a:latin typeface="Franklin Gothic Demi Cond" panose="020B0706030402020204" pitchFamily="34" charset="0"/>
              <a:ea typeface="+mj-ea"/>
              <a:cs typeface="Arial" panose="020B0604020202020204" pitchFamily="34" charset="0"/>
            </a:endParaRPr>
          </a:p>
        </p:txBody>
      </p:sp>
      <p:sp>
        <p:nvSpPr>
          <p:cNvPr id="13" name="Content Placeholder 2">
            <a:extLst>
              <a:ext uri="{FF2B5EF4-FFF2-40B4-BE49-F238E27FC236}">
                <a16:creationId xmlns:a16="http://schemas.microsoft.com/office/drawing/2014/main" id="{9DA4F698-942E-6B72-ABD2-342322336D34}"/>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
                <a:srgbClr val="5B9BD5">
                  <a:lumMod val="75000"/>
                </a:srgbClr>
              </a:buClr>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5BBA42D-A78E-794A-56E7-44A2DE40BD41}"/>
              </a:ext>
            </a:extLst>
          </p:cNvPr>
          <p:cNvSpPr txBox="1"/>
          <p:nvPr/>
        </p:nvSpPr>
        <p:spPr>
          <a:xfrm>
            <a:off x="170446" y="1262660"/>
            <a:ext cx="11851105" cy="21852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8635A"/>
                </a:solidFill>
                <a:effectLst/>
                <a:uLnTx/>
                <a:uFillTx/>
                <a:latin typeface="Franklin Gothic Demi" panose="020B0703020102020204" pitchFamily="34" charset="0"/>
              </a:rPr>
              <a:t>Strategy:</a:t>
            </a:r>
            <a:br>
              <a:rPr kumimoji="0" lang="en-US" sz="5400" b="0" i="0" u="none" strike="noStrike" kern="1200" cap="none" spc="0" normalizeH="0" baseline="0" noProof="0" dirty="0">
                <a:ln>
                  <a:noFill/>
                </a:ln>
                <a:solidFill>
                  <a:srgbClr val="44546A">
                    <a:lumMod val="75000"/>
                  </a:srgbClr>
                </a:solidFill>
                <a:effectLst/>
                <a:uLnTx/>
                <a:uFillTx/>
                <a:latin typeface="Franklin Gothic Demi" panose="020B0703020102020204" pitchFamily="34" charset="0"/>
              </a:rPr>
            </a:br>
            <a:r>
              <a:rPr kumimoji="0" lang="en-US" sz="5400" b="0" i="0" u="none" strike="noStrike" kern="1200" cap="none" spc="0" normalizeH="0" baseline="0" noProof="0" dirty="0">
                <a:ln>
                  <a:noFill/>
                </a:ln>
                <a:solidFill>
                  <a:srgbClr val="43B02A"/>
                </a:solidFill>
                <a:effectLst/>
                <a:uLnTx/>
                <a:uFillTx/>
                <a:latin typeface="Franklin Gothic Demi" panose="020B0703020102020204" pitchFamily="34" charset="0"/>
              </a:rPr>
              <a:t>Long-ter</a:t>
            </a:r>
            <a:r>
              <a:rPr lang="en-US" sz="5400" noProof="0" dirty="0">
                <a:solidFill>
                  <a:srgbClr val="43B02A"/>
                </a:solidFill>
                <a:latin typeface="Franklin Gothic Demi" panose="020B0703020102020204" pitchFamily="34" charset="0"/>
              </a:rPr>
              <a:t>m Investing </a:t>
            </a:r>
            <a:endParaRPr kumimoji="0" lang="en-US" sz="5400" b="0" i="0" u="none" strike="noStrike" kern="1200" cap="none" spc="0" normalizeH="0" baseline="0" noProof="0" dirty="0">
              <a:ln>
                <a:noFill/>
              </a:ln>
              <a:solidFill>
                <a:srgbClr val="43B02A"/>
              </a:solidFill>
              <a:effectLst/>
              <a:uLnTx/>
              <a:uFillTx/>
              <a:latin typeface="Franklin Gothic Demi" panose="020B07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pic>
        <p:nvPicPr>
          <p:cNvPr id="2050" name="Picture 2" descr="Proactive vs. Reactive: How Savvy Use of Analytics Helps Contact Centers  Navigate and Adapt to Uncertainty | NICE">
            <a:extLst>
              <a:ext uri="{FF2B5EF4-FFF2-40B4-BE49-F238E27FC236}">
                <a16:creationId xmlns:a16="http://schemas.microsoft.com/office/drawing/2014/main" id="{62A34643-B379-F585-A351-8B6F3C0569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559" y="3609887"/>
            <a:ext cx="4732527" cy="267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6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nodePh="1">
                                  <p:stCondLst>
                                    <p:cond delay="0"/>
                                  </p:stCondLst>
                                  <p:endCondLst>
                                    <p:cond evt="begin" delay="0">
                                      <p:tn val="9"/>
                                    </p:cond>
                                  </p:end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FC621DBF-B396-49D0-9357-864C1A328A3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9" name="Title 1">
            <a:extLst>
              <a:ext uri="{FF2B5EF4-FFF2-40B4-BE49-F238E27FC236}">
                <a16:creationId xmlns:a16="http://schemas.microsoft.com/office/drawing/2014/main" id="{2B4D87FB-933B-49CB-A88B-60693A829957}"/>
              </a:ext>
            </a:extLst>
          </p:cNvPr>
          <p:cNvSpPr txBox="1">
            <a:spLocks/>
          </p:cNvSpPr>
          <p:nvPr/>
        </p:nvSpPr>
        <p:spPr>
          <a:xfrm>
            <a:off x="0" y="1"/>
            <a:ext cx="12192001" cy="91440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latin typeface="Franklin Gothic Demi Cond" panose="020B0706030402020204" pitchFamily="34" charset="0"/>
                <a:cs typeface="Arial" panose="020B0604020202020204" pitchFamily="34" charset="0"/>
              </a:rPr>
              <a:t>Key Takeaways</a:t>
            </a:r>
          </a:p>
        </p:txBody>
      </p:sp>
      <p:sp>
        <p:nvSpPr>
          <p:cNvPr id="8" name="Text Placeholder 4">
            <a:extLst>
              <a:ext uri="{FF2B5EF4-FFF2-40B4-BE49-F238E27FC236}">
                <a16:creationId xmlns:a16="http://schemas.microsoft.com/office/drawing/2014/main" id="{309DA74C-C79A-43DA-89AB-ECB73E22C034}"/>
              </a:ext>
            </a:extLst>
          </p:cNvPr>
          <p:cNvSpPr txBox="1">
            <a:spLocks/>
          </p:cNvSpPr>
          <p:nvPr/>
        </p:nvSpPr>
        <p:spPr>
          <a:xfrm>
            <a:off x="25155" y="1173838"/>
            <a:ext cx="11917017" cy="5027159"/>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Equity markets closed out the second quarter with solid results.</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The Federal Funds rate remained at 5.25 – 5.50%.</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An inverted yield curve remains.</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The Fed is no longer anticipating three rate cuts as previously anticipated.</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Both the economy and equity markets remained strong.</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Volatility remains.</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Stay the course and focus on the long-term.</a:t>
            </a:r>
          </a:p>
          <a:p>
            <a:pPr marL="171450" indent="-171450" defTabSz="685800">
              <a:lnSpc>
                <a:spcPct val="150000"/>
              </a:lnSpc>
              <a:spcBef>
                <a:spcPts val="0"/>
              </a:spcBef>
              <a:buClr>
                <a:schemeClr val="accent5">
                  <a:lumMod val="75000"/>
                </a:schemeClr>
              </a:buClr>
              <a:buFont typeface="Wingdings" panose="05000000000000000000" pitchFamily="2" charset="2"/>
              <a:buChar char="§"/>
            </a:pPr>
            <a:r>
              <a:rPr lang="en-US" sz="2800" b="1" dirty="0">
                <a:solidFill>
                  <a:schemeClr val="tx2">
                    <a:lumMod val="75000"/>
                  </a:schemeClr>
                </a:solidFill>
                <a:latin typeface="Franklin Gothic Book" panose="020B0503020102020204" pitchFamily="34" charset="0"/>
              </a:rPr>
              <a:t>  Be well-prepared.</a:t>
            </a:r>
          </a:p>
        </p:txBody>
      </p:sp>
    </p:spTree>
    <p:extLst>
      <p:ext uri="{BB962C8B-B14F-4D97-AF65-F5344CB8AC3E}">
        <p14:creationId xmlns:p14="http://schemas.microsoft.com/office/powerpoint/2010/main" val="36701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latin typeface="Franklin Gothic Demi" panose="020B0703020102020204" pitchFamily="34" charset="0"/>
                <a:cs typeface="Arial" panose="020B0604020202020204" pitchFamily="34" charset="0"/>
              </a:rPr>
              <a:t>We appreciate you!</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371475" y="1320874"/>
            <a:ext cx="11725275" cy="132087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4400" b="1" dirty="0">
                <a:solidFill>
                  <a:srgbClr val="157BB2"/>
                </a:solidFill>
                <a:latin typeface="Franklin Gothic Book" panose="020B0503020102020204" pitchFamily="34" charset="0"/>
                <a:ea typeface="Cambria Math" panose="02040503050406030204" pitchFamily="18" charset="0"/>
              </a:rPr>
              <a:t>The best compliment is a referral!</a:t>
            </a:r>
          </a:p>
          <a:p>
            <a:pPr>
              <a:buFont typeface="Wingdings" pitchFamily="2" charset="2"/>
              <a:buNone/>
            </a:pPr>
            <a:endParaRPr lang="en-US" sz="3200" dirty="0"/>
          </a:p>
        </p:txBody>
      </p:sp>
      <p:pic>
        <p:nvPicPr>
          <p:cNvPr id="8196" name="Picture 4" descr="Member Referral | Lenexa Chamber of Commerce">
            <a:extLst>
              <a:ext uri="{FF2B5EF4-FFF2-40B4-BE49-F238E27FC236}">
                <a16:creationId xmlns:a16="http://schemas.microsoft.com/office/drawing/2014/main" id="{695A23CB-21E7-D66E-3283-BB7E75234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285" y="2222157"/>
            <a:ext cx="4629150" cy="39881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AC911153-D48A-D501-1411-8375AE958F3E}"/>
              </a:ext>
            </a:extLst>
          </p:cNvPr>
          <p:cNvSpPr txBox="1">
            <a:spLocks/>
          </p:cNvSpPr>
          <p:nvPr/>
        </p:nvSpPr>
        <p:spPr>
          <a:xfrm>
            <a:off x="272106" y="2635989"/>
            <a:ext cx="8212675" cy="357435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10000"/>
              </a:lnSpc>
              <a:spcBef>
                <a:spcPts val="750"/>
              </a:spcBef>
              <a:buClr>
                <a:schemeClr val="accent5">
                  <a:lumMod val="75000"/>
                </a:schemeClr>
              </a:buClr>
              <a:buFont typeface="Wingdings" panose="05000000000000000000" pitchFamily="2" charset="2"/>
              <a:buChar char="§"/>
            </a:pPr>
            <a:r>
              <a:rPr lang="en-US" sz="4000" dirty="0">
                <a:solidFill>
                  <a:schemeClr val="tx2">
                    <a:lumMod val="75000"/>
                  </a:schemeClr>
                </a:solidFill>
              </a:rPr>
              <a:t> Add someone to our mailing list</a:t>
            </a:r>
          </a:p>
          <a:p>
            <a:pPr marL="171450" indent="-171450" defTabSz="685800">
              <a:lnSpc>
                <a:spcPct val="110000"/>
              </a:lnSpc>
              <a:spcBef>
                <a:spcPts val="750"/>
              </a:spcBef>
              <a:buClr>
                <a:schemeClr val="accent5">
                  <a:lumMod val="75000"/>
                </a:schemeClr>
              </a:buClr>
              <a:buFont typeface="Wingdings" panose="05000000000000000000" pitchFamily="2" charset="2"/>
              <a:buChar char="§"/>
            </a:pPr>
            <a:r>
              <a:rPr lang="en-US" sz="4000" dirty="0">
                <a:solidFill>
                  <a:schemeClr val="tx2">
                    <a:lumMod val="75000"/>
                  </a:schemeClr>
                </a:solidFill>
              </a:rPr>
              <a:t> Invite them to attend a presentation</a:t>
            </a:r>
          </a:p>
          <a:p>
            <a:pPr marL="0" indent="0" defTabSz="685800">
              <a:lnSpc>
                <a:spcPct val="110000"/>
              </a:lnSpc>
              <a:spcBef>
                <a:spcPts val="750"/>
              </a:spcBef>
              <a:buClr>
                <a:schemeClr val="accent5">
                  <a:lumMod val="75000"/>
                </a:schemeClr>
              </a:buClr>
              <a:buNone/>
            </a:pPr>
            <a:endParaRPr lang="en-US" sz="4000" dirty="0">
              <a:solidFill>
                <a:schemeClr val="tx2">
                  <a:lumMod val="75000"/>
                </a:schemeClr>
              </a:solidFill>
            </a:endParaRPr>
          </a:p>
          <a:p>
            <a:pPr marL="0" indent="0">
              <a:buClr>
                <a:schemeClr val="accent2">
                  <a:lumMod val="50000"/>
                </a:schemeClr>
              </a:buClr>
              <a:buNone/>
            </a:pPr>
            <a:endParaRPr lang="en-US" sz="3600" dirty="0"/>
          </a:p>
        </p:txBody>
      </p:sp>
      <p:sp>
        <p:nvSpPr>
          <p:cNvPr id="8" name="Rectangle 7">
            <a:extLst>
              <a:ext uri="{FF2B5EF4-FFF2-40B4-BE49-F238E27FC236}">
                <a16:creationId xmlns:a16="http://schemas.microsoft.com/office/drawing/2014/main" id="{7DFBE2F6-7526-89DC-39B2-298808F5F2CA}"/>
              </a:ext>
            </a:extLst>
          </p:cNvPr>
          <p:cNvSpPr>
            <a:spLocks noChangeArrowheads="1"/>
          </p:cNvSpPr>
          <p:nvPr/>
        </p:nvSpPr>
        <p:spPr bwMode="auto">
          <a:xfrm>
            <a:off x="509830" y="4569563"/>
            <a:ext cx="6775908"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29A29A"/>
                </a:solidFill>
                <a:latin typeface="Franklin Gothic Demi" panose="020B0703020102020204" pitchFamily="34" charset="0"/>
                <a:cs typeface="Arial" panose="020B0604020202020204" pitchFamily="34" charset="0"/>
              </a:rPr>
              <a:t>Thank you!</a:t>
            </a:r>
          </a:p>
        </p:txBody>
      </p:sp>
    </p:spTree>
    <p:extLst>
      <p:ext uri="{BB962C8B-B14F-4D97-AF65-F5344CB8AC3E}">
        <p14:creationId xmlns:p14="http://schemas.microsoft.com/office/powerpoint/2010/main" val="15059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6992F9-B96E-458F-BAD2-C612D28B3C9A}"/>
              </a:ext>
            </a:extLst>
          </p:cNvPr>
          <p:cNvSpPr txBox="1"/>
          <p:nvPr/>
        </p:nvSpPr>
        <p:spPr>
          <a:xfrm>
            <a:off x="0" y="832564"/>
            <a:ext cx="12090840" cy="4462760"/>
          </a:xfrm>
          <a:prstGeom prst="rect">
            <a:avLst/>
          </a:prstGeom>
          <a:noFill/>
        </p:spPr>
        <p:txBody>
          <a:bodyPr wrap="square">
            <a:spAutoFit/>
          </a:bodyPr>
          <a:lstStyle/>
          <a:p>
            <a:pPr algn="ctr">
              <a:spcBef>
                <a:spcPct val="50000"/>
              </a:spcBef>
            </a:pPr>
            <a:r>
              <a:rPr lang="en-US" sz="1800" dirty="0">
                <a:solidFill>
                  <a:srgbClr val="FF0000"/>
                </a:solidFill>
                <a:effectLst/>
                <a:highlight>
                  <a:srgbClr val="FFFF00"/>
                </a:highlight>
                <a:latin typeface="Calibri" panose="020F0502020204030204" pitchFamily="34" charset="0"/>
                <a:ea typeface="Calibri" panose="020F0502020204030204" pitchFamily="34" charset="0"/>
              </a:rPr>
              <a:t>Insert registered branch office address and phone number, as well as broker-dealer identification/disclosure</a:t>
            </a:r>
            <a:endParaRPr lang="en-US" sz="1800" dirty="0">
              <a:solidFill>
                <a:srgbClr val="FF0000"/>
              </a:solidFill>
              <a:effectLst/>
              <a:latin typeface="Calibri" panose="020F0502020204030204" pitchFamily="34" charset="0"/>
              <a:ea typeface="Calibri" panose="020F0502020204030204" pitchFamily="34" charset="0"/>
            </a:endParaRPr>
          </a:p>
          <a:p>
            <a:pPr>
              <a:spcBef>
                <a:spcPct val="50000"/>
              </a:spcBef>
            </a:pPr>
            <a:r>
              <a:rPr lang="en-US" sz="1400" dirty="0">
                <a:latin typeface="Arial" panose="020B0604020202020204" pitchFamily="34" charset="0"/>
                <a:cs typeface="Arial" panose="020B0604020202020204" pitchFamily="34" charset="0"/>
              </a:rPr>
              <a:t>The views expressed are not necessarily the opinion of </a:t>
            </a:r>
            <a:r>
              <a:rPr lang="en-US" sz="1400" dirty="0">
                <a:solidFill>
                  <a:srgbClr val="FF0000"/>
                </a:solidFill>
                <a:highlight>
                  <a:srgbClr val="FFFF00"/>
                </a:highlight>
                <a:latin typeface="Arial" panose="020B0604020202020204" pitchFamily="34" charset="0"/>
                <a:cs typeface="Arial" panose="020B0604020202020204" pitchFamily="34" charset="0"/>
              </a:rPr>
              <a:t>Insert Broker-dealer name</a:t>
            </a:r>
            <a:r>
              <a:rPr lang="en-US" sz="1400" dirty="0">
                <a:latin typeface="Arial" panose="020B0604020202020204" pitchFamily="34" charset="0"/>
                <a:cs typeface="Arial" panose="020B0604020202020204" pitchFamily="34" charset="0"/>
              </a:rPr>
              <a:t>.  Information is based on sources believed to be reliable, however, their accuracy or completeness cannot be guaranteed.</a:t>
            </a:r>
          </a:p>
          <a:p>
            <a:pPr>
              <a:spcBef>
                <a:spcPct val="50000"/>
              </a:spcBef>
            </a:pPr>
            <a:r>
              <a:rPr lang="en-US" sz="1400" dirty="0">
                <a:latin typeface="Arial" panose="020B0604020202020204" pitchFamily="34" charset="0"/>
                <a:cs typeface="Arial" panose="020B0604020202020204" pitchFamily="34" charset="0"/>
              </a:rPr>
              <a:t>Investing involves risk including the potential loss of principal. No investment strategy can guarantee a profit or protect against loss in periods of declining values. Past performance is no guarantee of future results. Diversification and strategic asset allocation do not ensure a profit or protect against a loss. The process of rebalancing may carry tax consequences. </a:t>
            </a:r>
          </a:p>
          <a:p>
            <a:pPr>
              <a:spcBef>
                <a:spcPct val="50000"/>
              </a:spcBef>
            </a:pPr>
            <a:r>
              <a:rPr lang="en-US" sz="1400" dirty="0">
                <a:latin typeface="Arial" panose="020B0604020202020204" pitchFamily="34" charset="0"/>
                <a:cs typeface="Arial" panose="020B0604020202020204" pitchFamily="34" charset="0"/>
              </a:rPr>
              <a:t>This information is not intended to be a substitute  for specific individualized tax, legal, or investment planning advice. You should discuss any tax, legal or investment planning matters with the appropriate professional.</a:t>
            </a:r>
          </a:p>
          <a:p>
            <a:pPr>
              <a:spcBef>
                <a:spcPct val="50000"/>
              </a:spcBef>
            </a:pPr>
            <a:r>
              <a:rPr lang="en-US" sz="1400" dirty="0">
                <a:latin typeface="Arial" panose="020B0604020202020204" pitchFamily="34" charset="0"/>
                <a:cs typeface="Arial" panose="020B0604020202020204" pitchFamily="34" charset="0"/>
              </a:rPr>
              <a:t>All indexes are unmanaged and cannot be invested into directly. Unmanaged index returns do not reflect fees, expenses, or sales charges. Index performance is not indicative of the performance of any investment. Economic forecasts set forth may not develop as predicted and there can be no guarantee that strategies promoted will be successful. International investing involves special risks such as currency fluctuation and political instability and may not be suitable for all investors. </a:t>
            </a:r>
          </a:p>
          <a:p>
            <a:pPr>
              <a:spcBef>
                <a:spcPct val="50000"/>
              </a:spcBef>
            </a:pPr>
            <a:r>
              <a:rPr lang="en-US" sz="1400" dirty="0">
                <a:latin typeface="Arial" panose="020B0604020202020204" pitchFamily="34" charset="0"/>
                <a:cs typeface="Arial" panose="020B0604020202020204" pitchFamily="34" charset="0"/>
              </a:rPr>
              <a:t>The S&amp;P 500 is an unmanaged index of 500 widely held stocks that is generally considered representative of the U.S. Stock market. The Dow Jones Industrial Average (DJIA) commonly known as “The Dow”, is an index representing 30 stocks of companies maintained and reviewed by the editors of the Wall Street Journal. Index performance does not include transaction costs or other fees, which will affect actual investment performance. Individual investor’s results will vary.</a:t>
            </a:r>
          </a:p>
          <a:p>
            <a:pPr algn="ctr">
              <a:spcBef>
                <a:spcPct val="50000"/>
              </a:spcBef>
            </a:pPr>
            <a:r>
              <a:rPr lang="en-US" sz="1400" dirty="0">
                <a:latin typeface="Arial" panose="020B0604020202020204" pitchFamily="34" charset="0"/>
                <a:cs typeface="Arial" panose="020B0604020202020204" pitchFamily="34" charset="0"/>
              </a:rPr>
              <a:t>Contents provided by: The Academy of Preferred Financial Advisors, Inc.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2024. All rights reserved.</a:t>
            </a:r>
          </a:p>
        </p:txBody>
      </p:sp>
    </p:spTree>
    <p:extLst>
      <p:ext uri="{BB962C8B-B14F-4D97-AF65-F5344CB8AC3E}">
        <p14:creationId xmlns:p14="http://schemas.microsoft.com/office/powerpoint/2010/main" val="7571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B9BC-92D7-4638-8CFF-BE9F6D79173F}"/>
              </a:ext>
            </a:extLst>
          </p:cNvPr>
          <p:cNvSpPr txBox="1">
            <a:spLocks/>
          </p:cNvSpPr>
          <p:nvPr/>
        </p:nvSpPr>
        <p:spPr>
          <a:xfrm>
            <a:off x="0" y="0"/>
            <a:ext cx="12192001" cy="989062"/>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600" dirty="0">
                <a:latin typeface="Franklin Gothic Demi Cond" panose="020B0706030402020204" pitchFamily="34" charset="0"/>
                <a:cs typeface="Arial" panose="020B0604020202020204" pitchFamily="34" charset="0"/>
              </a:rPr>
              <a:t>An Educated Client Is Our Best Client!</a:t>
            </a:r>
          </a:p>
        </p:txBody>
      </p:sp>
      <p:pic>
        <p:nvPicPr>
          <p:cNvPr id="8" name="Picture 7">
            <a:extLst>
              <a:ext uri="{FF2B5EF4-FFF2-40B4-BE49-F238E27FC236}">
                <a16:creationId xmlns:a16="http://schemas.microsoft.com/office/drawing/2014/main" id="{A5888B3E-807A-40F7-91D9-C70747B9AA7C}"/>
              </a:ext>
            </a:extLst>
          </p:cNvPr>
          <p:cNvPicPr>
            <a:picLocks noChangeAspect="1"/>
          </p:cNvPicPr>
          <p:nvPr/>
        </p:nvPicPr>
        <p:blipFill>
          <a:blip r:embed="rId3"/>
          <a:stretch>
            <a:fillRect/>
          </a:stretch>
        </p:blipFill>
        <p:spPr>
          <a:xfrm>
            <a:off x="1309611" y="1105964"/>
            <a:ext cx="9339803" cy="5644978"/>
          </a:xfrm>
          <a:prstGeom prst="rect">
            <a:avLst/>
          </a:prstGeom>
        </p:spPr>
      </p:pic>
    </p:spTree>
    <p:extLst>
      <p:ext uri="{BB962C8B-B14F-4D97-AF65-F5344CB8AC3E}">
        <p14:creationId xmlns:p14="http://schemas.microsoft.com/office/powerpoint/2010/main" val="316405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8" y="117364"/>
            <a:ext cx="12192000" cy="67373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1205452"/>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200" dirty="0">
                <a:solidFill>
                  <a:schemeClr val="accent6">
                    <a:lumMod val="20000"/>
                    <a:lumOff val="80000"/>
                  </a:schemeClr>
                </a:solidFill>
                <a:latin typeface="Franklin Gothic Demi Cond" panose="020B0706030402020204" pitchFamily="34" charset="0"/>
                <a:cs typeface="Arial" panose="020B0604020202020204" pitchFamily="34" charset="0"/>
              </a:rPr>
              <a:t>Equity Markets Quarter 2  </a:t>
            </a:r>
            <a:br>
              <a:rPr lang="en-US" sz="4200" dirty="0">
                <a:solidFill>
                  <a:schemeClr val="accent6">
                    <a:lumMod val="20000"/>
                    <a:lumOff val="80000"/>
                  </a:schemeClr>
                </a:solidFill>
                <a:latin typeface="Franklin Gothic Demi Cond" panose="020B0706030402020204" pitchFamily="34" charset="0"/>
                <a:cs typeface="Arial" panose="020B0604020202020204" pitchFamily="34" charset="0"/>
              </a:rPr>
            </a:br>
            <a:r>
              <a:rPr lang="en-US" sz="2800" dirty="0">
                <a:latin typeface="Franklin Gothic Demi Cond" panose="020B0706030402020204" pitchFamily="34" charset="0"/>
                <a:cs typeface="Arial" panose="020B0604020202020204" pitchFamily="34" charset="0"/>
              </a:rPr>
              <a:t>(April 1, 2024 – June 28, 2024)</a:t>
            </a:r>
            <a:endParaRPr lang="en-US" sz="4200" dirty="0">
              <a:latin typeface="Franklin Gothic Demi Cond" panose="020B07060304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BE3F03-1CA1-50E3-791C-B7DC114A3376}"/>
              </a:ext>
            </a:extLst>
          </p:cNvPr>
          <p:cNvSpPr txBox="1"/>
          <p:nvPr/>
        </p:nvSpPr>
        <p:spPr>
          <a:xfrm>
            <a:off x="8930719" y="6263582"/>
            <a:ext cx="3258249" cy="477054"/>
          </a:xfrm>
          <a:prstGeom prst="rect">
            <a:avLst/>
          </a:prstGeom>
          <a:noFill/>
        </p:spPr>
        <p:txBody>
          <a:bodyPr wrap="square" rtlCol="0">
            <a:spAutoFit/>
          </a:bodyPr>
          <a:lstStyle/>
          <a:p>
            <a:pPr algn="ctr"/>
            <a:r>
              <a:rPr lang="en-US" sz="1050" i="1" dirty="0">
                <a:latin typeface="Century Gothic" panose="020B0502020202020204" pitchFamily="34" charset="0"/>
                <a:ea typeface="Cambria Math" panose="02040503050406030204" pitchFamily="18" charset="0"/>
              </a:rPr>
              <a:t>Chart Source: bigcharts.com</a:t>
            </a:r>
          </a:p>
          <a:p>
            <a:pPr algn="ctr"/>
            <a:br>
              <a:rPr lang="en-US" sz="200" i="1" dirty="0">
                <a:latin typeface="Century Gothic" panose="020B0502020202020204" pitchFamily="34" charset="0"/>
                <a:ea typeface="Cambria Math" panose="02040503050406030204" pitchFamily="18" charset="0"/>
              </a:rPr>
            </a:br>
            <a:br>
              <a:rPr lang="en-US" sz="200" i="1" dirty="0">
                <a:latin typeface="Century Gothic" panose="020B0502020202020204" pitchFamily="34" charset="0"/>
                <a:ea typeface="Cambria Math" panose="02040503050406030204" pitchFamily="18" charset="0"/>
              </a:rPr>
            </a:br>
            <a:r>
              <a:rPr lang="en-US" sz="1050" i="1" dirty="0">
                <a:latin typeface="Century Gothic" panose="020B0502020202020204" pitchFamily="34" charset="0"/>
                <a:ea typeface="Cambria Math" panose="02040503050406030204" pitchFamily="18" charset="0"/>
              </a:rPr>
              <a:t>(www.cnbc.com; 6/28/2024)</a:t>
            </a:r>
          </a:p>
        </p:txBody>
      </p:sp>
      <p:pic>
        <p:nvPicPr>
          <p:cNvPr id="7" name="Picture 6" descr="A screenshot of a graph&#10;&#10;Description automatically generated">
            <a:extLst>
              <a:ext uri="{FF2B5EF4-FFF2-40B4-BE49-F238E27FC236}">
                <a16:creationId xmlns:a16="http://schemas.microsoft.com/office/drawing/2014/main" id="{64F504A1-831E-16F3-B165-F40C3BB5B159}"/>
              </a:ext>
            </a:extLst>
          </p:cNvPr>
          <p:cNvPicPr>
            <a:picLocks noChangeAspect="1"/>
          </p:cNvPicPr>
          <p:nvPr/>
        </p:nvPicPr>
        <p:blipFill rotWithShape="1">
          <a:blip r:embed="rId4">
            <a:extLst>
              <a:ext uri="{28A0092B-C50C-407E-A947-70E740481C1C}">
                <a14:useLocalDpi xmlns:a14="http://schemas.microsoft.com/office/drawing/2010/main" val="0"/>
              </a:ext>
            </a:extLst>
          </a:blip>
          <a:srcRect t="7603" b="48985"/>
          <a:stretch/>
        </p:blipFill>
        <p:spPr bwMode="auto">
          <a:xfrm>
            <a:off x="1135040" y="1572025"/>
            <a:ext cx="4203877" cy="2251123"/>
          </a:xfrm>
          <a:prstGeom prst="rect">
            <a:avLst/>
          </a:prstGeom>
          <a:ln w="9525" cap="flat" cmpd="sng" algn="ctr">
            <a:solidFill>
              <a:srgbClr val="4472C4">
                <a:lumMod val="75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F309E107-2B40-3919-A9E9-A466AEA0B4FF}"/>
              </a:ext>
            </a:extLst>
          </p:cNvPr>
          <p:cNvSpPr txBox="1"/>
          <p:nvPr/>
        </p:nvSpPr>
        <p:spPr>
          <a:xfrm>
            <a:off x="6668854" y="1828800"/>
            <a:ext cx="3890990" cy="1538883"/>
          </a:xfrm>
          <a:prstGeom prst="rect">
            <a:avLst/>
          </a:prstGeom>
          <a:solidFill>
            <a:schemeClr val="bg1">
              <a:lumMod val="85000"/>
            </a:schemeClr>
          </a:solidFill>
          <a:ln w="38100">
            <a:solidFill>
              <a:schemeClr val="accent1"/>
            </a:solidFill>
          </a:ln>
        </p:spPr>
        <p:txBody>
          <a:bodyPr wrap="square" rtlCol="0">
            <a:spAutoFit/>
          </a:bodyPr>
          <a:lstStyle/>
          <a:p>
            <a:pPr algn="ctr"/>
            <a:r>
              <a:rPr lang="en-US" sz="2800" b="1" i="1" dirty="0">
                <a:solidFill>
                  <a:srgbClr val="002060"/>
                </a:solidFill>
              </a:rPr>
              <a:t>2024 S&amp;P 500</a:t>
            </a:r>
          </a:p>
          <a:p>
            <a:endParaRPr lang="en-US" sz="1000" b="1" i="1" dirty="0">
              <a:solidFill>
                <a:srgbClr val="002060"/>
              </a:solidFill>
            </a:endParaRPr>
          </a:p>
          <a:p>
            <a:r>
              <a:rPr lang="en-US" sz="2800" b="1" i="1" dirty="0">
                <a:solidFill>
                  <a:srgbClr val="002060"/>
                </a:solidFill>
              </a:rPr>
              <a:t>2</a:t>
            </a:r>
            <a:r>
              <a:rPr lang="en-US" sz="2800" b="1" i="1" baseline="30000" dirty="0">
                <a:solidFill>
                  <a:srgbClr val="002060"/>
                </a:solidFill>
              </a:rPr>
              <a:t>nd</a:t>
            </a:r>
            <a:r>
              <a:rPr lang="en-US" sz="2800" b="1" i="1" dirty="0">
                <a:solidFill>
                  <a:srgbClr val="002060"/>
                </a:solidFill>
              </a:rPr>
              <a:t> Quarter           + 4%</a:t>
            </a:r>
          </a:p>
          <a:p>
            <a:r>
              <a:rPr lang="en-US" sz="2800" b="1" i="1" dirty="0">
                <a:solidFill>
                  <a:srgbClr val="002060"/>
                </a:solidFill>
              </a:rPr>
              <a:t>First Half              + 14%</a:t>
            </a:r>
          </a:p>
        </p:txBody>
      </p:sp>
      <p:pic>
        <p:nvPicPr>
          <p:cNvPr id="2" name="Picture 1">
            <a:extLst>
              <a:ext uri="{FF2B5EF4-FFF2-40B4-BE49-F238E27FC236}">
                <a16:creationId xmlns:a16="http://schemas.microsoft.com/office/drawing/2014/main" id="{2496DC2F-63CF-F79D-5264-9FD5389D4A6D}"/>
              </a:ext>
            </a:extLst>
          </p:cNvPr>
          <p:cNvPicPr>
            <a:picLocks noChangeAspect="1"/>
          </p:cNvPicPr>
          <p:nvPr/>
        </p:nvPicPr>
        <p:blipFill>
          <a:blip r:embed="rId5"/>
          <a:stretch>
            <a:fillRect/>
          </a:stretch>
        </p:blipFill>
        <p:spPr>
          <a:xfrm>
            <a:off x="1106424" y="4185117"/>
            <a:ext cx="4232493" cy="2276973"/>
          </a:xfrm>
          <a:prstGeom prst="rect">
            <a:avLst/>
          </a:prstGeom>
        </p:spPr>
      </p:pic>
      <p:sp>
        <p:nvSpPr>
          <p:cNvPr id="4" name="TextBox 3">
            <a:extLst>
              <a:ext uri="{FF2B5EF4-FFF2-40B4-BE49-F238E27FC236}">
                <a16:creationId xmlns:a16="http://schemas.microsoft.com/office/drawing/2014/main" id="{0E131DC6-320C-C0A5-7DAA-DF29918BB1A7}"/>
              </a:ext>
            </a:extLst>
          </p:cNvPr>
          <p:cNvSpPr txBox="1"/>
          <p:nvPr/>
        </p:nvSpPr>
        <p:spPr>
          <a:xfrm>
            <a:off x="6770688" y="4270284"/>
            <a:ext cx="3890990" cy="1538883"/>
          </a:xfrm>
          <a:prstGeom prst="rect">
            <a:avLst/>
          </a:prstGeom>
          <a:solidFill>
            <a:schemeClr val="bg1">
              <a:lumMod val="85000"/>
            </a:schemeClr>
          </a:solidFill>
          <a:ln w="38100">
            <a:solidFill>
              <a:schemeClr val="accent1"/>
            </a:solidFill>
          </a:ln>
        </p:spPr>
        <p:txBody>
          <a:bodyPr wrap="square" rtlCol="0">
            <a:spAutoFit/>
          </a:bodyPr>
          <a:lstStyle/>
          <a:p>
            <a:pPr algn="ctr"/>
            <a:r>
              <a:rPr lang="en-US" sz="2800" b="1" i="1" dirty="0">
                <a:solidFill>
                  <a:srgbClr val="002060"/>
                </a:solidFill>
              </a:rPr>
              <a:t>2024 DJIA</a:t>
            </a:r>
          </a:p>
          <a:p>
            <a:endParaRPr lang="en-US" sz="1000" b="1" i="1" dirty="0">
              <a:solidFill>
                <a:srgbClr val="002060"/>
              </a:solidFill>
            </a:endParaRPr>
          </a:p>
          <a:p>
            <a:r>
              <a:rPr lang="en-US" sz="2800" b="1" i="1" dirty="0">
                <a:solidFill>
                  <a:srgbClr val="002060"/>
                </a:solidFill>
              </a:rPr>
              <a:t>2</a:t>
            </a:r>
            <a:r>
              <a:rPr lang="en-US" sz="2800" b="1" i="1" baseline="30000" dirty="0">
                <a:solidFill>
                  <a:srgbClr val="002060"/>
                </a:solidFill>
              </a:rPr>
              <a:t>nd</a:t>
            </a:r>
            <a:r>
              <a:rPr lang="en-US" sz="2800" b="1" i="1" dirty="0">
                <a:solidFill>
                  <a:srgbClr val="002060"/>
                </a:solidFill>
              </a:rPr>
              <a:t> Quarter           </a:t>
            </a:r>
            <a:r>
              <a:rPr lang="en-US" sz="2800" b="1" i="1" dirty="0">
                <a:solidFill>
                  <a:srgbClr val="FF0000"/>
                </a:solidFill>
              </a:rPr>
              <a:t>- 1.7%</a:t>
            </a:r>
          </a:p>
          <a:p>
            <a:r>
              <a:rPr lang="en-US" sz="2800" b="1" i="1" dirty="0">
                <a:solidFill>
                  <a:srgbClr val="002060"/>
                </a:solidFill>
              </a:rPr>
              <a:t>First Half                 + 4%</a:t>
            </a:r>
          </a:p>
        </p:txBody>
      </p:sp>
    </p:spTree>
    <p:extLst>
      <p:ext uri="{BB962C8B-B14F-4D97-AF65-F5344CB8AC3E}">
        <p14:creationId xmlns:p14="http://schemas.microsoft.com/office/powerpoint/2010/main" val="347592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22086"/>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200" dirty="0">
                <a:latin typeface="Franklin Gothic Demi Cond" panose="020B0706030402020204" pitchFamily="34" charset="0"/>
                <a:cs typeface="Arial" panose="020B0604020202020204" pitchFamily="34" charset="0"/>
              </a:rPr>
              <a:t>Inflation</a:t>
            </a:r>
          </a:p>
        </p:txBody>
      </p:sp>
      <p:sp>
        <p:nvSpPr>
          <p:cNvPr id="9" name="TextBox 8">
            <a:extLst>
              <a:ext uri="{FF2B5EF4-FFF2-40B4-BE49-F238E27FC236}">
                <a16:creationId xmlns:a16="http://schemas.microsoft.com/office/drawing/2014/main" id="{3F150444-E359-6FD7-4F6E-3AD9F412DECF}"/>
              </a:ext>
            </a:extLst>
          </p:cNvPr>
          <p:cNvSpPr txBox="1"/>
          <p:nvPr/>
        </p:nvSpPr>
        <p:spPr>
          <a:xfrm>
            <a:off x="8082631" y="3255030"/>
            <a:ext cx="3760754" cy="1200329"/>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0281A5"/>
                </a:solidFill>
                <a:latin typeface="Century Gothic" panose="020B0502020202020204" pitchFamily="34" charset="0"/>
                <a:ea typeface="Cambria Math" panose="02040503050406030204" pitchFamily="18" charset="0"/>
              </a:rPr>
              <a:t>June 2024</a:t>
            </a:r>
            <a:br>
              <a:rPr lang="en-US" sz="3600" b="1" dirty="0">
                <a:solidFill>
                  <a:srgbClr val="0281A5"/>
                </a:solidFill>
                <a:latin typeface="Century Gothic" panose="020B0502020202020204" pitchFamily="34" charset="0"/>
                <a:ea typeface="Cambria Math" panose="02040503050406030204" pitchFamily="18" charset="0"/>
              </a:rPr>
            </a:br>
            <a:r>
              <a:rPr lang="en-US" sz="3600" b="1" dirty="0">
                <a:solidFill>
                  <a:srgbClr val="003399"/>
                </a:solidFill>
                <a:latin typeface="Century Gothic" panose="020B0502020202020204" pitchFamily="34" charset="0"/>
                <a:ea typeface="Cambria Math" panose="02040503050406030204" pitchFamily="18" charset="0"/>
              </a:rPr>
              <a:t>Overall + 3.0%</a:t>
            </a:r>
          </a:p>
        </p:txBody>
      </p:sp>
      <p:pic>
        <p:nvPicPr>
          <p:cNvPr id="2" name="Picture 1" descr="A graph showing the price of the us consumer&#10;&#10;Description automatically generated">
            <a:extLst>
              <a:ext uri="{FF2B5EF4-FFF2-40B4-BE49-F238E27FC236}">
                <a16:creationId xmlns:a16="http://schemas.microsoft.com/office/drawing/2014/main" id="{398F054D-DC99-E4D6-A589-B38012146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15" y="1210056"/>
            <a:ext cx="7515354" cy="4642440"/>
          </a:xfrm>
          <a:prstGeom prst="rect">
            <a:avLst/>
          </a:prstGeom>
          <a:ln>
            <a:solidFill>
              <a:schemeClr val="accent5">
                <a:lumMod val="75000"/>
              </a:schemeClr>
            </a:solidFill>
          </a:ln>
        </p:spPr>
      </p:pic>
    </p:spTree>
    <p:extLst>
      <p:ext uri="{BB962C8B-B14F-4D97-AF65-F5344CB8AC3E}">
        <p14:creationId xmlns:p14="http://schemas.microsoft.com/office/powerpoint/2010/main" val="153944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Interest Rates</a:t>
            </a:r>
          </a:p>
        </p:txBody>
      </p:sp>
      <p:pic>
        <p:nvPicPr>
          <p:cNvPr id="4" name="Picture 3" descr="A graph showing the growth of the federal funds target rate&#10;&#10;Description automatically generated">
            <a:extLst>
              <a:ext uri="{FF2B5EF4-FFF2-40B4-BE49-F238E27FC236}">
                <a16:creationId xmlns:a16="http://schemas.microsoft.com/office/drawing/2014/main" id="{1450E221-7EF8-9021-1268-D9FD9BB1F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323" y="1146542"/>
            <a:ext cx="8827939" cy="5290279"/>
          </a:xfrm>
          <a:prstGeom prst="rect">
            <a:avLst/>
          </a:prstGeom>
          <a:ln>
            <a:solidFill>
              <a:schemeClr val="accent5">
                <a:lumMod val="75000"/>
              </a:schemeClr>
            </a:solidFill>
          </a:ln>
        </p:spPr>
      </p:pic>
    </p:spTree>
    <p:extLst>
      <p:ext uri="{BB962C8B-B14F-4D97-AF65-F5344CB8AC3E}">
        <p14:creationId xmlns:p14="http://schemas.microsoft.com/office/powerpoint/2010/main" val="354366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Grey-Background | Sarvosys">
            <a:extLst>
              <a:ext uri="{FF2B5EF4-FFF2-40B4-BE49-F238E27FC236}">
                <a16:creationId xmlns:a16="http://schemas.microsoft.com/office/drawing/2014/main" id="{DD811E54-399E-4C0F-BBB5-199B0BDFE76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58D44BC5-C61C-49DF-6100-0F8EA97A6982}"/>
              </a:ext>
            </a:extLst>
          </p:cNvPr>
          <p:cNvSpPr txBox="1">
            <a:spLocks/>
          </p:cNvSpPr>
          <p:nvPr/>
        </p:nvSpPr>
        <p:spPr>
          <a:xfrm>
            <a:off x="0" y="0"/>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Bond Market &amp; Treasury Yields</a:t>
            </a:r>
          </a:p>
        </p:txBody>
      </p:sp>
      <p:pic>
        <p:nvPicPr>
          <p:cNvPr id="1026" name="Picture 2" descr="Are Treasury Bonds a Safe Alternative to Bank Savings Accounts? | Nasdaq">
            <a:extLst>
              <a:ext uri="{FF2B5EF4-FFF2-40B4-BE49-F238E27FC236}">
                <a16:creationId xmlns:a16="http://schemas.microsoft.com/office/drawing/2014/main" id="{9488FEED-FCD3-19EA-F3BF-63D9BFC1F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45" y="1582581"/>
            <a:ext cx="7187031" cy="399279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descr="A graph showing the cost of interest rate&#10;&#10;Description automatically generated">
            <a:extLst>
              <a:ext uri="{FF2B5EF4-FFF2-40B4-BE49-F238E27FC236}">
                <a16:creationId xmlns:a16="http://schemas.microsoft.com/office/drawing/2014/main" id="{1801F552-7450-A1A6-2BC1-70F2148969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432" y="2540753"/>
            <a:ext cx="9058137" cy="2076450"/>
          </a:xfrm>
          <a:prstGeom prst="rect">
            <a:avLst/>
          </a:prstGeom>
          <a:ln>
            <a:solidFill>
              <a:schemeClr val="accent1">
                <a:lumMod val="75000"/>
              </a:schemeClr>
            </a:solidFill>
          </a:ln>
        </p:spPr>
      </p:pic>
    </p:spTree>
    <p:extLst>
      <p:ext uri="{BB962C8B-B14F-4D97-AF65-F5344CB8AC3E}">
        <p14:creationId xmlns:p14="http://schemas.microsoft.com/office/powerpoint/2010/main" val="36870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0E65CEF1-2D5B-2EC6-9AC8-27F2A7EAAEBF}"/>
              </a:ext>
            </a:extLst>
          </p:cNvPr>
          <p:cNvSpPr txBox="1">
            <a:spLocks/>
          </p:cNvSpPr>
          <p:nvPr/>
        </p:nvSpPr>
        <p:spPr>
          <a:xfrm>
            <a:off x="0" y="0"/>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Cost of Safety</a:t>
            </a:r>
          </a:p>
        </p:txBody>
      </p:sp>
      <p:pic>
        <p:nvPicPr>
          <p:cNvPr id="5" name="Picture 4" descr="A blue and white chart with text and numbers&#10;&#10;Description automatically generated">
            <a:extLst>
              <a:ext uri="{FF2B5EF4-FFF2-40B4-BE49-F238E27FC236}">
                <a16:creationId xmlns:a16="http://schemas.microsoft.com/office/drawing/2014/main" id="{F7E6C683-C5F0-76BD-62AE-E1C513141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19" y="1570961"/>
            <a:ext cx="8325889" cy="4018073"/>
          </a:xfrm>
          <a:prstGeom prst="rect">
            <a:avLst/>
          </a:prstGeom>
        </p:spPr>
      </p:pic>
      <p:sp>
        <p:nvSpPr>
          <p:cNvPr id="6" name="Oval 5">
            <a:extLst>
              <a:ext uri="{FF2B5EF4-FFF2-40B4-BE49-F238E27FC236}">
                <a16:creationId xmlns:a16="http://schemas.microsoft.com/office/drawing/2014/main" id="{D947E98D-78C5-70ED-E787-0061509AF852}"/>
              </a:ext>
            </a:extLst>
          </p:cNvPr>
          <p:cNvSpPr/>
          <p:nvPr/>
        </p:nvSpPr>
        <p:spPr>
          <a:xfrm>
            <a:off x="5693548" y="3705225"/>
            <a:ext cx="1985211" cy="17285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6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1C8C89B8-7162-471D-9737-5FA5034063C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6" y="32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4885" y="-11151"/>
            <a:ext cx="12192001" cy="1244184"/>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kumimoji="0" lang="en-US" sz="5400" b="0" i="0" u="none" strike="noStrike" kern="1200" cap="none" spc="-60" normalizeH="0" baseline="0" noProof="0" dirty="0">
                <a:ln>
                  <a:noFill/>
                </a:ln>
                <a:solidFill>
                  <a:srgbClr val="FFFFFF"/>
                </a:solidFill>
                <a:effectLst/>
                <a:uLnTx/>
                <a:uFillTx/>
                <a:latin typeface="Franklin Gothic Demi Cond" panose="020B0706030402020204" pitchFamily="34" charset="0"/>
                <a:ea typeface="+mj-ea"/>
                <a:cs typeface="Arial" panose="020B0604020202020204" pitchFamily="34" charset="0"/>
              </a:rPr>
              <a:t>Geopolitical Unrest and a U.S. Election </a:t>
            </a:r>
            <a:endParaRPr kumimoji="0" lang="en-US" sz="7200" b="0" i="0" u="none" strike="noStrike" kern="1200" cap="none" spc="-60" normalizeH="0" baseline="0" noProof="0" dirty="0">
              <a:ln>
                <a:noFill/>
              </a:ln>
              <a:solidFill>
                <a:srgbClr val="FFFFFF"/>
              </a:solidFill>
              <a:effectLst/>
              <a:uLnTx/>
              <a:uFillTx/>
              <a:latin typeface="Franklin Gothic Demi Cond" panose="020B0706030402020204" pitchFamily="34" charset="0"/>
              <a:ea typeface="+mj-ea"/>
              <a:cs typeface="Arial" panose="020B0604020202020204" pitchFamily="34" charset="0"/>
            </a:endParaRPr>
          </a:p>
        </p:txBody>
      </p:sp>
      <p:pic>
        <p:nvPicPr>
          <p:cNvPr id="3074" name="Picture 2" descr="Geopolitical Risks in Retail">
            <a:extLst>
              <a:ext uri="{FF2B5EF4-FFF2-40B4-BE49-F238E27FC236}">
                <a16:creationId xmlns:a16="http://schemas.microsoft.com/office/drawing/2014/main" id="{2FC77D84-F683-7556-D55A-90BA5F1F9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58" y="2218395"/>
            <a:ext cx="5464096" cy="30735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Voters said they didn't want a Biden-Trump rematch. Now they're facing  longest general election ever. - ABC News">
            <a:extLst>
              <a:ext uri="{FF2B5EF4-FFF2-40B4-BE49-F238E27FC236}">
                <a16:creationId xmlns:a16="http://schemas.microsoft.com/office/drawing/2014/main" id="{2BD30BCF-30F8-ECAE-5741-DD51053C9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947" y="1793721"/>
            <a:ext cx="5291872" cy="39689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5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0E65CEF1-2D5B-2EC6-9AC8-27F2A7EAAEBF}"/>
              </a:ext>
            </a:extLst>
          </p:cNvPr>
          <p:cNvSpPr txBox="1">
            <a:spLocks/>
          </p:cNvSpPr>
          <p:nvPr/>
        </p:nvSpPr>
        <p:spPr>
          <a:xfrm>
            <a:off x="0" y="0"/>
            <a:ext cx="12192001" cy="842211"/>
          </a:xfrm>
          <a:prstGeom prst="rect">
            <a:avLst/>
          </a:prstGeom>
          <a:solidFill>
            <a:schemeClr val="accent5">
              <a:lumMod val="75000"/>
            </a:schemeClr>
          </a:solidFill>
        </p:spPr>
        <p:txBody>
          <a:bodyPr>
            <a:normAutofit fontScale="55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300" dirty="0">
                <a:latin typeface="Franklin Gothic Demi Cond" panose="020B0706030402020204" pitchFamily="34" charset="0"/>
                <a:cs typeface="Arial" panose="020B0604020202020204" pitchFamily="34" charset="0"/>
              </a:rPr>
              <a:t>Possible Correction on the Horizon?</a:t>
            </a:r>
            <a:endParaRPr lang="en-US" sz="7700" dirty="0">
              <a:latin typeface="Franklin Gothic Demi Cond" panose="020B0706030402020204" pitchFamily="34" charset="0"/>
              <a:cs typeface="Arial" panose="020B0604020202020204" pitchFamily="34" charset="0"/>
            </a:endParaRPr>
          </a:p>
        </p:txBody>
      </p:sp>
      <p:pic>
        <p:nvPicPr>
          <p:cNvPr id="2050" name="Picture 2" descr="4,200+ Bull Market Stock Videos and Royalty-Free Footage - iStock | Bear  market, Wall street, Stock market">
            <a:extLst>
              <a:ext uri="{FF2B5EF4-FFF2-40B4-BE49-F238E27FC236}">
                <a16:creationId xmlns:a16="http://schemas.microsoft.com/office/drawing/2014/main" id="{E3F6C967-3A1D-D4E4-92D2-31086EC6EC5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902" y="1694168"/>
            <a:ext cx="8352530" cy="469829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6" name="Graphic 5" descr="Badge Question Mark with solid fill">
            <a:extLst>
              <a:ext uri="{FF2B5EF4-FFF2-40B4-BE49-F238E27FC236}">
                <a16:creationId xmlns:a16="http://schemas.microsoft.com/office/drawing/2014/main" id="{F1E36C81-8BF2-3AFA-0910-806245E4D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1034" y="577121"/>
            <a:ext cx="5130966" cy="513096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06227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11584</TotalTime>
  <Words>2131</Words>
  <Application>Microsoft Office PowerPoint</Application>
  <PresentationFormat>Widescreen</PresentationFormat>
  <Paragraphs>129</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Century Gothic</vt:lpstr>
      <vt:lpstr>Franklin Gothic Book</vt:lpstr>
      <vt:lpstr>Franklin Gothic Demi</vt:lpstr>
      <vt:lpstr>Franklin Gothic Demi Cond</vt:lpstr>
      <vt:lpstr>Inter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Allard</dc:creator>
  <cp:lastModifiedBy>Stephanie Allard</cp:lastModifiedBy>
  <cp:revision>292</cp:revision>
  <cp:lastPrinted>2024-04-15T16:42:22Z</cp:lastPrinted>
  <dcterms:created xsi:type="dcterms:W3CDTF">2021-01-05T17:02:45Z</dcterms:created>
  <dcterms:modified xsi:type="dcterms:W3CDTF">2024-07-16T16:17:22Z</dcterms:modified>
</cp:coreProperties>
</file>