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898" r:id="rId3"/>
    <p:sldId id="258" r:id="rId4"/>
    <p:sldId id="259" r:id="rId5"/>
    <p:sldId id="538" r:id="rId6"/>
    <p:sldId id="2456" r:id="rId7"/>
    <p:sldId id="919" r:id="rId8"/>
    <p:sldId id="2475" r:id="rId9"/>
    <p:sldId id="2473" r:id="rId10"/>
    <p:sldId id="912" r:id="rId11"/>
    <p:sldId id="915" r:id="rId12"/>
    <p:sldId id="2460" r:id="rId13"/>
    <p:sldId id="2474" r:id="rId14"/>
    <p:sldId id="2461" r:id="rId15"/>
    <p:sldId id="2462" r:id="rId16"/>
    <p:sldId id="920" r:id="rId17"/>
    <p:sldId id="916" r:id="rId18"/>
    <p:sldId id="917" r:id="rId19"/>
    <p:sldId id="2468" r:id="rId20"/>
    <p:sldId id="268" r:id="rId21"/>
    <p:sldId id="848" r:id="rId22"/>
    <p:sldId id="1322" r:id="rId23"/>
    <p:sldId id="1379" r:id="rId24"/>
    <p:sldId id="1381" r:id="rId25"/>
    <p:sldId id="326" r:id="rId26"/>
    <p:sldId id="1309" r:id="rId27"/>
    <p:sldId id="347" r:id="rId28"/>
    <p:sldId id="331" r:id="rId29"/>
    <p:sldId id="1310" r:id="rId30"/>
    <p:sldId id="265" r:id="rId31"/>
    <p:sldId id="1314" r:id="rId32"/>
    <p:sldId id="1315" r:id="rId33"/>
    <p:sldId id="849" r:id="rId34"/>
    <p:sldId id="869" r:id="rId35"/>
    <p:sldId id="1318" r:id="rId36"/>
    <p:sldId id="1317" r:id="rId37"/>
    <p:sldId id="1319" r:id="rId38"/>
    <p:sldId id="868" r:id="rId39"/>
    <p:sldId id="1451" r:id="rId40"/>
    <p:sldId id="256" r:id="rId41"/>
    <p:sldId id="2466" r:id="rId42"/>
    <p:sldId id="266" r:id="rId43"/>
    <p:sldId id="886" r:id="rId44"/>
    <p:sldId id="871" r:id="rId45"/>
    <p:sldId id="272" r:id="rId46"/>
    <p:sldId id="267"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729" autoAdjust="0"/>
  </p:normalViewPr>
  <p:slideViewPr>
    <p:cSldViewPr snapToGrid="0">
      <p:cViewPr varScale="1">
        <p:scale>
          <a:sx n="95" d="100"/>
          <a:sy n="95" d="100"/>
        </p:scale>
        <p:origin x="1056"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5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D72DA9-32D2-4C5D-89C8-FEC93BBD00E1}" type="datetimeFigureOut">
              <a:rPr lang="en-US" smtClean="0"/>
              <a:t>11/18/2024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27C3659-59D9-48B0-B1AA-DBA42BBD0826}" type="slidenum">
              <a:rPr lang="en-US" smtClean="0"/>
              <a:t>‹#›</a:t>
            </a:fld>
            <a:endParaRPr lang="en-US" dirty="0"/>
          </a:p>
        </p:txBody>
      </p:sp>
    </p:spTree>
    <p:extLst>
      <p:ext uri="{BB962C8B-B14F-4D97-AF65-F5344CB8AC3E}">
        <p14:creationId xmlns:p14="http://schemas.microsoft.com/office/powerpoint/2010/main" val="2900467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irs.gov/"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8822" y="4701336"/>
            <a:ext cx="5955308" cy="3846548"/>
          </a:xfrm>
        </p:spPr>
        <p:txBody>
          <a:bodyPr/>
          <a:lstStyle/>
          <a:p>
            <a:pPr defTabSz="985901">
              <a:defRPr/>
            </a:pPr>
            <a:r>
              <a:rPr lang="en-US" b="0" dirty="0"/>
              <a:t>Hello clients and friends.  This is ___________________ from __________________ and it’s my pleasure to present our economic and market update </a:t>
            </a:r>
            <a:r>
              <a:rPr lang="en-US" dirty="0"/>
              <a:t>and year-end proactive tax planning for 2024 workshop</a:t>
            </a:r>
            <a:r>
              <a:rPr lang="en-US" b="0" dirty="0"/>
              <a:t>.           </a:t>
            </a:r>
            <a:endParaRPr lang="en-US" dirty="0"/>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86850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503" y="4689716"/>
            <a:ext cx="5990578" cy="3846548"/>
          </a:xfrm>
        </p:spPr>
        <p:txBody>
          <a:bodyPr/>
          <a:lstStyle/>
          <a:p>
            <a:pPr algn="l" fontAlgn="base"/>
            <a:r>
              <a:rPr lang="en-US" dirty="0"/>
              <a:t>Although inflation has shown signs of slowing and interest rates have been reduced, Fed officials said in their policy statement that they were giving themselves time to assess how the economy was reacting to what has been a rapid campaign to slow demand and wrestle fast inflation under control. </a:t>
            </a:r>
          </a:p>
          <a:p>
            <a:pPr algn="l" fontAlgn="base"/>
            <a:endParaRPr lang="en-US" dirty="0"/>
          </a:p>
          <a:p>
            <a:pPr defTabSz="931774" fontAlgn="base">
              <a:defRPr/>
            </a:pPr>
            <a:r>
              <a:rPr lang="en-US" dirty="0"/>
              <a:t>Fed officials are watching key indicators to assess what they will need to do to continue reducing inflation, including labor statistics, and the consumer price index.</a:t>
            </a:r>
          </a:p>
          <a:p>
            <a:pPr algn="l" fontAlgn="base"/>
            <a:endParaRPr lang="en-US" dirty="0"/>
          </a:p>
          <a:p>
            <a:pPr algn="l" fontAlgn="base"/>
            <a:endParaRPr lang="en-US" dirty="0"/>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23148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Calibri" panose="020F0502020204030204" pitchFamily="34" charset="0"/>
                <a:cs typeface="Calibri" panose="020F0502020204030204" pitchFamily="34" charset="0"/>
              </a:rPr>
              <a:t>Recession fears or a decrease in economic activity are always concerning. However, currently, many analysts think we are out of the woods for a recession. </a:t>
            </a:r>
          </a:p>
          <a:p>
            <a:endParaRPr lang="en-US" dirty="0">
              <a:solidFill>
                <a:srgbClr val="000000"/>
              </a:solidFill>
              <a:effectLst/>
              <a:latin typeface="Calibri" panose="020F0502020204030204" pitchFamily="34" charset="0"/>
              <a:cs typeface="Calibri" panose="020F0502020204030204" pitchFamily="34" charset="0"/>
            </a:endParaRPr>
          </a:p>
          <a:p>
            <a:r>
              <a:rPr lang="en-US" dirty="0">
                <a:solidFill>
                  <a:srgbClr val="000000"/>
                </a:solidFill>
                <a:effectLst/>
                <a:latin typeface="Calibri" panose="020F0502020204030204" pitchFamily="34" charset="0"/>
                <a:cs typeface="Calibri" panose="020F0502020204030204" pitchFamily="34" charset="0"/>
              </a:rPr>
              <a:t>While others think we still could see a recession, currently that is not the case.</a:t>
            </a:r>
          </a:p>
          <a:p>
            <a:endParaRPr lang="en-US" dirty="0">
              <a:solidFill>
                <a:srgbClr val="000000"/>
              </a:solidFill>
              <a:effectLst/>
              <a:latin typeface="Calibri" panose="020F0502020204030204" pitchFamily="34" charset="0"/>
              <a:cs typeface="Calibri" panose="020F0502020204030204" pitchFamily="34" charset="0"/>
            </a:endParaRPr>
          </a:p>
          <a:p>
            <a:r>
              <a:rPr lang="en-US" dirty="0">
                <a:solidFill>
                  <a:srgbClr val="000000"/>
                </a:solidFill>
                <a:effectLst/>
                <a:latin typeface="Calibri" panose="020F0502020204030204" pitchFamily="34" charset="0"/>
                <a:cs typeface="Calibri" panose="020F0502020204030204" pitchFamily="34" charset="0"/>
              </a:rPr>
              <a:t>The economy and jobs are still showing that their numbers are relatively satisfactory, but that doesn’t mean the coast is clear. Regardless of if or when we could see a recession, the likelihood of it being severe is low.</a:t>
            </a:r>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87092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global economy is still in a vulnerable position.  Many issues, including the ongoing war between Russia and Ukraine and conflicts in the Middle East coupled with trade concerns with China, are contributing to geopolitical unrest. Equity markets do not like the uncertainty this brings. We will keep an eye on how geopolitical issues may affect the markets here in the U.S.</a:t>
            </a:r>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38773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56540"/>
            <a:ext cx="5732949" cy="3721466"/>
          </a:xfrm>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dirty="0"/>
              <a:t>Not to get political, this was a presidential election year and in 2025 we will have a new president. Regardless of whether or not your chosen candidate won the election, I think we can all breathe a sigh of relief that this particularly tumultuous election year has come to an end. </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en-US" dirty="0"/>
          </a:p>
          <a:p>
            <a:pPr marL="0" marR="0" algn="just">
              <a:lnSpc>
                <a:spcPct val="107000"/>
              </a:lnSpc>
              <a:spcAft>
                <a:spcPts val="800"/>
              </a:spcAft>
            </a:pPr>
            <a:r>
              <a:rPr lang="en-US" dirty="0"/>
              <a:t>History has shown that equities are non-partisan!</a:t>
            </a:r>
          </a:p>
          <a:p>
            <a:pPr marL="0" marR="0" algn="just">
              <a:lnSpc>
                <a:spcPct val="107000"/>
              </a:lnSpc>
              <a:spcAft>
                <a:spcPts val="800"/>
              </a:spcAft>
            </a:pPr>
            <a:r>
              <a:rPr lang="en-US" dirty="0"/>
              <a:t>Historically, equity markets have been more concerned about the end of an election than about who won it. Equity market performance is more closely linked to company earnings and overall corporate health than to political outcomes</a:t>
            </a:r>
          </a:p>
          <a:p>
            <a:pPr defTabSz="931774">
              <a:defRPr/>
            </a:pPr>
            <a:endParaRPr lang="en-US" dirty="0"/>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43992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56540"/>
            <a:ext cx="5732949" cy="3721466"/>
          </a:xfrm>
        </p:spPr>
        <p:txBody>
          <a:bodyPr/>
          <a:lstStyle/>
          <a:p>
            <a:pPr defTabSz="931774">
              <a:defRPr/>
            </a:pPr>
            <a:r>
              <a:rPr lang="en-US" dirty="0"/>
              <a:t>As financial professionals,  we try to provide proactive long-term planning for clients.</a:t>
            </a:r>
          </a:p>
          <a:p>
            <a:pPr defTabSz="931774">
              <a:defRPr/>
            </a:pPr>
            <a:endParaRPr lang="en-US" dirty="0"/>
          </a:p>
          <a:p>
            <a:r>
              <a:rPr lang="en-US" dirty="0"/>
              <a:t>While no one has a crystal ball, historically the fourth quarter of the year is a good one for investors. </a:t>
            </a:r>
          </a:p>
          <a:p>
            <a:endParaRPr lang="en-US" dirty="0"/>
          </a:p>
          <a:p>
            <a:r>
              <a:rPr lang="en-US" dirty="0"/>
              <a:t>This chart of 70 years includes several very difficult 4</a:t>
            </a:r>
            <a:r>
              <a:rPr lang="en-US" baseline="30000" dirty="0"/>
              <a:t>th</a:t>
            </a:r>
            <a:r>
              <a:rPr lang="en-US" dirty="0"/>
              <a:t> quarters, including October of 1987 when the market collapsed and had its worst single day in history.  When studying 70 years of returns, 78.6% of the time, Q4 ended the respective year on a high note.</a:t>
            </a:r>
          </a:p>
          <a:p>
            <a:endParaRPr lang="en-US" dirty="0"/>
          </a:p>
          <a:p>
            <a:r>
              <a:rPr lang="en-US" dirty="0"/>
              <a:t>As we head into the end of the year, we will keep a very watchful eye on equity markets.</a:t>
            </a:r>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48953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187" y="4701336"/>
            <a:ext cx="5990578" cy="3846548"/>
          </a:xfrm>
        </p:spPr>
        <p:txBody>
          <a:bodyPr/>
          <a:lstStyle/>
          <a:p>
            <a:pPr algn="just" fontAlgn="base"/>
            <a:r>
              <a:rPr lang="en-US" dirty="0">
                <a:solidFill>
                  <a:srgbClr val="000000"/>
                </a:solidFill>
                <a:effectLst/>
                <a:latin typeface="Calibri" panose="020F0502020204030204" pitchFamily="34" charset="0"/>
                <a:ea typeface="Calibri" panose="020F0502020204030204" pitchFamily="34" charset="0"/>
              </a:rPr>
              <a:t>This reinforces our thought that when it comes to equities, we believe that long-term investing is a great strategy.</a:t>
            </a:r>
            <a:endParaRPr lang="en-US" i="1" dirty="0"/>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22023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187" y="4701336"/>
            <a:ext cx="5990578" cy="3846548"/>
          </a:xfrm>
        </p:spPr>
        <p:txBody>
          <a:bodyPr/>
          <a:lstStyle/>
          <a:p>
            <a:pPr algn="just" fontAlgn="base"/>
            <a:r>
              <a:rPr lang="en-US" i="0" dirty="0"/>
              <a:t>As you can see from another view, once again, those investors who focus on a long-term strategy were historically rewarded with significant returns. </a:t>
            </a:r>
          </a:p>
          <a:p>
            <a:pPr algn="just" fontAlgn="base"/>
            <a:endParaRPr lang="en-US" i="0" dirty="0"/>
          </a:p>
          <a:p>
            <a:pPr algn="just" fontAlgn="base"/>
            <a:r>
              <a:rPr lang="en-US" i="0" dirty="0"/>
              <a:t>While ups and downs are a part of the investment experience, the 40, 30, 20, and even 10-year investment timeframes have shown a healthy upward path.</a:t>
            </a:r>
          </a:p>
          <a:p>
            <a:pPr algn="just" fontAlgn="base"/>
            <a:endParaRPr lang="en-US" i="0" dirty="0"/>
          </a:p>
          <a:p>
            <a:pPr algn="just" fontAlgn="base"/>
            <a:endParaRPr lang="en-US" i="0" dirty="0"/>
          </a:p>
          <a:p>
            <a:pPr algn="just" fontAlgn="base"/>
            <a:endParaRPr lang="en-US" i="1" dirty="0"/>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69458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2024 has already been an interesting year. </a:t>
            </a:r>
          </a:p>
          <a:p>
            <a:pPr defTabSz="967518">
              <a:defRPr/>
            </a:pP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defTabSz="967518">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stand firm by our mantra of “proceed with caution.” Please remember, we will be watching all areas of the economy we feel may affect our clients and we are here for you and any concerns you may have. </a:t>
            </a:r>
          </a:p>
          <a:p>
            <a:pPr marL="181410" indent="-18141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8981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8035" y="4555827"/>
            <a:ext cx="5990578" cy="3846548"/>
          </a:xfrm>
        </p:spPr>
        <p:txBody>
          <a:bodyPr/>
          <a:lstStyle/>
          <a:p>
            <a:pPr algn="just">
              <a:lnSpc>
                <a:spcPct val="115000"/>
              </a:lnSpc>
              <a:spcAft>
                <a:spcPts val="846"/>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would like to remind you of these four things that can help us approach your investments with discipline and focused direction.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2819" indent="-362819" algn="just">
              <a:lnSpc>
                <a:spcPct val="115000"/>
              </a:lnSpc>
              <a:buSzPts val="1400"/>
              <a:buFont typeface="+mj-lt"/>
              <a:buAutoNum type="arabicPeriod"/>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Your risk tolerance or appetite. By this, we mean how much risk can you take, or better yet, how much can you afford to take?</a:t>
            </a:r>
          </a:p>
          <a:p>
            <a:pPr marL="362819" indent="-362819" algn="just">
              <a:lnSpc>
                <a:spcPct val="115000"/>
              </a:lnSpc>
              <a:buSzPts val="1400"/>
              <a:buFont typeface="+mj-lt"/>
              <a:buAutoNum type="arabicPeriod"/>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Your time horizon – or the amount of time </a:t>
            </a:r>
            <a:r>
              <a:rPr lang="en-US" sz="1100" dirty="0">
                <a:solidFill>
                  <a:srgbClr val="000000"/>
                </a:solidFill>
                <a:effectLst/>
                <a:latin typeface="Calibri" panose="020F0502020204030204" pitchFamily="34" charset="0"/>
                <a:ea typeface="Calibri" panose="020F0502020204030204" pitchFamily="34" charset="0"/>
              </a:rPr>
              <a:t>you want to be invested in any situation, which can help you determine your entry and exit points.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62819" indent="-362819" algn="just">
              <a:lnSpc>
                <a:spcPct val="115000"/>
              </a:lnSpc>
              <a:buSzPts val="1400"/>
              <a:buFont typeface="+mj-lt"/>
              <a:buAutoNum type="arabicPeriod"/>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Your behavior. Market volatility is a part of the investing experience. This can create anxiety and stress when volatility occurs. Do you know how well </a:t>
            </a:r>
            <a:r>
              <a:rPr lang="en-US" sz="1100" dirty="0">
                <a:solidFill>
                  <a:srgbClr val="000000"/>
                </a:solidFill>
                <a:effectLst/>
                <a:latin typeface="Calibri" panose="020F0502020204030204" pitchFamily="34" charset="0"/>
                <a:ea typeface="Calibri" panose="020F0502020204030204" pitchFamily="34" charset="0"/>
              </a:rPr>
              <a:t>you can emotionally endure the potential ups and downs of your investments? </a:t>
            </a:r>
          </a:p>
          <a:p>
            <a:pPr marL="362819" indent="-362819" algn="just">
              <a:lnSpc>
                <a:spcPct val="115000"/>
              </a:lnSpc>
              <a:spcAft>
                <a:spcPts val="846"/>
              </a:spcAft>
              <a:buFont typeface="+mj-lt"/>
              <a:buAutoNum type="arabicPeriod"/>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Your overall strategy. </a:t>
            </a:r>
            <a:r>
              <a:rPr lang="en-US" sz="1100" dirty="0">
                <a:solidFill>
                  <a:srgbClr val="000000"/>
                </a:solidFill>
                <a:effectLst/>
                <a:latin typeface="Calibri" panose="020F0502020204030204" pitchFamily="34" charset="0"/>
                <a:ea typeface="Calibri" panose="020F0502020204030204" pitchFamily="34" charset="0"/>
              </a:rPr>
              <a:t>Are you looking at something that doesn’t quite fit with your overall strategy? Perhaps the media is influencing you to make a rash or impulsive decision on your investments. We want your holdings to be congruent with your overall strategy. Panic can create more risk and potentially cause setbacks in your goals. Our main goal is to stay focused on your overall strategy.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base"/>
            <a:endParaRPr lang="en-US" sz="1100" i="1" dirty="0"/>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92279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8035" y="4555827"/>
            <a:ext cx="5990578" cy="3846548"/>
          </a:xfrm>
        </p:spPr>
        <p:txBody>
          <a:bodyPr/>
          <a:lstStyle/>
          <a:p>
            <a:pPr>
              <a:lnSpc>
                <a:spcPct val="115000"/>
              </a:lnSpc>
              <a:spcAft>
                <a:spcPts val="846"/>
              </a:spcAft>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This might be an ideal time to remember these words of wisdom from the legendary Warren Buffet.</a:t>
            </a:r>
          </a:p>
          <a:p>
            <a:pPr>
              <a:lnSpc>
                <a:spcPct val="115000"/>
              </a:lnSpc>
              <a:spcAft>
                <a:spcPts val="846"/>
              </a:spcAft>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“Successful investing takes time, discipline and patience.”</a:t>
            </a:r>
            <a:endParaRPr lang="en-US" sz="1100" dirty="0">
              <a:solidFill>
                <a:srgbClr val="0000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47777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our firm, we partner with clients and believe an educated client is our best client.  While we will always try our best to help you, when it comes to your finances, we believe that knowledge is power. One of our missions is to share with clients any knowledge that can help them make an informed decision.</a:t>
            </a:r>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35185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key items we hope you take away from our equity market review:</a:t>
            </a:r>
          </a:p>
          <a:p>
            <a:endParaRPr lang="en-US" dirty="0"/>
          </a:p>
          <a:p>
            <a:pPr marL="174708" indent="-174708" defTabSz="698830">
              <a:spcBef>
                <a:spcPts val="611"/>
              </a:spcBef>
              <a:spcAft>
                <a:spcPts val="611"/>
              </a:spcAft>
              <a:buSzPct val="100000"/>
              <a:buFont typeface="Arial" panose="020B0604020202020204" pitchFamily="34" charset="0"/>
              <a:buChar char="•"/>
              <a:defRPr/>
            </a:pPr>
            <a:r>
              <a:rPr lang="en-US" dirty="0"/>
              <a:t>Caution is still the principal notion for investors.</a:t>
            </a:r>
          </a:p>
          <a:p>
            <a:pPr marL="174708" indent="-174708" defTabSz="698830">
              <a:spcBef>
                <a:spcPts val="611"/>
              </a:spcBef>
              <a:spcAft>
                <a:spcPts val="611"/>
              </a:spcAft>
              <a:buSzPct val="100000"/>
              <a:buFont typeface="Arial" panose="020B0604020202020204" pitchFamily="34" charset="0"/>
              <a:buChar char="•"/>
              <a:defRPr/>
            </a:pPr>
            <a:r>
              <a:rPr lang="en-US" dirty="0"/>
              <a:t>Inflation, while slowing down, continues to be a concern.</a:t>
            </a:r>
          </a:p>
          <a:p>
            <a:pPr marL="174708" indent="-174708" defTabSz="698830">
              <a:spcBef>
                <a:spcPts val="611"/>
              </a:spcBef>
              <a:spcAft>
                <a:spcPts val="611"/>
              </a:spcAft>
              <a:buSzPct val="100000"/>
              <a:buFont typeface="Arial" panose="020B0604020202020204" pitchFamily="34" charset="0"/>
              <a:buChar char="•"/>
              <a:defRPr/>
            </a:pPr>
            <a:r>
              <a:rPr lang="en-US" dirty="0"/>
              <a:t>Interest rates look like they will continue to fall.</a:t>
            </a:r>
          </a:p>
          <a:p>
            <a:pPr marL="174708" indent="-174708" defTabSz="698830">
              <a:spcBef>
                <a:spcPts val="611"/>
              </a:spcBef>
              <a:spcAft>
                <a:spcPts val="611"/>
              </a:spcAft>
              <a:buSzPct val="100000"/>
              <a:buFont typeface="Arial" panose="020B0604020202020204" pitchFamily="34" charset="0"/>
              <a:buChar char="•"/>
              <a:defRPr/>
            </a:pPr>
            <a:r>
              <a:rPr lang="en-US" dirty="0"/>
              <a:t>A recession is still a possibility.</a:t>
            </a:r>
          </a:p>
          <a:p>
            <a:pPr marL="174708" indent="-174708" defTabSz="698830">
              <a:spcBef>
                <a:spcPts val="611"/>
              </a:spcBef>
              <a:spcAft>
                <a:spcPts val="611"/>
              </a:spcAft>
              <a:buSzPct val="100000"/>
              <a:buFont typeface="Arial" panose="020B0604020202020204" pitchFamily="34" charset="0"/>
              <a:buChar char="•"/>
              <a:defRPr/>
            </a:pPr>
            <a:r>
              <a:rPr lang="en-US" dirty="0"/>
              <a:t>Long-term investing is a key strategy with equity markets.</a:t>
            </a:r>
          </a:p>
          <a:p>
            <a:endParaRPr lang="en-US" dirty="0"/>
          </a:p>
          <a:p>
            <a:r>
              <a:rPr lang="en-US" dirty="0"/>
              <a:t>And, as always, we are here to help you!</a:t>
            </a:r>
          </a:p>
          <a:p>
            <a:pPr marL="181410" indent="-18141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85552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p:txBody>
          <a:bodyPr/>
          <a:lstStyle/>
          <a:p>
            <a:r>
              <a:rPr lang="en-US" dirty="0"/>
              <a:t>Now let’s shift to proactive tax planning for 2024.</a:t>
            </a:r>
          </a:p>
          <a:p>
            <a:br>
              <a:rPr lang="en-US" dirty="0"/>
            </a:br>
            <a:r>
              <a:rPr lang="en-US" dirty="0"/>
              <a:t>We believe that taking a proactive approach to your tax planning instead of a reactive approach could produce better results.</a:t>
            </a:r>
          </a:p>
        </p:txBody>
      </p:sp>
      <p:sp>
        <p:nvSpPr>
          <p:cNvPr id="4" name="Slide Number Placeholder 3"/>
          <p:cNvSpPr>
            <a:spLocks noGrp="1"/>
          </p:cNvSpPr>
          <p:nvPr>
            <p:ph type="sldNum" sz="quarter" idx="5"/>
          </p:nvPr>
        </p:nvSpPr>
        <p:spPr/>
        <p:txBody>
          <a:bodyPr/>
          <a:lstStyle/>
          <a:p>
            <a:pPr defTabSz="483759"/>
            <a:fld id="{9D2DE1BA-B776-4E85-BDA6-0481E5B438F0}" type="slidenum">
              <a:rPr lang="en-US">
                <a:solidFill>
                  <a:prstClr val="black"/>
                </a:solidFill>
                <a:latin typeface="Calibri"/>
              </a:rPr>
              <a:pPr defTabSz="483759"/>
              <a:t>21</a:t>
            </a:fld>
            <a:endParaRPr lang="en-US" dirty="0">
              <a:solidFill>
                <a:prstClr val="black"/>
              </a:solidFill>
              <a:latin typeface="Calibri"/>
            </a:endParaRPr>
          </a:p>
        </p:txBody>
      </p:sp>
    </p:spTree>
    <p:extLst>
      <p:ext uri="{BB962C8B-B14F-4D97-AF65-F5344CB8AC3E}">
        <p14:creationId xmlns:p14="http://schemas.microsoft.com/office/powerpoint/2010/main" val="2387848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a:xfrm>
            <a:off x="748823" y="4701336"/>
            <a:ext cx="5990578" cy="2221973"/>
          </a:xfrm>
        </p:spPr>
        <p:txBody>
          <a:bodyPr/>
          <a:lstStyle/>
          <a:p>
            <a:pPr eaLnBrk="1" hangingPunct="1"/>
            <a:r>
              <a:rPr lang="en-US" b="0" dirty="0">
                <a:cs typeface="Arial" pitchFamily="34" charset="0"/>
              </a:rPr>
              <a:t>Let’s start by quickly distinguishing the difference between tax planning and tax preparation.</a:t>
            </a:r>
          </a:p>
          <a:p>
            <a:pPr eaLnBrk="1" hangingPunct="1"/>
            <a:endParaRPr lang="en-US" b="0" dirty="0">
              <a:cs typeface="Arial" pitchFamily="34" charset="0"/>
            </a:endParaRPr>
          </a:p>
          <a:p>
            <a:pPr eaLnBrk="1" hangingPunct="1"/>
            <a:r>
              <a:rPr lang="en-US" b="0" dirty="0">
                <a:cs typeface="Arial" pitchFamily="34" charset="0"/>
              </a:rPr>
              <a:t>Tax planning is looking ahead before year end, whereas tax preparation is filling out your tax forms after year end.</a:t>
            </a:r>
          </a:p>
          <a:p>
            <a:pPr eaLnBrk="1" hangingPunct="1"/>
            <a:endParaRPr lang="en-US" b="0" dirty="0">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defTabSz="483759"/>
            <a:fld id="{9D2DE1BA-B776-4E85-BDA6-0481E5B438F0}" type="slidenum">
              <a:rPr lang="en-US">
                <a:solidFill>
                  <a:prstClr val="black"/>
                </a:solidFill>
                <a:latin typeface="Calibri"/>
              </a:rPr>
              <a:pPr defTabSz="483759"/>
              <a:t>22</a:t>
            </a:fld>
            <a:endParaRPr lang="en-US" dirty="0">
              <a:solidFill>
                <a:prstClr val="black"/>
              </a:solidFill>
              <a:latin typeface="Calibri"/>
            </a:endParaRPr>
          </a:p>
        </p:txBody>
      </p:sp>
    </p:spTree>
    <p:extLst>
      <p:ext uri="{BB962C8B-B14F-4D97-AF65-F5344CB8AC3E}">
        <p14:creationId xmlns:p14="http://schemas.microsoft.com/office/powerpoint/2010/main" val="730622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dirty="0"/>
              <a:t>Our strategy is to be proactive not reactive.</a:t>
            </a:r>
          </a:p>
          <a:p>
            <a:endParaRPr lang="en-US" sz="1200" b="0" dirty="0"/>
          </a:p>
          <a:p>
            <a:r>
              <a:rPr lang="en-US" sz="1200" b="0" dirty="0"/>
              <a:t>Everyone's situation is different and therefore, everyone’s situation needs to be considered! </a:t>
            </a:r>
            <a:r>
              <a:rPr lang="en-US" dirty="0"/>
              <a:t>W</a:t>
            </a:r>
            <a:r>
              <a:rPr lang="en-US" sz="1200" b="0" dirty="0"/>
              <a:t>e find that taxpayers are in one of three major categories of federal tax brackets.</a:t>
            </a:r>
          </a:p>
          <a:p>
            <a:endParaRPr lang="en-US" sz="1200" b="0" dirty="0"/>
          </a:p>
          <a:p>
            <a:r>
              <a:rPr lang="en-US" sz="1200" b="0" dirty="0"/>
              <a:t>The first two brackets, 10, and 12% are the lower brackets, the next two, 22 and 24 percent, are ones where investors should at least think about calculating the tax impact of decisions, and for those in the 32, 35 or 37 percent brackets we call those “tax sensitive” because those are high brackets.</a:t>
            </a:r>
          </a:p>
          <a:p>
            <a:endParaRPr lang="en-US" sz="1200" b="0" dirty="0">
              <a:solidFill>
                <a:srgbClr val="0000FF"/>
              </a:solidFill>
            </a:endParaRPr>
          </a:p>
        </p:txBody>
      </p:sp>
      <p:sp>
        <p:nvSpPr>
          <p:cNvPr id="4" name="Slide Number Placeholder 3"/>
          <p:cNvSpPr>
            <a:spLocks noGrp="1"/>
          </p:cNvSpPr>
          <p:nvPr>
            <p:ph type="sldNum" sz="quarter" idx="5"/>
          </p:nvPr>
        </p:nvSpPr>
        <p:spPr/>
        <p:txBody>
          <a:bodyPr/>
          <a:lstStyle/>
          <a:p>
            <a:fld id="{9D2DE1BA-B776-4E85-BDA6-0481E5B438F0}" type="slidenum">
              <a:rPr lang="en-US" smtClean="0"/>
              <a:pPr/>
              <a:t>23</a:t>
            </a:fld>
            <a:endParaRPr lang="en-US" dirty="0"/>
          </a:p>
        </p:txBody>
      </p:sp>
    </p:spTree>
    <p:extLst>
      <p:ext uri="{BB962C8B-B14F-4D97-AF65-F5344CB8AC3E}">
        <p14:creationId xmlns:p14="http://schemas.microsoft.com/office/powerpoint/2010/main" val="2766611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dirty="0"/>
              <a:t>As financial professionals, we are always thinking about taxes and their impact immediately, short term, and over the long term.</a:t>
            </a:r>
            <a:endParaRPr lang="en-US" sz="1200" b="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5"/>
          </p:nvPr>
        </p:nvSpPr>
        <p:spPr/>
        <p:txBody>
          <a:bodyPr/>
          <a:lstStyle/>
          <a:p>
            <a:fld id="{9D2DE1BA-B776-4E85-BDA6-0481E5B438F0}" type="slidenum">
              <a:rPr lang="en-US" smtClean="0"/>
              <a:pPr/>
              <a:t>24</a:t>
            </a:fld>
            <a:endParaRPr lang="en-US" dirty="0"/>
          </a:p>
        </p:txBody>
      </p:sp>
    </p:spTree>
    <p:extLst>
      <p:ext uri="{BB962C8B-B14F-4D97-AF65-F5344CB8AC3E}">
        <p14:creationId xmlns:p14="http://schemas.microsoft.com/office/powerpoint/2010/main" val="3461569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As stated earlier, for 2024, there are currently seven income tax rates.  They are 10%, 12%, 22%, 24%, 32%, 35%, and 37%. </a:t>
            </a:r>
            <a:br>
              <a:rPr lang="en-US" sz="1100" dirty="0"/>
            </a:br>
            <a:endParaRPr lang="en-US" sz="1100" dirty="0"/>
          </a:p>
          <a:p>
            <a:r>
              <a:rPr lang="en-US" sz="1100" dirty="0"/>
              <a:t>Under current law this seven-rate structure which was created by the Tax Cuts and Jobs Act is scheduled to automatically phase out on January 1, 2026.  </a:t>
            </a:r>
          </a:p>
          <a:p>
            <a:r>
              <a:rPr lang="en-US" sz="1100" dirty="0"/>
              <a:t> </a:t>
            </a:r>
          </a:p>
        </p:txBody>
      </p:sp>
      <p:sp>
        <p:nvSpPr>
          <p:cNvPr id="4" name="Slide Number Placeholder 3"/>
          <p:cNvSpPr>
            <a:spLocks noGrp="1"/>
          </p:cNvSpPr>
          <p:nvPr>
            <p:ph type="sldNum" sz="quarter" idx="5"/>
          </p:nvPr>
        </p:nvSpPr>
        <p:spPr/>
        <p:txBody>
          <a:bodyPr/>
          <a:lstStyle/>
          <a:p>
            <a:fld id="{04A5334B-7FE2-4411-A5AB-B06D7130522B}" type="slidenum">
              <a:rPr lang="en-US" smtClean="0"/>
              <a:t>25</a:t>
            </a:fld>
            <a:endParaRPr lang="en-US" dirty="0"/>
          </a:p>
        </p:txBody>
      </p:sp>
    </p:spTree>
    <p:extLst>
      <p:ext uri="{BB962C8B-B14F-4D97-AF65-F5344CB8AC3E}">
        <p14:creationId xmlns:p14="http://schemas.microsoft.com/office/powerpoint/2010/main" val="3914795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2024, the standard deduction amounts for those who do not itemize has slightly increased. Those amounts are: </a:t>
            </a:r>
          </a:p>
          <a:p>
            <a:endParaRPr lang="en-US" dirty="0"/>
          </a:p>
          <a:p>
            <a:r>
              <a:rPr lang="en-US" dirty="0"/>
              <a:t>$14,600 for individuals and married couples filing separately;</a:t>
            </a:r>
          </a:p>
          <a:p>
            <a:r>
              <a:rPr lang="en-US" dirty="0"/>
              <a:t>$29,200 for married couples filing jointly and surviving spouses; and</a:t>
            </a:r>
          </a:p>
          <a:p>
            <a:r>
              <a:rPr lang="en-US" dirty="0"/>
              <a:t>$21,900 for heads of households.</a:t>
            </a:r>
          </a:p>
        </p:txBody>
      </p:sp>
      <p:sp>
        <p:nvSpPr>
          <p:cNvPr id="4" name="Slide Number Placeholder 3"/>
          <p:cNvSpPr>
            <a:spLocks noGrp="1"/>
          </p:cNvSpPr>
          <p:nvPr>
            <p:ph type="sldNum" sz="quarter" idx="5"/>
          </p:nvPr>
        </p:nvSpPr>
        <p:spPr/>
        <p:txBody>
          <a:bodyPr/>
          <a:lstStyle/>
          <a:p>
            <a:fld id="{04A5334B-7FE2-4411-A5AB-B06D7130522B}" type="slidenum">
              <a:rPr lang="en-US" smtClean="0"/>
              <a:t>26</a:t>
            </a:fld>
            <a:endParaRPr lang="en-US" dirty="0"/>
          </a:p>
        </p:txBody>
      </p:sp>
    </p:spTree>
    <p:extLst>
      <p:ext uri="{BB962C8B-B14F-4D97-AF65-F5344CB8AC3E}">
        <p14:creationId xmlns:p14="http://schemas.microsoft.com/office/powerpoint/2010/main" val="2414787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should you view itemized deductions if you do not take the standard deduction?</a:t>
            </a:r>
          </a:p>
          <a:p>
            <a:endParaRPr lang="en-US" dirty="0"/>
          </a:p>
          <a:p>
            <a:r>
              <a:rPr lang="en-US" dirty="0"/>
              <a:t>The old “rule” was primarily to try to accelerate or realize deductions and take them as soon as possible.</a:t>
            </a:r>
          </a:p>
          <a:p>
            <a:endParaRPr lang="en-US" dirty="0"/>
          </a:p>
          <a:p>
            <a:r>
              <a:rPr lang="en-US" dirty="0"/>
              <a:t>With the higher standard deductions, the new “rule” is to time or carefully plan deductions.</a:t>
            </a:r>
          </a:p>
        </p:txBody>
      </p:sp>
      <p:sp>
        <p:nvSpPr>
          <p:cNvPr id="4" name="Slide Number Placeholder 3"/>
          <p:cNvSpPr>
            <a:spLocks noGrp="1"/>
          </p:cNvSpPr>
          <p:nvPr>
            <p:ph type="sldNum" sz="quarter" idx="5"/>
          </p:nvPr>
        </p:nvSpPr>
        <p:spPr/>
        <p:txBody>
          <a:bodyPr/>
          <a:lstStyle/>
          <a:p>
            <a:fld id="{04A5334B-7FE2-4411-A5AB-B06D7130522B}" type="slidenum">
              <a:rPr lang="en-US" smtClean="0"/>
              <a:t>27</a:t>
            </a:fld>
            <a:endParaRPr lang="en-US" dirty="0"/>
          </a:p>
        </p:txBody>
      </p:sp>
    </p:spTree>
    <p:extLst>
      <p:ext uri="{BB962C8B-B14F-4D97-AF65-F5344CB8AC3E}">
        <p14:creationId xmlns:p14="http://schemas.microsoft.com/office/powerpoint/2010/main" val="968474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 2024, long-term capital gains still receive a substantial Federal Income tax break.  </a:t>
            </a:r>
          </a:p>
          <a:p>
            <a:endParaRPr lang="en-US" sz="1100" dirty="0"/>
          </a:p>
          <a:p>
            <a:r>
              <a:rPr lang="en-US" sz="1100" dirty="0"/>
              <a:t>There are still three tax rates of 0%, 15% and 20% for long-term capital gains, which are for assets and investments you have held for a year or more.</a:t>
            </a:r>
          </a:p>
        </p:txBody>
      </p:sp>
      <p:sp>
        <p:nvSpPr>
          <p:cNvPr id="4" name="Slide Number Placeholder 3"/>
          <p:cNvSpPr>
            <a:spLocks noGrp="1"/>
          </p:cNvSpPr>
          <p:nvPr>
            <p:ph type="sldNum" sz="quarter" idx="10"/>
          </p:nvPr>
        </p:nvSpPr>
        <p:spPr/>
        <p:txBody>
          <a:bodyPr/>
          <a:lstStyle/>
          <a:p>
            <a:fld id="{833F14D9-601F-4D36-8440-D89A86F85177}" type="slidenum">
              <a:rPr lang="en-US" smtClean="0"/>
              <a:pPr/>
              <a:t>28</a:t>
            </a:fld>
            <a:endParaRPr lang="en-US" dirty="0"/>
          </a:p>
        </p:txBody>
      </p:sp>
    </p:spTree>
    <p:extLst>
      <p:ext uri="{BB962C8B-B14F-4D97-AF65-F5344CB8AC3E}">
        <p14:creationId xmlns:p14="http://schemas.microsoft.com/office/powerpoint/2010/main" val="3376115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As part of a year-end tax planning strategy, it can be helpful for taxpayers to review Tax Gains and Loss Harvesting</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29</a:t>
            </a:fld>
            <a:endParaRPr lang="en-US" dirty="0"/>
          </a:p>
        </p:txBody>
      </p:sp>
    </p:spTree>
    <p:extLst>
      <p:ext uri="{BB962C8B-B14F-4D97-AF65-F5344CB8AC3E}">
        <p14:creationId xmlns:p14="http://schemas.microsoft.com/office/powerpoint/2010/main" val="175062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Our agenda is very straightforward.</a:t>
            </a:r>
          </a:p>
          <a:p>
            <a:pPr eaLnBrk="1" hangingPunct="1"/>
            <a:endParaRPr lang="en-US" dirty="0"/>
          </a:p>
          <a:p>
            <a:pPr eaLnBrk="1" hangingPunct="1"/>
            <a:r>
              <a:rPr lang="en-US" dirty="0"/>
              <a:t>First, we will share with you a brief economic and market update.</a:t>
            </a:r>
          </a:p>
          <a:p>
            <a:pPr eaLnBrk="1" hangingPunct="1"/>
            <a:endParaRPr lang="en-US" dirty="0"/>
          </a:p>
          <a:p>
            <a:pPr eaLnBrk="1" hangingPunct="1"/>
            <a:r>
              <a:rPr lang="en-US" dirty="0"/>
              <a:t>Then, we will discuss some proactive tax planning for 2024.</a:t>
            </a:r>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75287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Harvesting capital losses is a strategy that has a taxpayer selling assets that are at a loss to offset capital gains. </a:t>
            </a:r>
          </a:p>
          <a:p>
            <a:endParaRPr lang="en-US" sz="1100" dirty="0"/>
          </a:p>
          <a:p>
            <a:r>
              <a:rPr lang="en-US" sz="1100" dirty="0"/>
              <a:t>This is a tax deferral strategy that could be valuable.</a:t>
            </a:r>
          </a:p>
          <a:p>
            <a:pPr defTabSz="931774">
              <a:defRPr/>
            </a:pPr>
            <a:endParaRPr lang="en-US" sz="1100" dirty="0"/>
          </a:p>
          <a:p>
            <a:pPr defTabSz="931774">
              <a:defRPr/>
            </a:pPr>
            <a:r>
              <a:rPr lang="en-US" sz="1100" dirty="0"/>
              <a:t>A key fact to remember is you can use up to $3,000 ($1,500 if married filing separately) in capital loss above capital gains to offset ordinary income.</a:t>
            </a:r>
          </a:p>
          <a:p>
            <a:pPr defTabSz="931774">
              <a:defRPr/>
            </a:pPr>
            <a:endParaRPr lang="en-US" sz="1100" dirty="0"/>
          </a:p>
          <a:p>
            <a:r>
              <a:rPr lang="en-US" sz="1100" dirty="0"/>
              <a:t>Capital gains harvesting means taking capital gains and paying taxes in the current tax year.</a:t>
            </a:r>
            <a:br>
              <a:rPr lang="en-US" sz="1100" dirty="0"/>
            </a:br>
            <a:endParaRPr lang="en-US" sz="1100" dirty="0"/>
          </a:p>
          <a:p>
            <a:r>
              <a:rPr lang="en-US" sz="1100" dirty="0">
                <a:solidFill>
                  <a:prstClr val="black"/>
                </a:solidFill>
                <a:cs typeface="Arial" panose="020B0604020202020204" pitchFamily="34" charset="0"/>
              </a:rPr>
              <a:t>Remember, when taking a long-term gain for tax purposes, although the tax is paid at a lower rate, it is paid sooner.  </a:t>
            </a:r>
          </a:p>
          <a:p>
            <a:pPr defTabSz="931774">
              <a:defRPr/>
            </a:pPr>
            <a:endParaRPr lang="en-US" sz="1100" dirty="0"/>
          </a:p>
          <a:p>
            <a:endParaRPr lang="en-US" sz="1100" dirty="0"/>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30</a:t>
            </a:fld>
            <a:endParaRPr lang="en-US" dirty="0"/>
          </a:p>
        </p:txBody>
      </p:sp>
    </p:spTree>
    <p:extLst>
      <p:ext uri="{BB962C8B-B14F-4D97-AF65-F5344CB8AC3E}">
        <p14:creationId xmlns:p14="http://schemas.microsoft.com/office/powerpoint/2010/main" val="3863670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For those who are not fully retired, remember to review your year end retirement contribution planning.</a:t>
            </a:r>
          </a:p>
        </p:txBody>
      </p:sp>
      <p:sp>
        <p:nvSpPr>
          <p:cNvPr id="4" name="Slide Number Placeholder 3"/>
          <p:cNvSpPr>
            <a:spLocks noGrp="1"/>
          </p:cNvSpPr>
          <p:nvPr>
            <p:ph type="sldNum" sz="quarter" idx="5"/>
          </p:nvPr>
        </p:nvSpPr>
        <p:spPr/>
        <p:txBody>
          <a:bodyPr/>
          <a:lstStyle/>
          <a:p>
            <a:fld id="{04A5334B-7FE2-4411-A5AB-B06D7130522B}" type="slidenum">
              <a:rPr lang="en-US" smtClean="0"/>
              <a:t>31</a:t>
            </a:fld>
            <a:endParaRPr lang="en-US" dirty="0"/>
          </a:p>
        </p:txBody>
      </p:sp>
    </p:spTree>
    <p:extLst>
      <p:ext uri="{BB962C8B-B14F-4D97-AF65-F5344CB8AC3E}">
        <p14:creationId xmlns:p14="http://schemas.microsoft.com/office/powerpoint/2010/main" val="4009348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Here are some 2024 contribution plan maximums that could be applicable if you are participating in one of these plans.</a:t>
            </a:r>
          </a:p>
          <a:p>
            <a:endParaRPr lang="en-US" sz="1100" dirty="0"/>
          </a:p>
          <a:p>
            <a:r>
              <a:rPr lang="en-US" sz="1100" dirty="0"/>
              <a:t>If you have questions about retirement plans, please call us.</a:t>
            </a:r>
          </a:p>
        </p:txBody>
      </p:sp>
      <p:sp>
        <p:nvSpPr>
          <p:cNvPr id="4" name="Slide Number Placeholder 3"/>
          <p:cNvSpPr>
            <a:spLocks noGrp="1"/>
          </p:cNvSpPr>
          <p:nvPr>
            <p:ph type="sldNum" sz="quarter" idx="5"/>
          </p:nvPr>
        </p:nvSpPr>
        <p:spPr/>
        <p:txBody>
          <a:bodyPr/>
          <a:lstStyle/>
          <a:p>
            <a:fld id="{04A5334B-7FE2-4411-A5AB-B06D7130522B}" type="slidenum">
              <a:rPr lang="en-US" smtClean="0"/>
              <a:t>32</a:t>
            </a:fld>
            <a:endParaRPr lang="en-US" dirty="0"/>
          </a:p>
        </p:txBody>
      </p:sp>
    </p:spTree>
    <p:extLst>
      <p:ext uri="{BB962C8B-B14F-4D97-AF65-F5344CB8AC3E}">
        <p14:creationId xmlns:p14="http://schemas.microsoft.com/office/powerpoint/2010/main" val="528391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a:xfrm>
            <a:off x="748823" y="4701336"/>
            <a:ext cx="5990578" cy="3891772"/>
          </a:xfrm>
        </p:spPr>
        <p:txBody>
          <a:bodyPr/>
          <a:lstStyle/>
          <a:p>
            <a:pPr>
              <a:defRPr/>
            </a:pPr>
            <a:r>
              <a:rPr lang="en-US" sz="1100" dirty="0"/>
              <a:t>For some people with IRAs that have not been taxed, a partial or full Roth IRA conversion could be something to consider. Some benefits from Roth IRA Conversions include:</a:t>
            </a:r>
          </a:p>
          <a:p>
            <a:pPr>
              <a:defRPr/>
            </a:pPr>
            <a:endParaRPr lang="en-US" sz="1100" dirty="0"/>
          </a:p>
          <a:p>
            <a:pPr marL="304029" indent="-304029">
              <a:buFontTx/>
              <a:buChar char="•"/>
              <a:defRPr/>
            </a:pPr>
            <a:r>
              <a:rPr lang="en-US" sz="1100" dirty="0"/>
              <a:t>They could lower your overall taxable income long-term.</a:t>
            </a:r>
          </a:p>
          <a:p>
            <a:pPr marL="304029" indent="-304029">
              <a:buFontTx/>
              <a:buChar char="•"/>
              <a:defRPr/>
            </a:pPr>
            <a:r>
              <a:rPr lang="en-US" sz="1100" dirty="0"/>
              <a:t>ROTH IRAs enjoy tax-free compounding.</a:t>
            </a:r>
          </a:p>
          <a:p>
            <a:pPr marL="304029" indent="-304029">
              <a:buFontTx/>
              <a:buChar char="•"/>
              <a:defRPr/>
            </a:pPr>
            <a:r>
              <a:rPr lang="en-US" sz="1100" dirty="0"/>
              <a:t>ROTH IRAs have no RMDs (at age 73). </a:t>
            </a:r>
          </a:p>
          <a:p>
            <a:pPr marL="304029" indent="-304029">
              <a:buFontTx/>
              <a:buChar char="•"/>
              <a:defRPr/>
            </a:pPr>
            <a:r>
              <a:rPr lang="en-US" sz="1100" dirty="0"/>
              <a:t>ROTH IRAS allow tax-free withdrawals for beneficiaries.</a:t>
            </a:r>
          </a:p>
          <a:p>
            <a:pPr marL="304029" indent="-304029">
              <a:lnSpc>
                <a:spcPct val="150000"/>
              </a:lnSpc>
              <a:buFontTx/>
              <a:buChar char="•"/>
              <a:defRPr/>
            </a:pPr>
            <a:endParaRPr lang="en-US" sz="1100" dirty="0"/>
          </a:p>
          <a:p>
            <a:pPr fontAlgn="base"/>
            <a:r>
              <a:rPr lang="en-US" sz="1100" dirty="0"/>
              <a:t>Roth IRA conversions are not for everyone, but if you would like to explore one then please see us or your tax professional. </a:t>
            </a:r>
          </a:p>
          <a:p>
            <a:pPr fontAlgn="base"/>
            <a:endParaRPr lang="en-US" sz="1100" dirty="0"/>
          </a:p>
          <a:p>
            <a:pPr fontAlgn="base"/>
            <a:r>
              <a:rPr lang="en-US" sz="1100" dirty="0"/>
              <a:t>Traditional IRA account owners have considerations to make before performing a Roth IRA conversion. These primarily include income tax consequences on the converted amount in the year of conversion, withdrawal limitations from a Roth IRA, and income limitations for future contributions to a Roth IRA. In addition, if you are required to take a required minimum distribution (RMD) in the year you convert, you must do so before converting to a Roth IRA</a:t>
            </a:r>
            <a:r>
              <a:rPr lang="en-US" dirty="0"/>
              <a:t>. </a:t>
            </a:r>
          </a:p>
          <a:p>
            <a:pPr fontAlgn="base"/>
            <a:endParaRPr lang="en-US" dirty="0"/>
          </a:p>
          <a:p>
            <a:endParaRPr lang="en-US" dirty="0"/>
          </a:p>
          <a:p>
            <a:endParaRPr lang="en-US" dirty="0"/>
          </a:p>
          <a:p>
            <a:pPr defTabSz="699341">
              <a:lnSpc>
                <a:spcPct val="75000"/>
              </a:lnSpc>
              <a:spcBef>
                <a:spcPts val="765"/>
              </a:spcBef>
              <a:spcAft>
                <a:spcPct val="35000"/>
              </a:spcAft>
              <a:buClr>
                <a:schemeClr val="accent2">
                  <a:lumMod val="75000"/>
                </a:schemeClr>
              </a:buClr>
              <a:defRPr/>
            </a:pPr>
            <a:endParaRPr lang="en-US" dirty="0"/>
          </a:p>
        </p:txBody>
      </p:sp>
      <p:sp>
        <p:nvSpPr>
          <p:cNvPr id="4" name="Slide Number Placeholder 3"/>
          <p:cNvSpPr>
            <a:spLocks noGrp="1"/>
          </p:cNvSpPr>
          <p:nvPr>
            <p:ph type="sldNum" sz="quarter" idx="5"/>
          </p:nvPr>
        </p:nvSpPr>
        <p:spPr/>
        <p:txBody>
          <a:bodyPr/>
          <a:lstStyle/>
          <a:p>
            <a:pPr defTabSz="483759"/>
            <a:fld id="{9D2DE1BA-B776-4E85-BDA6-0481E5B438F0}" type="slidenum">
              <a:rPr lang="en-US">
                <a:solidFill>
                  <a:prstClr val="black"/>
                </a:solidFill>
                <a:latin typeface="Calibri"/>
              </a:rPr>
              <a:pPr defTabSz="483759"/>
              <a:t>33</a:t>
            </a:fld>
            <a:endParaRPr lang="en-US" dirty="0">
              <a:solidFill>
                <a:prstClr val="black"/>
              </a:solidFill>
              <a:latin typeface="Calibri"/>
            </a:endParaRPr>
          </a:p>
        </p:txBody>
      </p:sp>
    </p:spTree>
    <p:extLst>
      <p:ext uri="{BB962C8B-B14F-4D97-AF65-F5344CB8AC3E}">
        <p14:creationId xmlns:p14="http://schemas.microsoft.com/office/powerpoint/2010/main" val="3577129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a:xfrm>
            <a:off x="748823" y="4701336"/>
            <a:ext cx="5990578" cy="2568029"/>
          </a:xfrm>
        </p:spPr>
        <p:txBody>
          <a:bodyPr/>
          <a:lstStyle/>
          <a:p>
            <a:pPr algn="l"/>
            <a:r>
              <a:rPr lang="en-US" sz="1100" dirty="0">
                <a:solidFill>
                  <a:prstClr val="black"/>
                </a:solidFill>
              </a:rPr>
              <a:t>As a results of the </a:t>
            </a:r>
            <a:r>
              <a:rPr lang="en-US" sz="1100" dirty="0"/>
              <a:t>SECURE Act, overall </a:t>
            </a:r>
            <a:r>
              <a:rPr lang="en-US" sz="1100" i="1" dirty="0"/>
              <a:t>Family Tax Bracket Management</a:t>
            </a:r>
            <a:r>
              <a:rPr lang="en-US" sz="1100" dirty="0">
                <a:solidFill>
                  <a:prstClr val="black"/>
                </a:solidFill>
              </a:rPr>
              <a:t> is a critical area for those with untaxed retirement assets to explore each year. One of your choices is always to leave everything the way it currently is. </a:t>
            </a:r>
          </a:p>
          <a:p>
            <a:pPr algn="l"/>
            <a:endParaRPr lang="en-US" sz="1100" dirty="0">
              <a:solidFill>
                <a:prstClr val="black"/>
              </a:solidFill>
            </a:endParaRPr>
          </a:p>
          <a:p>
            <a:pPr algn="l"/>
            <a:r>
              <a:rPr lang="en-US" sz="1100" dirty="0">
                <a:solidFill>
                  <a:prstClr val="black"/>
                </a:solidFill>
              </a:rPr>
              <a:t>If you are in a higher marginal tax bracket than your beneficiaries, then it might make sense to let them take distributions after your death in their tax bracket rather than you in yours.</a:t>
            </a:r>
          </a:p>
          <a:p>
            <a:pPr algn="l"/>
            <a:endParaRPr lang="en-US" sz="1100" dirty="0">
              <a:solidFill>
                <a:prstClr val="black"/>
              </a:solidFill>
            </a:endParaRPr>
          </a:p>
          <a:p>
            <a:pPr algn="l"/>
            <a:r>
              <a:rPr lang="en-US" sz="1100" dirty="0">
                <a:solidFill>
                  <a:prstClr val="black"/>
                </a:solidFill>
              </a:rPr>
              <a:t>However, if your beneficiaries are in a higher marginal tax bracket, then it might make sense to take distributions in your tax bracket before death and then to convert these accounts to Roth IRAs and leave your beneficiaries an account that still must be taken out in 10 years but can grow tax free.</a:t>
            </a:r>
          </a:p>
          <a:p>
            <a:pPr algn="l"/>
            <a:endParaRPr lang="en-US" sz="1100" dirty="0">
              <a:solidFill>
                <a:prstClr val="black"/>
              </a:solidFill>
            </a:endParaRPr>
          </a:p>
          <a:p>
            <a:pPr algn="l"/>
            <a:r>
              <a:rPr lang="en-US" sz="1100" dirty="0">
                <a:solidFill>
                  <a:prstClr val="black"/>
                </a:solidFill>
              </a:rPr>
              <a:t>An annual step to consider is to review your marginal tax rate and your beneficiaries marginal tax rate(s) each year.</a:t>
            </a:r>
          </a:p>
          <a:p>
            <a:pPr algn="l"/>
            <a:endParaRPr lang="en-US" sz="1000" i="1" dirty="0">
              <a:solidFill>
                <a:schemeClr val="accent1">
                  <a:lumMod val="75000"/>
                </a:schemeClr>
              </a:solidFill>
            </a:endParaRPr>
          </a:p>
          <a:p>
            <a:pPr algn="l"/>
            <a:endParaRPr lang="en-US" dirty="0"/>
          </a:p>
          <a:p>
            <a:pPr lvl="0">
              <a:lnSpc>
                <a:spcPct val="90000"/>
              </a:lnSpc>
              <a:spcBef>
                <a:spcPct val="0"/>
              </a:spcBef>
              <a:defRPr/>
            </a:pPr>
            <a:endParaRPr lang="en-US" dirty="0"/>
          </a:p>
          <a:p>
            <a:pPr lvl="0">
              <a:lnSpc>
                <a:spcPct val="90000"/>
              </a:lnSpc>
              <a:spcBef>
                <a:spcPct val="0"/>
              </a:spcBef>
              <a:defRPr/>
            </a:pPr>
            <a:endParaRPr lang="en-US" dirty="0"/>
          </a:p>
          <a:p>
            <a:endParaRPr lang="en-US" dirty="0"/>
          </a:p>
          <a:p>
            <a:endParaRPr lang="en-US" dirty="0"/>
          </a:p>
          <a:p>
            <a:pPr defTabSz="699341">
              <a:lnSpc>
                <a:spcPct val="75000"/>
              </a:lnSpc>
              <a:spcBef>
                <a:spcPts val="765"/>
              </a:spcBef>
              <a:spcAft>
                <a:spcPct val="35000"/>
              </a:spcAft>
              <a:buClr>
                <a:schemeClr val="accent2">
                  <a:lumMod val="75000"/>
                </a:schemeClr>
              </a:buClr>
              <a:defRPr/>
            </a:pPr>
            <a:endParaRPr lang="en-US" dirty="0"/>
          </a:p>
        </p:txBody>
      </p:sp>
      <p:sp>
        <p:nvSpPr>
          <p:cNvPr id="4" name="Slide Number Placeholder 3"/>
          <p:cNvSpPr>
            <a:spLocks noGrp="1"/>
          </p:cNvSpPr>
          <p:nvPr>
            <p:ph type="sldNum" sz="quarter" idx="5"/>
          </p:nvPr>
        </p:nvSpPr>
        <p:spPr/>
        <p:txBody>
          <a:bodyPr/>
          <a:lstStyle/>
          <a:p>
            <a:pPr defTabSz="483759"/>
            <a:fld id="{9D2DE1BA-B776-4E85-BDA6-0481E5B438F0}" type="slidenum">
              <a:rPr lang="en-US">
                <a:solidFill>
                  <a:prstClr val="black"/>
                </a:solidFill>
                <a:latin typeface="Calibri"/>
              </a:rPr>
              <a:pPr defTabSz="483759"/>
              <a:t>34</a:t>
            </a:fld>
            <a:endParaRPr lang="en-US" dirty="0">
              <a:solidFill>
                <a:prstClr val="black"/>
              </a:solidFill>
              <a:latin typeface="Calibri"/>
            </a:endParaRPr>
          </a:p>
        </p:txBody>
      </p:sp>
    </p:spTree>
    <p:extLst>
      <p:ext uri="{BB962C8B-B14F-4D97-AF65-F5344CB8AC3E}">
        <p14:creationId xmlns:p14="http://schemas.microsoft.com/office/powerpoint/2010/main" val="2537265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360" y="4512305"/>
            <a:ext cx="6351303" cy="4464828"/>
          </a:xfrm>
        </p:spPr>
        <p:txBody>
          <a:bodyPr/>
          <a:lstStyle/>
          <a:p>
            <a:r>
              <a:rPr lang="en-US" sz="1100" kern="1200" dirty="0">
                <a:solidFill>
                  <a:prstClr val="black"/>
                </a:solidFill>
                <a:latin typeface="+mn-lt"/>
                <a:ea typeface="+mn-ea"/>
                <a:cs typeface="+mn-cs"/>
              </a:rPr>
              <a:t>College savings plans can also bring tax efficiencies.</a:t>
            </a:r>
          </a:p>
          <a:p>
            <a:endParaRPr lang="en-US" sz="1100" kern="1200" dirty="0">
              <a:solidFill>
                <a:prstClr val="black"/>
              </a:solidFill>
              <a:latin typeface="+mn-lt"/>
              <a:ea typeface="+mn-ea"/>
              <a:cs typeface="+mn-cs"/>
            </a:endParaRPr>
          </a:p>
          <a:p>
            <a:r>
              <a:rPr lang="en-US" sz="1100" kern="1200" dirty="0">
                <a:solidFill>
                  <a:prstClr val="black"/>
                </a:solidFill>
                <a:latin typeface="+mn-lt"/>
                <a:ea typeface="+mn-ea"/>
                <a:cs typeface="+mn-cs"/>
              </a:rPr>
              <a:t>If you want to explore tax efficient ways to save for college, please give us a call.</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35</a:t>
            </a:fld>
            <a:endParaRPr lang="en-US" dirty="0"/>
          </a:p>
        </p:txBody>
      </p:sp>
    </p:spTree>
    <p:extLst>
      <p:ext uri="{BB962C8B-B14F-4D97-AF65-F5344CB8AC3E}">
        <p14:creationId xmlns:p14="http://schemas.microsoft.com/office/powerpoint/2010/main" val="2243396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Let’s talk about annual gifting now.</a:t>
            </a:r>
          </a:p>
          <a:p>
            <a:r>
              <a:rPr lang="en-US" sz="1100" dirty="0"/>
              <a:t> </a:t>
            </a:r>
          </a:p>
          <a:p>
            <a:r>
              <a:rPr lang="en-US" sz="1100" dirty="0"/>
              <a:t>You may gift up to $18,000 tax-free to each donee in 2024. This is a $1,000 increase from $17,000 in 2023. These “annual exclusion gifts” do not reduce your lifetime gift tax exemption. This annual exclusion gift is doubled to $36,000 per donee for gifts made by married couples.</a:t>
            </a:r>
            <a:br>
              <a:rPr lang="en-US" sz="1100" dirty="0"/>
            </a:br>
            <a:endParaRPr lang="en-US" sz="1100" dirty="0"/>
          </a:p>
          <a:p>
            <a:r>
              <a:rPr lang="en-US" sz="1100" dirty="0"/>
              <a:t>You can also help someone with medical or education expenses without incurring gift taxes. </a:t>
            </a:r>
          </a:p>
          <a:p>
            <a:endParaRPr lang="en-US" sz="1100" dirty="0"/>
          </a:p>
          <a:p>
            <a:r>
              <a:rPr lang="en-US" sz="1100" dirty="0"/>
              <a:t>There are opportunities to give unlimited tax-free gifts when you pay the provider of the services directly. The medical expenses must meet the definition of deductible medical expenses. Qualified education expenses are tuition, books, fees, and related expenses, but not room and board. You can find the detailed qualifications in IRS Publications 950 and the instructions for IRS Form 709 at </a:t>
            </a:r>
            <a:r>
              <a:rPr lang="en-US" sz="1100" dirty="0">
                <a:hlinkClick r:id="rId3">
                  <a:extLst>
                    <a:ext uri="{A12FA001-AC4F-418D-AE19-62706E023703}">
                      <ahyp:hlinkClr xmlns:ahyp="http://schemas.microsoft.com/office/drawing/2018/hyperlinkcolor" val="tx"/>
                    </a:ext>
                  </a:extLst>
                </a:hlinkClick>
              </a:rPr>
              <a:t>www.irs.gov</a:t>
            </a:r>
            <a:r>
              <a:rPr lang="en-US" sz="1100" dirty="0"/>
              <a:t>. </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36</a:t>
            </a:fld>
            <a:endParaRPr lang="en-US" dirty="0"/>
          </a:p>
        </p:txBody>
      </p:sp>
    </p:spTree>
    <p:extLst>
      <p:ext uri="{BB962C8B-B14F-4D97-AF65-F5344CB8AC3E}">
        <p14:creationId xmlns:p14="http://schemas.microsoft.com/office/powerpoint/2010/main" val="4241814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For those of you with larger estates, a wealth transfer planning item to think about is the exemption amounts for gift, estate, and generation-skipping taxes for 2024 is high at $13.61 million ($27.22 million for married couples).  Any amount over that is subject to 40% Federal taxes. This high amount provides high net worth individuals a significant planning window to make gifts and set up irrevocable trusts.</a:t>
            </a:r>
          </a:p>
          <a:p>
            <a:r>
              <a:rPr lang="en-US" sz="1100" dirty="0"/>
              <a:t> </a:t>
            </a:r>
          </a:p>
          <a:p>
            <a:r>
              <a:rPr lang="en-US" sz="1100" dirty="0"/>
              <a:t>As a reminder, as of now, in 2026, the estate tax exclusion will return to approximately $5.6 million (which is $7 million adjusted for inflation).  On November 26, 2019, the Treasury Department and the Internal Revenue Service issued final regulations under IR-2019-189 confirming that individuals who take advantage of the increased gift tax exclusion or portability amounts in effect from 2018 to 2025 will not be adversely impacted when this tax law change sunsets on January 1, 2026.  </a:t>
            </a:r>
          </a:p>
          <a:p>
            <a:endParaRPr lang="en-US" sz="1100" dirty="0"/>
          </a:p>
          <a:p>
            <a:r>
              <a:rPr lang="en-US" sz="1100" dirty="0"/>
              <a:t>If you have a large estate, this is something to discuss, so please call us.</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37</a:t>
            </a:fld>
            <a:endParaRPr lang="en-US" dirty="0"/>
          </a:p>
        </p:txBody>
      </p:sp>
    </p:spTree>
    <p:extLst>
      <p:ext uri="{BB962C8B-B14F-4D97-AF65-F5344CB8AC3E}">
        <p14:creationId xmlns:p14="http://schemas.microsoft.com/office/powerpoint/2010/main" val="1265667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a:xfrm>
            <a:off x="748823" y="4701336"/>
            <a:ext cx="5990578" cy="3296484"/>
          </a:xfrm>
        </p:spPr>
        <p:txBody>
          <a:bodyPr/>
          <a:lstStyle/>
          <a:p>
            <a:pPr algn="l"/>
            <a:r>
              <a:rPr lang="en-US" sz="1100" dirty="0">
                <a:cs typeface="Calibri" panose="020F0502020204030204" pitchFamily="34" charset="0"/>
              </a:rPr>
              <a:t>Qualified Charitable Distributions (QCD) are still a strategy for retirement savers. </a:t>
            </a:r>
          </a:p>
          <a:p>
            <a:pPr algn="l"/>
            <a:endParaRPr lang="en-US" sz="1100" dirty="0">
              <a:cs typeface="Calibri" panose="020F0502020204030204" pitchFamily="34" charset="0"/>
            </a:endParaRPr>
          </a:p>
          <a:p>
            <a:pPr algn="l"/>
            <a:r>
              <a:rPr lang="en-US" sz="1100" dirty="0">
                <a:cs typeface="Calibri" panose="020F0502020204030204" pitchFamily="34" charset="0"/>
              </a:rPr>
              <a:t>As part of the SECURE 2.0 Act Required Minimum Distributions or RMD’s were changed to start at age 73 instead of age 72. </a:t>
            </a:r>
          </a:p>
          <a:p>
            <a:pPr algn="l"/>
            <a:endParaRPr lang="en-US" sz="1100" dirty="0">
              <a:cs typeface="Calibri" panose="020F0502020204030204" pitchFamily="34" charset="0"/>
            </a:endParaRPr>
          </a:p>
          <a:p>
            <a:pPr algn="l"/>
            <a:r>
              <a:rPr lang="en-US" sz="1100" dirty="0">
                <a:cs typeface="Calibri" panose="020F0502020204030204" pitchFamily="34" charset="0"/>
              </a:rPr>
              <a:t>Qualified Charitable Distributions, or QCDs, are a tax law provision that allows retirement savers over age 70½ to directly distribute up to $105,000 to eligible charities straight from their retirement accounts and not pay tax on this distribution.  </a:t>
            </a:r>
          </a:p>
          <a:p>
            <a:pPr algn="l"/>
            <a:endParaRPr lang="en-US" sz="1100" dirty="0">
              <a:cs typeface="Calibri" panose="020F0502020204030204" pitchFamily="34" charset="0"/>
            </a:endParaRPr>
          </a:p>
          <a:p>
            <a:pPr algn="l"/>
            <a:r>
              <a:rPr lang="en-US" sz="1100" dirty="0">
                <a:cs typeface="Calibri" panose="020F0502020204030204" pitchFamily="34" charset="0"/>
              </a:rPr>
              <a:t>One idea that experts suggest is if you are charitably inclined, consider using part or all your Required Minimum Distribution or “RMD” for a Qualified Charitable Distribution. If you meet the qualifications to utilize this strategy, the funds must come out of your IRA by December 31, 2023. They must also go directly to an approved charity.</a:t>
            </a:r>
          </a:p>
          <a:p>
            <a:pPr algn="l"/>
            <a:endParaRPr lang="en-US" sz="1100" dirty="0">
              <a:cs typeface="Calibri" panose="020F0502020204030204" pitchFamily="34" charset="0"/>
            </a:endParaRPr>
          </a:p>
          <a:p>
            <a:pPr algn="l"/>
            <a:r>
              <a:rPr lang="en-US" sz="1100" dirty="0">
                <a:cs typeface="Calibri" panose="020F0502020204030204" pitchFamily="34" charset="0"/>
              </a:rPr>
              <a:t>Like many of the other strategies we are discussing today, this is one that needs to be done properly, so please see us or your tax professional about this strategy. </a:t>
            </a:r>
            <a:endParaRPr lang="en-US" b="0" dirty="0"/>
          </a:p>
          <a:p>
            <a:endParaRPr lang="en-US" b="0" dirty="0"/>
          </a:p>
          <a:p>
            <a:endParaRPr lang="en-US" dirty="0"/>
          </a:p>
          <a:p>
            <a:pPr defTabSz="699341">
              <a:lnSpc>
                <a:spcPct val="75000"/>
              </a:lnSpc>
              <a:spcBef>
                <a:spcPts val="765"/>
              </a:spcBef>
              <a:spcAft>
                <a:spcPct val="35000"/>
              </a:spcAft>
              <a:buClr>
                <a:schemeClr val="accent2">
                  <a:lumMod val="75000"/>
                </a:schemeClr>
              </a:buClr>
              <a:defRPr/>
            </a:pPr>
            <a:endParaRPr lang="en-US" dirty="0"/>
          </a:p>
        </p:txBody>
      </p:sp>
      <p:sp>
        <p:nvSpPr>
          <p:cNvPr id="4" name="Slide Number Placeholder 3"/>
          <p:cNvSpPr>
            <a:spLocks noGrp="1"/>
          </p:cNvSpPr>
          <p:nvPr>
            <p:ph type="sldNum" sz="quarter" idx="5"/>
          </p:nvPr>
        </p:nvSpPr>
        <p:spPr>
          <a:xfrm>
            <a:off x="4151080" y="9126754"/>
            <a:ext cx="3174356" cy="482110"/>
          </a:xfrm>
        </p:spPr>
        <p:txBody>
          <a:bodyPr/>
          <a:lstStyle/>
          <a:p>
            <a:pPr defTabSz="483759"/>
            <a:fld id="{9D2DE1BA-B776-4E85-BDA6-0481E5B438F0}" type="slidenum">
              <a:rPr lang="en-US">
                <a:solidFill>
                  <a:prstClr val="black"/>
                </a:solidFill>
                <a:latin typeface="Calibri"/>
              </a:rPr>
              <a:pPr defTabSz="483759"/>
              <a:t>38</a:t>
            </a:fld>
            <a:endParaRPr lang="en-US" dirty="0">
              <a:solidFill>
                <a:prstClr val="black"/>
              </a:solidFill>
              <a:latin typeface="Calibri"/>
            </a:endParaRPr>
          </a:p>
        </p:txBody>
      </p:sp>
    </p:spTree>
    <p:extLst>
      <p:ext uri="{BB962C8B-B14F-4D97-AF65-F5344CB8AC3E}">
        <p14:creationId xmlns:p14="http://schemas.microsoft.com/office/powerpoint/2010/main" val="878202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quick look ahead at some scheduled tax law changes.</a:t>
            </a:r>
          </a:p>
        </p:txBody>
      </p:sp>
      <p:sp>
        <p:nvSpPr>
          <p:cNvPr id="4" name="Slide Number Placeholder 3"/>
          <p:cNvSpPr>
            <a:spLocks noGrp="1"/>
          </p:cNvSpPr>
          <p:nvPr>
            <p:ph type="sldNum" sz="quarter" idx="5"/>
          </p:nvPr>
        </p:nvSpPr>
        <p:spPr/>
        <p:txBody>
          <a:bodyPr/>
          <a:lstStyle/>
          <a:p>
            <a:fld id="{927C3659-59D9-48B0-B1AA-DBA42BBD0826}" type="slidenum">
              <a:rPr lang="en-US" smtClean="0"/>
              <a:t>39</a:t>
            </a:fld>
            <a:endParaRPr lang="en-US" dirty="0"/>
          </a:p>
        </p:txBody>
      </p:sp>
    </p:spTree>
    <p:extLst>
      <p:ext uri="{BB962C8B-B14F-4D97-AF65-F5344CB8AC3E}">
        <p14:creationId xmlns:p14="http://schemas.microsoft.com/office/powerpoint/2010/main" val="425679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dirty="0">
                <a:cs typeface="Arial" pitchFamily="34" charset="0"/>
              </a:rPr>
              <a:t>As a reminder, it is always important to review that there are five key areas of financial planning.  </a:t>
            </a:r>
          </a:p>
          <a:p>
            <a:pPr algn="l" eaLnBrk="1" hangingPunct="1"/>
            <a:endParaRPr lang="en-US" dirty="0">
              <a:cs typeface="Arial" pitchFamily="34" charset="0"/>
            </a:endParaRPr>
          </a:p>
          <a:p>
            <a:pPr algn="l" eaLnBrk="1" hangingPunct="1"/>
            <a:r>
              <a:rPr lang="en-US" dirty="0">
                <a:cs typeface="Arial" pitchFamily="34" charset="0"/>
              </a:rPr>
              <a:t>They are: </a:t>
            </a:r>
          </a:p>
          <a:p>
            <a:pPr algn="l" eaLnBrk="1" hangingPunct="1"/>
            <a:endParaRPr lang="en-US" dirty="0">
              <a:cs typeface="Arial" pitchFamily="34" charset="0"/>
            </a:endParaRPr>
          </a:p>
          <a:p>
            <a:pPr algn="l" eaLnBrk="1" hangingPunct="1">
              <a:buFontTx/>
              <a:buChar char="•"/>
            </a:pPr>
            <a:r>
              <a:rPr lang="en-US" dirty="0">
                <a:cs typeface="Arial" pitchFamily="34" charset="0"/>
              </a:rPr>
              <a:t>Preservation Planning, </a:t>
            </a:r>
          </a:p>
          <a:p>
            <a:pPr algn="l" eaLnBrk="1" hangingPunct="1">
              <a:buFontTx/>
              <a:buChar char="•"/>
            </a:pPr>
            <a:r>
              <a:rPr lang="en-US" dirty="0">
                <a:cs typeface="Arial" pitchFamily="34" charset="0"/>
              </a:rPr>
              <a:t>Retirement Planning, </a:t>
            </a:r>
          </a:p>
          <a:p>
            <a:pPr algn="l" eaLnBrk="1" hangingPunct="1">
              <a:buFontTx/>
              <a:buChar char="•"/>
            </a:pPr>
            <a:r>
              <a:rPr lang="en-US" dirty="0">
                <a:cs typeface="Arial" pitchFamily="34" charset="0"/>
              </a:rPr>
              <a:t>Tax Planning,</a:t>
            </a:r>
          </a:p>
          <a:p>
            <a:pPr algn="l" eaLnBrk="1" hangingPunct="1">
              <a:buFontTx/>
              <a:buChar char="•"/>
            </a:pPr>
            <a:r>
              <a:rPr lang="en-US" dirty="0">
                <a:cs typeface="Arial" pitchFamily="34" charset="0"/>
              </a:rPr>
              <a:t>Estate Planning, and </a:t>
            </a:r>
          </a:p>
          <a:p>
            <a:pPr algn="l" eaLnBrk="1" hangingPunct="1">
              <a:buFontTx/>
              <a:buChar char="•"/>
            </a:pPr>
            <a:r>
              <a:rPr lang="en-US" dirty="0">
                <a:cs typeface="Arial" pitchFamily="34" charset="0"/>
              </a:rPr>
              <a:t>Investment Planning</a:t>
            </a:r>
          </a:p>
          <a:p>
            <a:pPr algn="l" eaLnBrk="1" hangingPunct="1">
              <a:buFontTx/>
              <a:buChar char="•"/>
            </a:pPr>
            <a:endParaRPr lang="en-US" dirty="0">
              <a:cs typeface="Arial" pitchFamily="34" charset="0"/>
            </a:endParaRPr>
          </a:p>
          <a:p>
            <a:pPr algn="l" eaLnBrk="1" hangingPunct="1"/>
            <a:r>
              <a:rPr lang="en-US" dirty="0">
                <a:cs typeface="Arial" pitchFamily="34" charset="0"/>
              </a:rPr>
              <a:t>As a comprehensive financial services firm, we try to always consider the impact of any recommendation we make on not just one, but all these areas for our clients.</a:t>
            </a:r>
          </a:p>
          <a:p>
            <a:pPr algn="l" eaLnBrk="1" hangingPunct="1"/>
            <a:endParaRPr lang="en-US" dirty="0">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45112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2455" y="4400549"/>
            <a:ext cx="5990897" cy="3723947"/>
          </a:xfrm>
        </p:spPr>
        <p:txBody>
          <a:bodyPr/>
          <a:lstStyle/>
          <a:p>
            <a:pPr marL="0" marR="0" algn="just">
              <a:lnSpc>
                <a:spcPct val="107000"/>
              </a:lnSpc>
              <a:spcBef>
                <a:spcPts val="1200"/>
              </a:spcBef>
              <a:spcAft>
                <a:spcPts val="800"/>
              </a:spcAft>
            </a:pPr>
            <a:r>
              <a:rPr lang="en-US" dirty="0"/>
              <a:t>Regardless of whether the candidate you voted for won or not, 2025 and 2026 will bring changes to tax laws. The Tax Cuts and Jobs Act (TCJA) is scheduled to sunset on December 31, 2025. Currently, there are many different proposals for extending, expiring, or changing parts of the TCJA. Even if no tax law changes are voted in, tax law changes are scheduled to happen. Here are some of the most talked about tax change items that investors should be aware of:</a:t>
            </a:r>
          </a:p>
          <a:p>
            <a:pPr marL="342900" marR="0" lvl="0" indent="-342900">
              <a:lnSpc>
                <a:spcPct val="107000"/>
              </a:lnSpc>
              <a:buFont typeface="Symbol" panose="05050102010706020507" pitchFamily="18" charset="2"/>
              <a:buChar char=""/>
            </a:pPr>
            <a:r>
              <a:rPr lang="en-US" dirty="0"/>
              <a:t>Income Tax rates:  You may find yourself with higher or lower individual tax rates.</a:t>
            </a:r>
          </a:p>
          <a:p>
            <a:pPr marL="342900" marR="0" lvl="0" indent="-342900">
              <a:lnSpc>
                <a:spcPct val="107000"/>
              </a:lnSpc>
              <a:buFont typeface="Symbol" panose="05050102010706020507" pitchFamily="18" charset="2"/>
              <a:buChar char=""/>
            </a:pPr>
            <a:r>
              <a:rPr lang="en-US" dirty="0"/>
              <a:t>Deductions: You could have greater or reduced itemized deductions.</a:t>
            </a:r>
          </a:p>
          <a:p>
            <a:pPr marL="342900" marR="0" lvl="0" indent="-342900">
              <a:lnSpc>
                <a:spcPct val="107000"/>
              </a:lnSpc>
              <a:buFont typeface="Symbol" panose="05050102010706020507" pitchFamily="18" charset="2"/>
              <a:buChar char=""/>
            </a:pPr>
            <a:r>
              <a:rPr lang="en-US" dirty="0"/>
              <a:t>Corporate Taxes: Corporate tax rates could increase or decrease. </a:t>
            </a:r>
          </a:p>
          <a:p>
            <a:pPr marL="342900" marR="0" lvl="0" indent="-342900">
              <a:lnSpc>
                <a:spcPct val="107000"/>
              </a:lnSpc>
              <a:buFont typeface="Symbol" panose="05050102010706020507" pitchFamily="18" charset="2"/>
              <a:buChar char=""/>
            </a:pPr>
            <a:r>
              <a:rPr lang="en-US" dirty="0"/>
              <a:t>Qualified dividends and capital gains rates: There could be higher or lower capital gains rates.</a:t>
            </a:r>
          </a:p>
          <a:p>
            <a:pPr marL="342900" marR="0" lvl="0" indent="-342900">
              <a:lnSpc>
                <a:spcPct val="107000"/>
              </a:lnSpc>
              <a:buFont typeface="Symbol" panose="05050102010706020507" pitchFamily="18" charset="2"/>
              <a:buChar char=""/>
            </a:pPr>
            <a:r>
              <a:rPr lang="en-US" dirty="0"/>
              <a:t>Estate Taxes: Estate tax exemptions could significantly increase or decrease.</a:t>
            </a:r>
          </a:p>
          <a:p>
            <a:pPr marL="342900" marR="0" lvl="0" indent="-342900">
              <a:lnSpc>
                <a:spcPct val="107000"/>
              </a:lnSpc>
              <a:buFont typeface="Symbol" panose="05050102010706020507" pitchFamily="18" charset="2"/>
              <a:buChar char=""/>
            </a:pPr>
            <a:r>
              <a:rPr lang="en-US" dirty="0"/>
              <a:t>Child Tax Credit: There could be a potential expansion of Child tax credits for those with children.</a:t>
            </a:r>
          </a:p>
          <a:p>
            <a:endParaRPr lang="en-US" dirty="0"/>
          </a:p>
          <a:p>
            <a:r>
              <a:rPr lang="en-US" dirty="0"/>
              <a:t>We are keeping a close eye on upcoming tax law changes and how they may affect you.  We will guide you when appropriate so that you may plan and strategize according to your unique situation. </a:t>
            </a:r>
          </a:p>
        </p:txBody>
      </p:sp>
      <p:sp>
        <p:nvSpPr>
          <p:cNvPr id="4" name="Slide Number Placeholder 3"/>
          <p:cNvSpPr>
            <a:spLocks noGrp="1"/>
          </p:cNvSpPr>
          <p:nvPr>
            <p:ph type="sldNum" sz="quarter" idx="5"/>
          </p:nvPr>
        </p:nvSpPr>
        <p:spPr/>
        <p:txBody>
          <a:bodyPr/>
          <a:lstStyle/>
          <a:p>
            <a:fld id="{6BDFD224-F00D-4E1F-B72F-0BC2D1279410}" type="slidenum">
              <a:rPr lang="en-US" smtClean="0"/>
              <a:t>40</a:t>
            </a:fld>
            <a:endParaRPr lang="en-US"/>
          </a:p>
        </p:txBody>
      </p:sp>
    </p:spTree>
    <p:extLst>
      <p:ext uri="{BB962C8B-B14F-4D97-AF65-F5344CB8AC3E}">
        <p14:creationId xmlns:p14="http://schemas.microsoft.com/office/powerpoint/2010/main" val="560414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dirty="0"/>
              <a:t>Again, a  “Proactive” approach to your tax planning instead of a “Reactive” approach could produce better results! </a:t>
            </a:r>
          </a:p>
          <a:p>
            <a:pPr defTabSz="931774">
              <a:lnSpc>
                <a:spcPct val="115000"/>
              </a:lnSpc>
              <a:spcAft>
                <a:spcPts val="1019"/>
              </a:spcAft>
              <a:defRPr/>
            </a:pPr>
            <a:r>
              <a:rPr lang="en-US" dirty="0"/>
              <a:t>One of our goals is to keep clients updated when tax laws change so that they can proactively plan. If you’d like to discuss how these sunsetting rules or any tax law changes may affect your situation, please feel free to contact us, and we’d be happy to assess your </a:t>
            </a:r>
            <a:r>
              <a:rPr lang="en-US" kern="1200" dirty="0">
                <a:solidFill>
                  <a:prstClr val="black"/>
                </a:solidFill>
                <a:latin typeface="+mn-lt"/>
                <a:ea typeface="+mn-ea"/>
                <a:cs typeface="+mn-cs"/>
              </a:rPr>
              <a:t>unique</a:t>
            </a:r>
            <a:r>
              <a:rPr lang="en-US" dirty="0"/>
              <a:t> financial situation.</a:t>
            </a:r>
          </a:p>
        </p:txBody>
      </p:sp>
      <p:sp>
        <p:nvSpPr>
          <p:cNvPr id="4" name="Slide Number Placeholder 3"/>
          <p:cNvSpPr>
            <a:spLocks noGrp="1"/>
          </p:cNvSpPr>
          <p:nvPr>
            <p:ph type="sldNum" sz="quarter" idx="5"/>
          </p:nvPr>
        </p:nvSpPr>
        <p:spPr/>
        <p:txBody>
          <a:bodyPr/>
          <a:lstStyle/>
          <a:p>
            <a:fld id="{04A5334B-7FE2-4411-A5AB-B06D7130522B}" type="slidenum">
              <a:rPr lang="en-US" smtClean="0"/>
              <a:t>41</a:t>
            </a:fld>
            <a:endParaRPr lang="en-US" dirty="0"/>
          </a:p>
        </p:txBody>
      </p:sp>
    </p:spTree>
    <p:extLst>
      <p:ext uri="{BB962C8B-B14F-4D97-AF65-F5344CB8AC3E}">
        <p14:creationId xmlns:p14="http://schemas.microsoft.com/office/powerpoint/2010/main" val="26610576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b="0" dirty="0"/>
              <a:t>So – what can you expect from us?</a:t>
            </a:r>
          </a:p>
          <a:p>
            <a:pPr algn="l" eaLnBrk="1" hangingPunct="1"/>
            <a:endParaRPr lang="en-US" b="0" dirty="0"/>
          </a:p>
          <a:p>
            <a:pPr defTabSz="985901">
              <a:defRPr/>
            </a:pPr>
            <a:r>
              <a:rPr lang="en-US" b="0" dirty="0"/>
              <a:t>One of our main focuses is to review changes for our clients on an ongoing basis.</a:t>
            </a:r>
          </a:p>
          <a:p>
            <a:pPr algn="l" eaLnBrk="1" hangingPunct="1"/>
            <a:endParaRPr lang="en-US" b="0" dirty="0"/>
          </a:p>
          <a:p>
            <a:pPr algn="l" eaLnBrk="1" hangingPunct="1"/>
            <a:r>
              <a:rPr lang="en-US" b="0" dirty="0"/>
              <a:t>You can expect regular communication and more frequent discussions, and you can expect that we are continuously reviewing economic, tax, estate, and investment issues for our clients</a:t>
            </a:r>
            <a:r>
              <a:rPr lang="en-US" b="0" dirty="0">
                <a:cs typeface="Arial" pitchFamily="34" charset="0"/>
              </a:rPr>
              <a:t>.</a:t>
            </a:r>
          </a:p>
          <a:p>
            <a:pPr algn="l" eaLnBrk="1" hangingPunct="1"/>
            <a:endParaRPr lang="en-US" b="0" dirty="0">
              <a:cs typeface="Arial" pitchFamily="34" charset="0"/>
            </a:endParaRPr>
          </a:p>
          <a:p>
            <a:pPr algn="l" eaLnBrk="1" hangingPunct="1"/>
            <a:r>
              <a:rPr lang="en-US" b="0" dirty="0">
                <a:cs typeface="Arial" pitchFamily="34" charset="0"/>
              </a:rPr>
              <a:t>In fact, we will be offering other workshops that highlight tax changes and planning ideas.</a:t>
            </a:r>
            <a:endParaRPr lang="en-US" b="0" dirty="0"/>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93373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85901">
              <a:defRPr/>
            </a:pPr>
            <a:r>
              <a:rPr lang="en-US" dirty="0"/>
              <a:t>We appreciate our clients! </a:t>
            </a:r>
          </a:p>
          <a:p>
            <a:pPr algn="just" defTabSz="985901">
              <a:defRPr/>
            </a:pPr>
            <a:endParaRPr lang="en-US" dirty="0"/>
          </a:p>
          <a:p>
            <a:pPr algn="just" defTabSz="985901">
              <a:defRPr/>
            </a:pPr>
            <a:r>
              <a:rPr lang="en-US" dirty="0"/>
              <a:t>Do you know someone who could benefit from the information we provide? As a valued client, you can add names to our mailing list to receive our newsletters, articles, and reports.</a:t>
            </a:r>
          </a:p>
          <a:p>
            <a:pPr algn="just" defTabSz="985901">
              <a:defRPr/>
            </a:pPr>
            <a:endParaRPr lang="en-US" dirty="0"/>
          </a:p>
          <a:p>
            <a:pPr algn="just" defTabSz="985901">
              <a:defRPr/>
            </a:pPr>
            <a:r>
              <a:rPr lang="en-US" dirty="0"/>
              <a:t>If you’d like to take advantage of this, please let us know and we would be happy to include them in our mailings. </a:t>
            </a:r>
          </a:p>
          <a:p>
            <a:pPr algn="just" eaLnBrk="1" hangingPunct="1"/>
            <a:endParaRPr lang="en-US" dirty="0">
              <a:cs typeface="Arial" pitchFamily="34" charset="0"/>
            </a:endParaRPr>
          </a:p>
          <a:p>
            <a:pPr algn="just" eaLnBrk="1" hangingPunct="1"/>
            <a:endParaRPr lang="en-US" dirty="0">
              <a:cs typeface="Arial" pitchFamily="34" charset="0"/>
            </a:endParaRPr>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66513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920750"/>
            <a:ext cx="5957888" cy="3351213"/>
          </a:xfrm>
        </p:spPr>
      </p:sp>
      <p:sp>
        <p:nvSpPr>
          <p:cNvPr id="3" name="Notes Placeholder 2"/>
          <p:cNvSpPr>
            <a:spLocks noGrp="1"/>
          </p:cNvSpPr>
          <p:nvPr>
            <p:ph type="body" idx="1"/>
          </p:nvPr>
        </p:nvSpPr>
        <p:spPr/>
        <p:txBody>
          <a:bodyPr/>
          <a:lstStyle/>
          <a:p>
            <a:pPr algn="l" eaLnBrk="1" hangingPunct="1"/>
            <a:r>
              <a:rPr lang="en-US" dirty="0">
                <a:cs typeface="Arial" pitchFamily="34" charset="0"/>
              </a:rPr>
              <a:t>One of our goals is to continue to help others!</a:t>
            </a:r>
          </a:p>
          <a:p>
            <a:pPr algn="l" eaLnBrk="1" hangingPunct="1"/>
            <a:endParaRPr lang="en-US" dirty="0">
              <a:cs typeface="Arial" pitchFamily="34" charset="0"/>
            </a:endParaRPr>
          </a:p>
          <a:p>
            <a:pPr algn="l" eaLnBrk="1" hangingPunct="1"/>
            <a:r>
              <a:rPr lang="en-US" dirty="0">
                <a:cs typeface="Arial" pitchFamily="34" charset="0"/>
              </a:rPr>
              <a:t>Some of our best clients were referred to us by existing clients.  So, please feel comfortable letting us know the names of anyone you feel could benefit from our services or information.</a:t>
            </a:r>
          </a:p>
          <a:p>
            <a:pPr algn="l" eaLnBrk="1" hangingPunct="1"/>
            <a:endParaRPr lang="en-US" dirty="0">
              <a:cs typeface="Arial" pitchFamily="34" charset="0"/>
            </a:endParaRPr>
          </a:p>
          <a:p>
            <a:pPr algn="l" eaLnBrk="1" hangingPunct="1"/>
            <a:r>
              <a:rPr lang="en-US" dirty="0">
                <a:cs typeface="Arial" pitchFamily="34" charset="0"/>
              </a:rPr>
              <a:t>Again, one of our primary goals is to keep clients informed, and we appreciate you attending our session.</a:t>
            </a:r>
          </a:p>
          <a:p>
            <a:pPr algn="l" eaLnBrk="1" hangingPunct="1"/>
            <a:endParaRPr lang="en-US" dirty="0">
              <a:cs typeface="Arial" pitchFamily="34" charset="0"/>
            </a:endParaRPr>
          </a:p>
          <a:p>
            <a:pPr algn="l" eaLnBrk="1" hangingPunct="1"/>
            <a:r>
              <a:rPr lang="en-US" dirty="0">
                <a:cs typeface="Arial" pitchFamily="34" charset="0"/>
              </a:rPr>
              <a:t>Please call us if you have any questions.</a:t>
            </a:r>
          </a:p>
          <a:p>
            <a:endParaRPr lang="en-US" dirty="0">
              <a:cs typeface="Arial" pitchFamily="34" charset="0"/>
            </a:endParaRPr>
          </a:p>
        </p:txBody>
      </p:sp>
      <p:sp>
        <p:nvSpPr>
          <p:cNvPr id="4" name="Slide Number Placeholder 3"/>
          <p:cNvSpPr>
            <a:spLocks noGrp="1"/>
          </p:cNvSpPr>
          <p:nvPr>
            <p:ph type="sldNum" sz="quarter" idx="10"/>
          </p:nvPr>
        </p:nvSpPr>
        <p:spPr/>
        <p:txBody>
          <a:bodyPr/>
          <a:lstStyle/>
          <a:p>
            <a:pPr defTabSz="949478">
              <a:defRPr/>
            </a:pPr>
            <a:fld id="{9D2DE1BA-B776-4E85-BDA6-0481E5B438F0}" type="slidenum">
              <a:rPr lang="en-US">
                <a:solidFill>
                  <a:prstClr val="black"/>
                </a:solidFill>
                <a:latin typeface="Calibri" panose="020F0502020204030204"/>
              </a:rPr>
              <a:pPr defTabSz="949478">
                <a:defRPr/>
              </a:pPr>
              <a:t>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85916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45</a:t>
            </a:fld>
            <a:endParaRPr lang="en-US" dirty="0"/>
          </a:p>
        </p:txBody>
      </p:sp>
    </p:spTree>
    <p:extLst>
      <p:ext uri="{BB962C8B-B14F-4D97-AF65-F5344CB8AC3E}">
        <p14:creationId xmlns:p14="http://schemas.microsoft.com/office/powerpoint/2010/main" val="11750469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85901">
              <a:defRPr/>
            </a:pPr>
            <a:r>
              <a:rPr lang="en-US" dirty="0"/>
              <a:t>We are thankful for the opportunity to assist you with your financial needs. </a:t>
            </a:r>
          </a:p>
          <a:p>
            <a:pPr algn="just" defTabSz="985901">
              <a:defRPr/>
            </a:pPr>
            <a:endParaRPr lang="en-US" dirty="0"/>
          </a:p>
          <a:p>
            <a:pPr algn="just" defTabSz="985901">
              <a:defRPr/>
            </a:pPr>
            <a:r>
              <a:rPr lang="en-US" dirty="0"/>
              <a:t>Remember, at our firm, clients come first, and your health and well-being are our highest priority. </a:t>
            </a:r>
          </a:p>
          <a:p>
            <a:pPr algn="just" eaLnBrk="1" hangingPunct="1"/>
            <a:endParaRPr lang="en-US" dirty="0">
              <a:cs typeface="Arial" pitchFamily="34" charset="0"/>
            </a:endParaRPr>
          </a:p>
          <a:p>
            <a:pPr algn="just" eaLnBrk="1" hangingPunct="1"/>
            <a:endParaRPr lang="en-US" dirty="0">
              <a:cs typeface="Arial" pitchFamily="34" charset="0"/>
            </a:endParaRPr>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34881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2024 has brought some interesting dynamics for investors. In 2024 investors had to worry about Market volatility, political unrest and fighting, interest rate changes, more inflation-  but at lower rates, and a contentious presidential election atmosphere.</a:t>
            </a:r>
          </a:p>
        </p:txBody>
      </p:sp>
      <p:sp>
        <p:nvSpPr>
          <p:cNvPr id="4" name="Slide Number Placeholder 3"/>
          <p:cNvSpPr>
            <a:spLocks noGrp="1"/>
          </p:cNvSpPr>
          <p:nvPr>
            <p:ph type="sldNum" sz="quarter" idx="5"/>
          </p:nvPr>
        </p:nvSpPr>
        <p:spPr/>
        <p:txBody>
          <a:bodyPr/>
          <a:lstStyle/>
          <a:p>
            <a:fld id="{927C3659-59D9-48B0-B1AA-DBA42BBD0826}" type="slidenum">
              <a:rPr lang="en-US" smtClean="0"/>
              <a:t>5</a:t>
            </a:fld>
            <a:endParaRPr lang="en-US" dirty="0"/>
          </a:p>
        </p:txBody>
      </p:sp>
    </p:spTree>
    <p:extLst>
      <p:ext uri="{BB962C8B-B14F-4D97-AF65-F5344CB8AC3E}">
        <p14:creationId xmlns:p14="http://schemas.microsoft.com/office/powerpoint/2010/main" val="3751485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187" y="4701336"/>
            <a:ext cx="5699196" cy="3846548"/>
          </a:xfrm>
        </p:spPr>
        <p:txBody>
          <a:bodyPr/>
          <a:lstStyle/>
          <a:p>
            <a:pPr algn="just" fontAlgn="base"/>
            <a:r>
              <a:rPr lang="en-US" dirty="0">
                <a:solidFill>
                  <a:srgbClr val="000000"/>
                </a:solidFill>
                <a:effectLst/>
                <a:ea typeface="Calibri" panose="020F0502020204030204" pitchFamily="34" charset="0"/>
              </a:rPr>
              <a:t>So, how have equity markets performed?  As this chart shows, year to date, the broad-based S&amp;P 500 index has advanced and made multiple new highs.</a:t>
            </a:r>
            <a:endParaRPr lang="en-US" dirty="0">
              <a:solidFill>
                <a:srgbClr val="000000"/>
              </a:solidFill>
              <a:ea typeface="Calibri" panose="020F0502020204030204" pitchFamily="34" charset="0"/>
            </a:endParaRPr>
          </a:p>
          <a:p>
            <a:pPr algn="just" fontAlgn="base"/>
            <a:endParaRPr lang="en-US" i="1" dirty="0">
              <a:solidFill>
                <a:srgbClr val="000000"/>
              </a:solidFill>
              <a:effectLst/>
              <a:ea typeface="Calibri" panose="020F0502020204030204" pitchFamily="34" charset="0"/>
            </a:endParaRPr>
          </a:p>
          <a:p>
            <a:pPr algn="just" fontAlgn="base"/>
            <a:r>
              <a:rPr lang="en-US" i="1" dirty="0">
                <a:solidFill>
                  <a:srgbClr val="000000"/>
                </a:solidFill>
                <a:effectLst/>
                <a:ea typeface="Calibri" panose="020F0502020204030204" pitchFamily="34" charset="0"/>
              </a:rPr>
              <a:t>Source: bigcharts.com</a:t>
            </a:r>
          </a:p>
          <a:p>
            <a:pPr algn="just" fontAlgn="base"/>
            <a:endParaRPr lang="en-US" i="1" dirty="0">
              <a:solidFill>
                <a:srgbClr val="000000"/>
              </a:solidFill>
              <a:effectLst/>
              <a:ea typeface="Calibri" panose="020F0502020204030204" pitchFamily="34" charset="0"/>
            </a:endParaRPr>
          </a:p>
          <a:p>
            <a:pPr algn="just" fontAlgn="base"/>
            <a:endParaRPr lang="en-US" dirty="0">
              <a:solidFill>
                <a:srgbClr val="000000"/>
              </a:solidFill>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53515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188" y="4701336"/>
            <a:ext cx="5819980" cy="3846548"/>
          </a:xfrm>
        </p:spPr>
        <p:txBody>
          <a:bodyPr/>
          <a:lstStyle/>
          <a:p>
            <a:pPr algn="just" defTabSz="96751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While there are many factors that can continue to affect the movement of equity markets, some major equity market concerns we still need to monitor are the ones we have already mentioned, including:</a:t>
            </a:r>
          </a:p>
          <a:p>
            <a:pPr algn="just" defTabSz="967518" fontAlgn="base">
              <a:defRPr/>
            </a:pP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4708" indent="-174708" algn="just" defTabSz="967518" fontAlgn="base">
              <a:buFont typeface="Arial" panose="020B0604020202020204" pitchFamily="34" charset="0"/>
              <a:buChar char="•"/>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direction of inflation rates, </a:t>
            </a:r>
          </a:p>
          <a:p>
            <a:pPr marL="174708" indent="-174708" algn="just" defTabSz="967518" fontAlgn="base">
              <a:buFont typeface="Arial" panose="020B0604020202020204" pitchFamily="34" charset="0"/>
              <a:buChar char="•"/>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Further interest rate changes, </a:t>
            </a:r>
          </a:p>
          <a:p>
            <a:pPr marL="174708" indent="-174708" algn="just" defTabSz="967518" fontAlgn="base">
              <a:buFont typeface="Arial" panose="020B0604020202020204" pitchFamily="34" charset="0"/>
              <a:buChar char="•"/>
              <a:defRP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R</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ecession concerns; </a:t>
            </a:r>
          </a:p>
          <a:p>
            <a:pPr marL="174708" indent="-174708" algn="just" defTabSz="967518" fontAlgn="base">
              <a:buFont typeface="Arial" panose="020B0604020202020204" pitchFamily="34" charset="0"/>
              <a:buChar char="•"/>
              <a:defRP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G</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eopolitical unrest;</a:t>
            </a:r>
          </a:p>
          <a:p>
            <a:pPr marL="174708" indent="-174708" algn="just" defTabSz="967518" fontAlgn="base">
              <a:buFont typeface="Arial" panose="020B0604020202020204" pitchFamily="34" charset="0"/>
              <a:buChar char="•"/>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the recent elections.</a:t>
            </a:r>
          </a:p>
          <a:p>
            <a:pPr algn="just" defTabSz="967518" fontAlgn="base">
              <a:defRPr/>
            </a:pP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defTabSz="96751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items could be major factors in determining the future direction of the equity markets. </a:t>
            </a:r>
          </a:p>
          <a:p>
            <a:pPr algn="just" defTabSz="967518" fontAlgn="base">
              <a:defRPr/>
            </a:pP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fontAlgn="base"/>
            <a:endParaRPr lang="en-US" i="1" dirty="0"/>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7479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D926D-CFF4-29CB-F76F-208753E8C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FFAA5-40BF-FCE7-ECC1-D7A4AE175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E99DA-8F66-F046-B6CD-059149D29B59}"/>
              </a:ext>
            </a:extLst>
          </p:cNvPr>
          <p:cNvSpPr>
            <a:spLocks noGrp="1"/>
          </p:cNvSpPr>
          <p:nvPr>
            <p:ph type="body" idx="1"/>
          </p:nvPr>
        </p:nvSpPr>
        <p:spPr/>
        <p:txBody>
          <a:bodyPr/>
          <a:lstStyle/>
          <a:p>
            <a:pPr algn="just" fontAlgn="base">
              <a:buClr>
                <a:schemeClr val="accent2">
                  <a:lumMod val="75000"/>
                </a:schemeClr>
              </a:buClr>
              <a:defRPr/>
            </a:pPr>
            <a:r>
              <a:rPr lang="en-US" dirty="0"/>
              <a:t>As this graph shows, the inflation rate for October 2024 was 2.6%. This is way down from 2022 highs, but inflation remains an ongoing concern.</a:t>
            </a:r>
          </a:p>
          <a:p>
            <a:pPr algn="just" fontAlgn="base">
              <a:buClr>
                <a:schemeClr val="accent2">
                  <a:lumMod val="75000"/>
                </a:schemeClr>
              </a:buClr>
              <a:defRPr/>
            </a:pPr>
            <a:endParaRPr lang="en-US" dirty="0"/>
          </a:p>
          <a:p>
            <a:pPr algn="just" fontAlgn="base">
              <a:buClr>
                <a:schemeClr val="accent2">
                  <a:lumMod val="75000"/>
                </a:schemeClr>
              </a:buClr>
              <a:defRPr/>
            </a:pPr>
            <a:endParaRPr lang="en-US" dirty="0"/>
          </a:p>
          <a:p>
            <a:pPr algn="just" fontAlgn="base">
              <a:buClr>
                <a:schemeClr val="accent2">
                  <a:lumMod val="75000"/>
                </a:schemeClr>
              </a:buClr>
              <a:defRPr/>
            </a:pPr>
            <a:endParaRPr lang="en-US" dirty="0"/>
          </a:p>
          <a:p>
            <a:pPr algn="just" fontAlgn="base">
              <a:buClr>
                <a:schemeClr val="accent2">
                  <a:lumMod val="75000"/>
                </a:schemeClr>
              </a:buClr>
              <a:defRPr/>
            </a:pPr>
            <a:endParaRPr lang="en-US" dirty="0"/>
          </a:p>
        </p:txBody>
      </p:sp>
      <p:sp>
        <p:nvSpPr>
          <p:cNvPr id="4" name="Slide Number Placeholder 3">
            <a:extLst>
              <a:ext uri="{FF2B5EF4-FFF2-40B4-BE49-F238E27FC236}">
                <a16:creationId xmlns:a16="http://schemas.microsoft.com/office/drawing/2014/main" id="{E76811C5-7CA2-76B6-2CA9-62D42D8F8C9F}"/>
              </a:ext>
            </a:extLst>
          </p:cNvPr>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13040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503" y="4689716"/>
            <a:ext cx="5990578" cy="3846548"/>
          </a:xfrm>
        </p:spPr>
        <p:txBody>
          <a:bodyPr/>
          <a:lstStyle/>
          <a:p>
            <a:pPr algn="l" fontAlgn="base"/>
            <a:r>
              <a:rPr lang="en-US" dirty="0"/>
              <a:t>After 11 interest rate increases over a very short period, with the federal funds rate rising from near 0% to over 5% and then pausing, at their September meeting, the Fed chose to reduce rates by 50 basis points and then by another 25 Basis points in November. They meet again in December and their minutes reflect that this may be the first of several interest rate cuts that we could see over the next year and a half.</a:t>
            </a:r>
          </a:p>
        </p:txBody>
      </p:sp>
      <p:sp>
        <p:nvSpPr>
          <p:cNvPr id="4" name="Slide Number Placeholder 3"/>
          <p:cNvSpPr>
            <a:spLocks noGrp="1"/>
          </p:cNvSpPr>
          <p:nvPr>
            <p:ph type="sldNum" sz="quarter" idx="5"/>
          </p:nvPr>
        </p:nvSpPr>
        <p:spPr/>
        <p:txBody>
          <a:bodyPr/>
          <a:lstStyle/>
          <a:p>
            <a:pPr defTabSz="949478">
              <a:defRPr/>
            </a:pPr>
            <a:fld id="{BD53C02A-7E42-473B-B46B-30CAC35B688D}" type="slidenum">
              <a:rPr lang="en-US">
                <a:solidFill>
                  <a:prstClr val="black"/>
                </a:solidFill>
                <a:latin typeface="Calibri" panose="020F0502020204030204"/>
              </a:rPr>
              <a:pPr defTabSz="949478">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17691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D1A90-0E05-F3CC-5594-4ADF4B4C5B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F1C5F3-B89E-B8E8-4607-E2032A66BA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3ACF56-5E65-B879-D3B2-80D988F90091}"/>
              </a:ext>
            </a:extLst>
          </p:cNvPr>
          <p:cNvSpPr>
            <a:spLocks noGrp="1"/>
          </p:cNvSpPr>
          <p:nvPr>
            <p:ph type="dt" sz="half" idx="10"/>
          </p:nvPr>
        </p:nvSpPr>
        <p:spPr/>
        <p:txBody>
          <a:bodyPr/>
          <a:lstStyle/>
          <a:p>
            <a:fld id="{6DA819E0-E125-443F-A2FE-EB0A892B835C}" type="datetimeFigureOut">
              <a:rPr lang="en-US" smtClean="0"/>
              <a:t>11/18/2024</a:t>
            </a:fld>
            <a:endParaRPr lang="en-US" dirty="0"/>
          </a:p>
        </p:txBody>
      </p:sp>
      <p:sp>
        <p:nvSpPr>
          <p:cNvPr id="5" name="Footer Placeholder 4">
            <a:extLst>
              <a:ext uri="{FF2B5EF4-FFF2-40B4-BE49-F238E27FC236}">
                <a16:creationId xmlns:a16="http://schemas.microsoft.com/office/drawing/2014/main" id="{63A71C89-9A18-B5D3-695E-554BFC3CCE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45CFD0-1793-C063-A5D6-B4027242087F}"/>
              </a:ext>
            </a:extLst>
          </p:cNvPr>
          <p:cNvSpPr>
            <a:spLocks noGrp="1"/>
          </p:cNvSpPr>
          <p:nvPr>
            <p:ph type="sldNum" sz="quarter" idx="12"/>
          </p:nvPr>
        </p:nvSpPr>
        <p:spPr/>
        <p:txBody>
          <a:bodyPr/>
          <a:lstStyle/>
          <a:p>
            <a:fld id="{D51B2B1C-F90B-493A-86AE-531539EF24FD}" type="slidenum">
              <a:rPr lang="en-US" smtClean="0"/>
              <a:t>‹#›</a:t>
            </a:fld>
            <a:endParaRPr lang="en-US" dirty="0"/>
          </a:p>
        </p:txBody>
      </p:sp>
    </p:spTree>
    <p:extLst>
      <p:ext uri="{BB962C8B-B14F-4D97-AF65-F5344CB8AC3E}">
        <p14:creationId xmlns:p14="http://schemas.microsoft.com/office/powerpoint/2010/main" val="1516430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3EF8-9DEC-A5A4-0C30-97B8DA6E19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A8177-798D-F985-8E6F-EA4072212A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C8EB8-E797-61B4-0413-E01B7923E715}"/>
              </a:ext>
            </a:extLst>
          </p:cNvPr>
          <p:cNvSpPr>
            <a:spLocks noGrp="1"/>
          </p:cNvSpPr>
          <p:nvPr>
            <p:ph type="dt" sz="half" idx="10"/>
          </p:nvPr>
        </p:nvSpPr>
        <p:spPr/>
        <p:txBody>
          <a:bodyPr/>
          <a:lstStyle/>
          <a:p>
            <a:fld id="{6DA819E0-E125-443F-A2FE-EB0A892B835C}" type="datetimeFigureOut">
              <a:rPr lang="en-US" smtClean="0"/>
              <a:t>11/18/2024</a:t>
            </a:fld>
            <a:endParaRPr lang="en-US" dirty="0"/>
          </a:p>
        </p:txBody>
      </p:sp>
      <p:sp>
        <p:nvSpPr>
          <p:cNvPr id="5" name="Footer Placeholder 4">
            <a:extLst>
              <a:ext uri="{FF2B5EF4-FFF2-40B4-BE49-F238E27FC236}">
                <a16:creationId xmlns:a16="http://schemas.microsoft.com/office/drawing/2014/main" id="{EB3DA026-9CBA-A761-6BC6-D265E037CA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F38CCD-D8F7-B2B9-8669-F8F47D6D20D7}"/>
              </a:ext>
            </a:extLst>
          </p:cNvPr>
          <p:cNvSpPr>
            <a:spLocks noGrp="1"/>
          </p:cNvSpPr>
          <p:nvPr>
            <p:ph type="sldNum" sz="quarter" idx="12"/>
          </p:nvPr>
        </p:nvSpPr>
        <p:spPr/>
        <p:txBody>
          <a:bodyPr/>
          <a:lstStyle/>
          <a:p>
            <a:fld id="{D51B2B1C-F90B-493A-86AE-531539EF24FD}" type="slidenum">
              <a:rPr lang="en-US" smtClean="0"/>
              <a:t>‹#›</a:t>
            </a:fld>
            <a:endParaRPr lang="en-US" dirty="0"/>
          </a:p>
        </p:txBody>
      </p:sp>
    </p:spTree>
    <p:extLst>
      <p:ext uri="{BB962C8B-B14F-4D97-AF65-F5344CB8AC3E}">
        <p14:creationId xmlns:p14="http://schemas.microsoft.com/office/powerpoint/2010/main" val="1452058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C4AE0F-BF7B-D6EA-0E03-0467359F5B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D065F3-1CB4-5DFF-21CF-1FEA261F00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949B6-7C18-955A-29B8-0CF389331231}"/>
              </a:ext>
            </a:extLst>
          </p:cNvPr>
          <p:cNvSpPr>
            <a:spLocks noGrp="1"/>
          </p:cNvSpPr>
          <p:nvPr>
            <p:ph type="dt" sz="half" idx="10"/>
          </p:nvPr>
        </p:nvSpPr>
        <p:spPr/>
        <p:txBody>
          <a:bodyPr/>
          <a:lstStyle/>
          <a:p>
            <a:fld id="{6DA819E0-E125-443F-A2FE-EB0A892B835C}" type="datetimeFigureOut">
              <a:rPr lang="en-US" smtClean="0"/>
              <a:t>11/18/2024</a:t>
            </a:fld>
            <a:endParaRPr lang="en-US" dirty="0"/>
          </a:p>
        </p:txBody>
      </p:sp>
      <p:sp>
        <p:nvSpPr>
          <p:cNvPr id="5" name="Footer Placeholder 4">
            <a:extLst>
              <a:ext uri="{FF2B5EF4-FFF2-40B4-BE49-F238E27FC236}">
                <a16:creationId xmlns:a16="http://schemas.microsoft.com/office/drawing/2014/main" id="{E204BC5F-F9ED-14EE-A23B-5098167EFB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A2655A-9D42-DBF5-01E3-3BE0A472FB6C}"/>
              </a:ext>
            </a:extLst>
          </p:cNvPr>
          <p:cNvSpPr>
            <a:spLocks noGrp="1"/>
          </p:cNvSpPr>
          <p:nvPr>
            <p:ph type="sldNum" sz="quarter" idx="12"/>
          </p:nvPr>
        </p:nvSpPr>
        <p:spPr/>
        <p:txBody>
          <a:bodyPr/>
          <a:lstStyle/>
          <a:p>
            <a:fld id="{D51B2B1C-F90B-493A-86AE-531539EF24FD}" type="slidenum">
              <a:rPr lang="en-US" smtClean="0"/>
              <a:t>‹#›</a:t>
            </a:fld>
            <a:endParaRPr lang="en-US" dirty="0"/>
          </a:p>
        </p:txBody>
      </p:sp>
    </p:spTree>
    <p:extLst>
      <p:ext uri="{BB962C8B-B14F-4D97-AF65-F5344CB8AC3E}">
        <p14:creationId xmlns:p14="http://schemas.microsoft.com/office/powerpoint/2010/main" val="176549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33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7D3900-9D50-4C18-B86F-1406E63C55EF}"/>
              </a:ext>
            </a:extLst>
          </p:cNvPr>
          <p:cNvSpPr/>
          <p:nvPr userDrawn="1"/>
        </p:nvSpPr>
        <p:spPr>
          <a:xfrm flipV="1">
            <a:off x="0" y="6113537"/>
            <a:ext cx="12192000" cy="45719"/>
          </a:xfrm>
          <a:prstGeom prst="rect">
            <a:avLst/>
          </a:prstGeom>
          <a:gradFill flip="none" rotWithShape="1">
            <a:gsLst>
              <a:gs pos="0">
                <a:schemeClr val="accent4">
                  <a:lumMod val="20000"/>
                  <a:lumOff val="80000"/>
                </a:schemeClr>
              </a:gs>
              <a:gs pos="62000">
                <a:schemeClr val="accent6">
                  <a:lumMod val="60000"/>
                  <a:lumOff val="40000"/>
                </a:schemeClr>
              </a:gs>
              <a:gs pos="29000">
                <a:schemeClr val="accent4">
                  <a:lumMod val="75000"/>
                </a:schemeClr>
              </a:gs>
              <a:gs pos="100000">
                <a:srgbClr val="0066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6">
            <a:extLst>
              <a:ext uri="{FF2B5EF4-FFF2-40B4-BE49-F238E27FC236}">
                <a16:creationId xmlns:a16="http://schemas.microsoft.com/office/drawing/2014/main" id="{279C6BF5-559C-45B9-ADFF-9A2E1478EEE8}"/>
              </a:ext>
            </a:extLst>
          </p:cNvPr>
          <p:cNvSpPr txBox="1">
            <a:spLocks/>
          </p:cNvSpPr>
          <p:nvPr userDrawn="1"/>
        </p:nvSpPr>
        <p:spPr>
          <a:xfrm>
            <a:off x="0" y="64928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t>©The Academy of Preferred Financial Advisors, Inc.</a:t>
            </a:r>
          </a:p>
        </p:txBody>
      </p:sp>
      <p:pic>
        <p:nvPicPr>
          <p:cNvPr id="11" name="Picture 10" descr="A close up of a sign&#10;&#10;Description automatically generated">
            <a:extLst>
              <a:ext uri="{FF2B5EF4-FFF2-40B4-BE49-F238E27FC236}">
                <a16:creationId xmlns:a16="http://schemas.microsoft.com/office/drawing/2014/main" id="{1B88C78B-34A7-4148-AD3E-9B9E4DD0D7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97717" y="6245049"/>
            <a:ext cx="3425855" cy="612951"/>
          </a:xfrm>
          <a:prstGeom prst="rect">
            <a:avLst/>
          </a:prstGeom>
        </p:spPr>
      </p:pic>
    </p:spTree>
    <p:extLst>
      <p:ext uri="{BB962C8B-B14F-4D97-AF65-F5344CB8AC3E}">
        <p14:creationId xmlns:p14="http://schemas.microsoft.com/office/powerpoint/2010/main" val="42786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0C9A6-F836-D234-1474-B38218C31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DA6FE-3205-CB0D-7E72-83B4C8D07D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DD0A1-D480-8A13-99D1-F58E027F1BB7}"/>
              </a:ext>
            </a:extLst>
          </p:cNvPr>
          <p:cNvSpPr>
            <a:spLocks noGrp="1"/>
          </p:cNvSpPr>
          <p:nvPr>
            <p:ph type="dt" sz="half" idx="10"/>
          </p:nvPr>
        </p:nvSpPr>
        <p:spPr/>
        <p:txBody>
          <a:bodyPr/>
          <a:lstStyle/>
          <a:p>
            <a:fld id="{6DA819E0-E125-443F-A2FE-EB0A892B835C}" type="datetimeFigureOut">
              <a:rPr lang="en-US" smtClean="0"/>
              <a:t>11/18/2024</a:t>
            </a:fld>
            <a:endParaRPr lang="en-US" dirty="0"/>
          </a:p>
        </p:txBody>
      </p:sp>
      <p:sp>
        <p:nvSpPr>
          <p:cNvPr id="5" name="Footer Placeholder 4">
            <a:extLst>
              <a:ext uri="{FF2B5EF4-FFF2-40B4-BE49-F238E27FC236}">
                <a16:creationId xmlns:a16="http://schemas.microsoft.com/office/drawing/2014/main" id="{373D91C4-AD30-54D9-BB40-3B10470245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15D81D-117B-8D79-D882-96DD2C03F010}"/>
              </a:ext>
            </a:extLst>
          </p:cNvPr>
          <p:cNvSpPr>
            <a:spLocks noGrp="1"/>
          </p:cNvSpPr>
          <p:nvPr>
            <p:ph type="sldNum" sz="quarter" idx="12"/>
          </p:nvPr>
        </p:nvSpPr>
        <p:spPr/>
        <p:txBody>
          <a:bodyPr/>
          <a:lstStyle/>
          <a:p>
            <a:fld id="{D51B2B1C-F90B-493A-86AE-531539EF24FD}" type="slidenum">
              <a:rPr lang="en-US" smtClean="0"/>
              <a:t>‹#›</a:t>
            </a:fld>
            <a:endParaRPr lang="en-US" dirty="0"/>
          </a:p>
        </p:txBody>
      </p:sp>
    </p:spTree>
    <p:extLst>
      <p:ext uri="{BB962C8B-B14F-4D97-AF65-F5344CB8AC3E}">
        <p14:creationId xmlns:p14="http://schemas.microsoft.com/office/powerpoint/2010/main" val="2576189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7771-5D52-1D1A-20A6-2C1FBFE6DE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B5318-CE95-D8E7-EF63-43EFED34AB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6AAFBB-CA1C-2184-A642-5C949A436542}"/>
              </a:ext>
            </a:extLst>
          </p:cNvPr>
          <p:cNvSpPr>
            <a:spLocks noGrp="1"/>
          </p:cNvSpPr>
          <p:nvPr>
            <p:ph type="dt" sz="half" idx="10"/>
          </p:nvPr>
        </p:nvSpPr>
        <p:spPr/>
        <p:txBody>
          <a:bodyPr/>
          <a:lstStyle/>
          <a:p>
            <a:fld id="{6DA819E0-E125-443F-A2FE-EB0A892B835C}" type="datetimeFigureOut">
              <a:rPr lang="en-US" smtClean="0"/>
              <a:t>11/18/2024</a:t>
            </a:fld>
            <a:endParaRPr lang="en-US" dirty="0"/>
          </a:p>
        </p:txBody>
      </p:sp>
      <p:sp>
        <p:nvSpPr>
          <p:cNvPr id="5" name="Footer Placeholder 4">
            <a:extLst>
              <a:ext uri="{FF2B5EF4-FFF2-40B4-BE49-F238E27FC236}">
                <a16:creationId xmlns:a16="http://schemas.microsoft.com/office/drawing/2014/main" id="{064AD696-E52F-07BA-046B-3B7B12748D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7E6FC8-40B8-28B9-0C0B-5F84B1D0101D}"/>
              </a:ext>
            </a:extLst>
          </p:cNvPr>
          <p:cNvSpPr>
            <a:spLocks noGrp="1"/>
          </p:cNvSpPr>
          <p:nvPr>
            <p:ph type="sldNum" sz="quarter" idx="12"/>
          </p:nvPr>
        </p:nvSpPr>
        <p:spPr/>
        <p:txBody>
          <a:bodyPr/>
          <a:lstStyle/>
          <a:p>
            <a:fld id="{D51B2B1C-F90B-493A-86AE-531539EF24FD}" type="slidenum">
              <a:rPr lang="en-US" smtClean="0"/>
              <a:t>‹#›</a:t>
            </a:fld>
            <a:endParaRPr lang="en-US" dirty="0"/>
          </a:p>
        </p:txBody>
      </p:sp>
    </p:spTree>
    <p:extLst>
      <p:ext uri="{BB962C8B-B14F-4D97-AF65-F5344CB8AC3E}">
        <p14:creationId xmlns:p14="http://schemas.microsoft.com/office/powerpoint/2010/main" val="401260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5EF4-9C1E-ACC1-9D56-E0DA6B2F2B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C2BC78-A927-303E-8DDC-B4A7A3DFE4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CCEB36-FF74-6DFD-92A5-25DD73BFBD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717C3-1C99-AC85-68E2-3D5A44F81640}"/>
              </a:ext>
            </a:extLst>
          </p:cNvPr>
          <p:cNvSpPr>
            <a:spLocks noGrp="1"/>
          </p:cNvSpPr>
          <p:nvPr>
            <p:ph type="dt" sz="half" idx="10"/>
          </p:nvPr>
        </p:nvSpPr>
        <p:spPr/>
        <p:txBody>
          <a:bodyPr/>
          <a:lstStyle/>
          <a:p>
            <a:fld id="{6DA819E0-E125-443F-A2FE-EB0A892B835C}" type="datetimeFigureOut">
              <a:rPr lang="en-US" smtClean="0"/>
              <a:t>11/18/2024</a:t>
            </a:fld>
            <a:endParaRPr lang="en-US" dirty="0"/>
          </a:p>
        </p:txBody>
      </p:sp>
      <p:sp>
        <p:nvSpPr>
          <p:cNvPr id="6" name="Footer Placeholder 5">
            <a:extLst>
              <a:ext uri="{FF2B5EF4-FFF2-40B4-BE49-F238E27FC236}">
                <a16:creationId xmlns:a16="http://schemas.microsoft.com/office/drawing/2014/main" id="{988529B1-7651-DE1A-5014-9414EC813D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DBF945-02FB-87DC-4738-2D1FF949E7F9}"/>
              </a:ext>
            </a:extLst>
          </p:cNvPr>
          <p:cNvSpPr>
            <a:spLocks noGrp="1"/>
          </p:cNvSpPr>
          <p:nvPr>
            <p:ph type="sldNum" sz="quarter" idx="12"/>
          </p:nvPr>
        </p:nvSpPr>
        <p:spPr/>
        <p:txBody>
          <a:bodyPr/>
          <a:lstStyle/>
          <a:p>
            <a:fld id="{D51B2B1C-F90B-493A-86AE-531539EF24FD}" type="slidenum">
              <a:rPr lang="en-US" smtClean="0"/>
              <a:t>‹#›</a:t>
            </a:fld>
            <a:endParaRPr lang="en-US" dirty="0"/>
          </a:p>
        </p:txBody>
      </p:sp>
    </p:spTree>
    <p:extLst>
      <p:ext uri="{BB962C8B-B14F-4D97-AF65-F5344CB8AC3E}">
        <p14:creationId xmlns:p14="http://schemas.microsoft.com/office/powerpoint/2010/main" val="3619817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C275-5A1E-E9EA-C544-DE36AC88D5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35D56B-D833-C716-DD40-220EA60B46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525074-510B-5A00-9B26-48B2F655B7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303F81-27D8-EE37-CA05-16FB8F3FE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0C61D7-E993-32B7-D9E8-6A88C0938B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37FD58-1B2D-4133-6E44-BBE9A09E7BF6}"/>
              </a:ext>
            </a:extLst>
          </p:cNvPr>
          <p:cNvSpPr>
            <a:spLocks noGrp="1"/>
          </p:cNvSpPr>
          <p:nvPr>
            <p:ph type="dt" sz="half" idx="10"/>
          </p:nvPr>
        </p:nvSpPr>
        <p:spPr/>
        <p:txBody>
          <a:bodyPr/>
          <a:lstStyle/>
          <a:p>
            <a:fld id="{6DA819E0-E125-443F-A2FE-EB0A892B835C}" type="datetimeFigureOut">
              <a:rPr lang="en-US" smtClean="0"/>
              <a:t>11/18/2024</a:t>
            </a:fld>
            <a:endParaRPr lang="en-US" dirty="0"/>
          </a:p>
        </p:txBody>
      </p:sp>
      <p:sp>
        <p:nvSpPr>
          <p:cNvPr id="8" name="Footer Placeholder 7">
            <a:extLst>
              <a:ext uri="{FF2B5EF4-FFF2-40B4-BE49-F238E27FC236}">
                <a16:creationId xmlns:a16="http://schemas.microsoft.com/office/drawing/2014/main" id="{9E453B5A-B151-3727-CE75-0C54B10696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5F6D48-557D-BD99-5C21-3922ADA2F8EF}"/>
              </a:ext>
            </a:extLst>
          </p:cNvPr>
          <p:cNvSpPr>
            <a:spLocks noGrp="1"/>
          </p:cNvSpPr>
          <p:nvPr>
            <p:ph type="sldNum" sz="quarter" idx="12"/>
          </p:nvPr>
        </p:nvSpPr>
        <p:spPr/>
        <p:txBody>
          <a:bodyPr/>
          <a:lstStyle/>
          <a:p>
            <a:fld id="{D51B2B1C-F90B-493A-86AE-531539EF24FD}" type="slidenum">
              <a:rPr lang="en-US" smtClean="0"/>
              <a:t>‹#›</a:t>
            </a:fld>
            <a:endParaRPr lang="en-US" dirty="0"/>
          </a:p>
        </p:txBody>
      </p:sp>
    </p:spTree>
    <p:extLst>
      <p:ext uri="{BB962C8B-B14F-4D97-AF65-F5344CB8AC3E}">
        <p14:creationId xmlns:p14="http://schemas.microsoft.com/office/powerpoint/2010/main" val="2765794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64C7-FFB8-5220-09BE-F4E76A5DF5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56ADD6-2B16-1A00-2230-D299B74F6B93}"/>
              </a:ext>
            </a:extLst>
          </p:cNvPr>
          <p:cNvSpPr>
            <a:spLocks noGrp="1"/>
          </p:cNvSpPr>
          <p:nvPr>
            <p:ph type="dt" sz="half" idx="10"/>
          </p:nvPr>
        </p:nvSpPr>
        <p:spPr/>
        <p:txBody>
          <a:bodyPr/>
          <a:lstStyle/>
          <a:p>
            <a:fld id="{6DA819E0-E125-443F-A2FE-EB0A892B835C}" type="datetimeFigureOut">
              <a:rPr lang="en-US" smtClean="0"/>
              <a:t>11/18/2024</a:t>
            </a:fld>
            <a:endParaRPr lang="en-US" dirty="0"/>
          </a:p>
        </p:txBody>
      </p:sp>
      <p:sp>
        <p:nvSpPr>
          <p:cNvPr id="4" name="Footer Placeholder 3">
            <a:extLst>
              <a:ext uri="{FF2B5EF4-FFF2-40B4-BE49-F238E27FC236}">
                <a16:creationId xmlns:a16="http://schemas.microsoft.com/office/drawing/2014/main" id="{7E23C750-FB77-FDA0-38C7-AA6121C182F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D0BE22-8FA5-6E4C-1844-734187DA94CF}"/>
              </a:ext>
            </a:extLst>
          </p:cNvPr>
          <p:cNvSpPr>
            <a:spLocks noGrp="1"/>
          </p:cNvSpPr>
          <p:nvPr>
            <p:ph type="sldNum" sz="quarter" idx="12"/>
          </p:nvPr>
        </p:nvSpPr>
        <p:spPr/>
        <p:txBody>
          <a:bodyPr/>
          <a:lstStyle/>
          <a:p>
            <a:fld id="{D51B2B1C-F90B-493A-86AE-531539EF24FD}" type="slidenum">
              <a:rPr lang="en-US" smtClean="0"/>
              <a:t>‹#›</a:t>
            </a:fld>
            <a:endParaRPr lang="en-US" dirty="0"/>
          </a:p>
        </p:txBody>
      </p:sp>
    </p:spTree>
    <p:extLst>
      <p:ext uri="{BB962C8B-B14F-4D97-AF65-F5344CB8AC3E}">
        <p14:creationId xmlns:p14="http://schemas.microsoft.com/office/powerpoint/2010/main" val="1428558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82D70C-96DA-E071-E2B6-FA7A0E16BE48}"/>
              </a:ext>
            </a:extLst>
          </p:cNvPr>
          <p:cNvSpPr>
            <a:spLocks noGrp="1"/>
          </p:cNvSpPr>
          <p:nvPr>
            <p:ph type="dt" sz="half" idx="10"/>
          </p:nvPr>
        </p:nvSpPr>
        <p:spPr/>
        <p:txBody>
          <a:bodyPr/>
          <a:lstStyle/>
          <a:p>
            <a:fld id="{6DA819E0-E125-443F-A2FE-EB0A892B835C}" type="datetimeFigureOut">
              <a:rPr lang="en-US" smtClean="0"/>
              <a:t>11/18/2024</a:t>
            </a:fld>
            <a:endParaRPr lang="en-US" dirty="0"/>
          </a:p>
        </p:txBody>
      </p:sp>
      <p:sp>
        <p:nvSpPr>
          <p:cNvPr id="3" name="Footer Placeholder 2">
            <a:extLst>
              <a:ext uri="{FF2B5EF4-FFF2-40B4-BE49-F238E27FC236}">
                <a16:creationId xmlns:a16="http://schemas.microsoft.com/office/drawing/2014/main" id="{9B82EE4C-119E-2266-6A3F-66A13FFA7D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4889EC-2A9C-9A1F-4278-F51FABC96E3B}"/>
              </a:ext>
            </a:extLst>
          </p:cNvPr>
          <p:cNvSpPr>
            <a:spLocks noGrp="1"/>
          </p:cNvSpPr>
          <p:nvPr>
            <p:ph type="sldNum" sz="quarter" idx="12"/>
          </p:nvPr>
        </p:nvSpPr>
        <p:spPr/>
        <p:txBody>
          <a:bodyPr/>
          <a:lstStyle/>
          <a:p>
            <a:fld id="{D51B2B1C-F90B-493A-86AE-531539EF24FD}" type="slidenum">
              <a:rPr lang="en-US" smtClean="0"/>
              <a:t>‹#›</a:t>
            </a:fld>
            <a:endParaRPr lang="en-US" dirty="0"/>
          </a:p>
        </p:txBody>
      </p:sp>
    </p:spTree>
    <p:extLst>
      <p:ext uri="{BB962C8B-B14F-4D97-AF65-F5344CB8AC3E}">
        <p14:creationId xmlns:p14="http://schemas.microsoft.com/office/powerpoint/2010/main" val="1037262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E7326-EF23-E0E7-53AE-237EEA693C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86A0B8-6D63-6B25-645E-64D2CE72CB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0DEAF3-97E6-84F0-11E3-5BC48AE8C2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6A42B-9A3E-B2C3-7B5F-A1702720B5D9}"/>
              </a:ext>
            </a:extLst>
          </p:cNvPr>
          <p:cNvSpPr>
            <a:spLocks noGrp="1"/>
          </p:cNvSpPr>
          <p:nvPr>
            <p:ph type="dt" sz="half" idx="10"/>
          </p:nvPr>
        </p:nvSpPr>
        <p:spPr/>
        <p:txBody>
          <a:bodyPr/>
          <a:lstStyle/>
          <a:p>
            <a:fld id="{6DA819E0-E125-443F-A2FE-EB0A892B835C}" type="datetimeFigureOut">
              <a:rPr lang="en-US" smtClean="0"/>
              <a:t>11/18/2024</a:t>
            </a:fld>
            <a:endParaRPr lang="en-US" dirty="0"/>
          </a:p>
        </p:txBody>
      </p:sp>
      <p:sp>
        <p:nvSpPr>
          <p:cNvPr id="6" name="Footer Placeholder 5">
            <a:extLst>
              <a:ext uri="{FF2B5EF4-FFF2-40B4-BE49-F238E27FC236}">
                <a16:creationId xmlns:a16="http://schemas.microsoft.com/office/drawing/2014/main" id="{1C9EEAF3-219D-57CB-076D-9F5D7F0095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C47DC9-1629-F8BB-DB1B-21A65DD3EB6B}"/>
              </a:ext>
            </a:extLst>
          </p:cNvPr>
          <p:cNvSpPr>
            <a:spLocks noGrp="1"/>
          </p:cNvSpPr>
          <p:nvPr>
            <p:ph type="sldNum" sz="quarter" idx="12"/>
          </p:nvPr>
        </p:nvSpPr>
        <p:spPr/>
        <p:txBody>
          <a:bodyPr/>
          <a:lstStyle/>
          <a:p>
            <a:fld id="{D51B2B1C-F90B-493A-86AE-531539EF24FD}" type="slidenum">
              <a:rPr lang="en-US" smtClean="0"/>
              <a:t>‹#›</a:t>
            </a:fld>
            <a:endParaRPr lang="en-US" dirty="0"/>
          </a:p>
        </p:txBody>
      </p:sp>
    </p:spTree>
    <p:extLst>
      <p:ext uri="{BB962C8B-B14F-4D97-AF65-F5344CB8AC3E}">
        <p14:creationId xmlns:p14="http://schemas.microsoft.com/office/powerpoint/2010/main" val="276693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5BA02-6158-2C1A-49E9-BB71F83A7D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188367-54A1-F571-8A1A-9258D4E16C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F7074AE-2CC6-AF7B-CAF4-C007FA9FC6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090C7-5DBF-2425-5AE6-B7984A86DE23}"/>
              </a:ext>
            </a:extLst>
          </p:cNvPr>
          <p:cNvSpPr>
            <a:spLocks noGrp="1"/>
          </p:cNvSpPr>
          <p:nvPr>
            <p:ph type="dt" sz="half" idx="10"/>
          </p:nvPr>
        </p:nvSpPr>
        <p:spPr/>
        <p:txBody>
          <a:bodyPr/>
          <a:lstStyle/>
          <a:p>
            <a:fld id="{6DA819E0-E125-443F-A2FE-EB0A892B835C}" type="datetimeFigureOut">
              <a:rPr lang="en-US" smtClean="0"/>
              <a:t>11/18/2024</a:t>
            </a:fld>
            <a:endParaRPr lang="en-US" dirty="0"/>
          </a:p>
        </p:txBody>
      </p:sp>
      <p:sp>
        <p:nvSpPr>
          <p:cNvPr id="6" name="Footer Placeholder 5">
            <a:extLst>
              <a:ext uri="{FF2B5EF4-FFF2-40B4-BE49-F238E27FC236}">
                <a16:creationId xmlns:a16="http://schemas.microsoft.com/office/drawing/2014/main" id="{E1DED592-ABD1-3984-A11A-8973C94049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2B10958-A170-84EB-CBB3-9AC33FD6D07B}"/>
              </a:ext>
            </a:extLst>
          </p:cNvPr>
          <p:cNvSpPr>
            <a:spLocks noGrp="1"/>
          </p:cNvSpPr>
          <p:nvPr>
            <p:ph type="sldNum" sz="quarter" idx="12"/>
          </p:nvPr>
        </p:nvSpPr>
        <p:spPr/>
        <p:txBody>
          <a:bodyPr/>
          <a:lstStyle/>
          <a:p>
            <a:fld id="{D51B2B1C-F90B-493A-86AE-531539EF24FD}" type="slidenum">
              <a:rPr lang="en-US" smtClean="0"/>
              <a:t>‹#›</a:t>
            </a:fld>
            <a:endParaRPr lang="en-US" dirty="0"/>
          </a:p>
        </p:txBody>
      </p:sp>
    </p:spTree>
    <p:extLst>
      <p:ext uri="{BB962C8B-B14F-4D97-AF65-F5344CB8AC3E}">
        <p14:creationId xmlns:p14="http://schemas.microsoft.com/office/powerpoint/2010/main" val="379827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EC2864-9B3D-79E5-7154-D86D333196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B859AE-6FB8-09CA-49A0-70F76CB981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02815-4DCA-80B9-530B-B99CB30043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819E0-E125-443F-A2FE-EB0A892B835C}" type="datetimeFigureOut">
              <a:rPr lang="en-US" smtClean="0"/>
              <a:t>11/18/2024</a:t>
            </a:fld>
            <a:endParaRPr lang="en-US" dirty="0"/>
          </a:p>
        </p:txBody>
      </p:sp>
      <p:sp>
        <p:nvSpPr>
          <p:cNvPr id="5" name="Footer Placeholder 4">
            <a:extLst>
              <a:ext uri="{FF2B5EF4-FFF2-40B4-BE49-F238E27FC236}">
                <a16:creationId xmlns:a16="http://schemas.microsoft.com/office/drawing/2014/main" id="{D7B6AEDD-0109-0CB0-8608-D988FBD7A4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8BC89B-DFF5-3C05-FF1B-CAB25FAA6D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1B2B1C-F90B-493A-86AE-531539EF24FD}" type="slidenum">
              <a:rPr lang="en-US" smtClean="0"/>
              <a:t>‹#›</a:t>
            </a:fld>
            <a:endParaRPr lang="en-US" dirty="0"/>
          </a:p>
        </p:txBody>
      </p:sp>
    </p:spTree>
    <p:extLst>
      <p:ext uri="{BB962C8B-B14F-4D97-AF65-F5344CB8AC3E}">
        <p14:creationId xmlns:p14="http://schemas.microsoft.com/office/powerpoint/2010/main" val="49650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conomic &amp; Market Update | J.P. Morgan Asset Management">
            <a:extLst>
              <a:ext uri="{FF2B5EF4-FFF2-40B4-BE49-F238E27FC236}">
                <a16:creationId xmlns:a16="http://schemas.microsoft.com/office/drawing/2014/main" id="{292ABA99-B6A2-41DE-8145-00E85B861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273046B-1A89-4639-846A-B61732DB5909}"/>
              </a:ext>
            </a:extLst>
          </p:cNvPr>
          <p:cNvSpPr txBox="1">
            <a:spLocks/>
          </p:cNvSpPr>
          <p:nvPr/>
        </p:nvSpPr>
        <p:spPr>
          <a:xfrm>
            <a:off x="0" y="1629102"/>
            <a:ext cx="12192000" cy="3384331"/>
          </a:xfrm>
          <a:prstGeom prst="rect">
            <a:avLst/>
          </a:prstGeom>
          <a:solidFill>
            <a:schemeClr val="accent5">
              <a:lumMod val="75000"/>
            </a:schemeClr>
          </a:solidFill>
        </p:spPr>
        <p:txBody>
          <a:bodyPr>
            <a:normAutofit fontScale="70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br>
              <a:rPr kumimoji="0" lang="en-US" sz="500" b="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Franklin Gothic Heavy" panose="020B0903020102020204" pitchFamily="34" charset="0"/>
                <a:ea typeface="+mj-ea"/>
                <a:cs typeface="Arial" panose="020B0604020202020204" pitchFamily="34" charset="0"/>
              </a:rPr>
            </a:br>
            <a:br>
              <a:rPr kumimoji="0" lang="en-US" sz="500" b="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Franklin Gothic Heavy" panose="020B0903020102020204" pitchFamily="34" charset="0"/>
                <a:ea typeface="+mj-ea"/>
                <a:cs typeface="Arial" panose="020B0604020202020204" pitchFamily="34" charset="0"/>
              </a:rPr>
            </a:br>
            <a:br>
              <a:rPr kumimoji="0" lang="en-US" sz="500" b="0" i="1"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Franklin Gothic Heavy" panose="020B0903020102020204" pitchFamily="34" charset="0"/>
                <a:ea typeface="+mj-ea"/>
                <a:cs typeface="Arial" panose="020B0604020202020204" pitchFamily="34" charset="0"/>
              </a:rPr>
            </a:br>
            <a:br>
              <a:rPr kumimoji="0" lang="en-US" sz="500" b="0" i="1"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Franklin Gothic Heavy" panose="020B0903020102020204" pitchFamily="34" charset="0"/>
                <a:ea typeface="+mj-ea"/>
                <a:cs typeface="Arial" panose="020B0604020202020204" pitchFamily="34" charset="0"/>
              </a:rPr>
            </a:br>
            <a:r>
              <a:rPr kumimoji="0" lang="en-US" sz="8800" b="0" u="none" strike="noStrike" kern="1200" cap="none" spc="-60" normalizeH="0" baseline="0" noProof="0" dirty="0">
                <a:ln>
                  <a:noFill/>
                </a:ln>
                <a:solidFill>
                  <a:schemeClr val="bg1"/>
                </a:solidFill>
                <a:effectLst>
                  <a:outerShdw blurRad="38100" dist="38100" dir="2700000" algn="tl">
                    <a:srgbClr val="000000">
                      <a:alpha val="43137"/>
                    </a:srgbClr>
                  </a:outerShdw>
                </a:effectLst>
                <a:uLnTx/>
                <a:uFillTx/>
                <a:latin typeface="Franklin Gothic Demi Cond" panose="020B0706030402020204" pitchFamily="34" charset="0"/>
                <a:ea typeface="+mj-ea"/>
                <a:cs typeface="Arial" panose="020B0604020202020204" pitchFamily="34" charset="0"/>
              </a:rPr>
              <a:t>Equity Market Update </a:t>
            </a:r>
            <a:br>
              <a:rPr kumimoji="0" lang="en-US" sz="8800" b="0" u="none" strike="noStrike" kern="1200" cap="none" spc="-60" normalizeH="0" baseline="0" noProof="0" dirty="0">
                <a:ln>
                  <a:noFill/>
                </a:ln>
                <a:solidFill>
                  <a:schemeClr val="bg1"/>
                </a:solidFill>
                <a:effectLst>
                  <a:outerShdw blurRad="38100" dist="38100" dir="2700000" algn="tl">
                    <a:srgbClr val="000000">
                      <a:alpha val="43137"/>
                    </a:srgbClr>
                  </a:outerShdw>
                </a:effectLst>
                <a:uLnTx/>
                <a:uFillTx/>
                <a:latin typeface="Franklin Gothic Demi Cond" panose="020B0706030402020204" pitchFamily="34" charset="0"/>
                <a:ea typeface="+mj-ea"/>
                <a:cs typeface="Arial" panose="020B0604020202020204" pitchFamily="34" charset="0"/>
              </a:rPr>
            </a:br>
            <a:r>
              <a:rPr lang="en-US" sz="8800" dirty="0">
                <a:solidFill>
                  <a:schemeClr val="bg1"/>
                </a:solidFill>
                <a:effectLst>
                  <a:outerShdw blurRad="38100" dist="38100" dir="2700000" algn="tl">
                    <a:srgbClr val="000000">
                      <a:alpha val="43137"/>
                    </a:srgbClr>
                  </a:outerShdw>
                </a:effectLst>
                <a:latin typeface="Franklin Gothic Demi Cond" panose="020B0706030402020204" pitchFamily="34" charset="0"/>
                <a:cs typeface="Arial" panose="020B0604020202020204" pitchFamily="34" charset="0"/>
              </a:rPr>
              <a:t>and </a:t>
            </a:r>
            <a:br>
              <a:rPr lang="en-US" sz="8800" dirty="0">
                <a:solidFill>
                  <a:schemeClr val="bg1"/>
                </a:solidFill>
                <a:effectLst>
                  <a:outerShdw blurRad="38100" dist="38100" dir="2700000" algn="tl">
                    <a:srgbClr val="000000">
                      <a:alpha val="43137"/>
                    </a:srgbClr>
                  </a:outerShdw>
                </a:effectLst>
                <a:latin typeface="Franklin Gothic Demi Cond" panose="020B0706030402020204" pitchFamily="34" charset="0"/>
                <a:cs typeface="Arial" panose="020B0604020202020204" pitchFamily="34" charset="0"/>
              </a:rPr>
            </a:br>
            <a:r>
              <a:rPr lang="en-US" sz="8800" dirty="0">
                <a:solidFill>
                  <a:schemeClr val="bg1"/>
                </a:solidFill>
                <a:effectLst>
                  <a:outerShdw blurRad="38100" dist="38100" dir="2700000" algn="tl">
                    <a:srgbClr val="000000">
                      <a:alpha val="43137"/>
                    </a:srgbClr>
                  </a:outerShdw>
                </a:effectLst>
                <a:latin typeface="Franklin Gothic Demi Cond" panose="020B0706030402020204" pitchFamily="34" charset="0"/>
                <a:cs typeface="Arial" panose="020B0604020202020204" pitchFamily="34" charset="0"/>
              </a:rPr>
              <a:t>Year-End Proactive Tax Planning for 2024</a:t>
            </a:r>
            <a:endParaRPr kumimoji="0" lang="en-US" sz="7200" b="0" u="none" strike="noStrike" kern="1200" cap="none" spc="-60" normalizeH="0" baseline="0" noProof="0" dirty="0">
              <a:ln>
                <a:noFill/>
              </a:ln>
              <a:solidFill>
                <a:schemeClr val="bg1"/>
              </a:solidFill>
              <a:effectLst>
                <a:outerShdw blurRad="38100" dist="38100" dir="2700000" algn="tl">
                  <a:srgbClr val="000000">
                    <a:alpha val="43137"/>
                  </a:srgbClr>
                </a:outerShdw>
              </a:effectLst>
              <a:uLnTx/>
              <a:uFillTx/>
              <a:latin typeface="Franklin Gothic Demi Cond" panose="020B0706030402020204" pitchFamily="34" charset="0"/>
              <a:cs typeface="Arial" panose="020B0604020202020204" pitchFamily="34" charset="0"/>
            </a:endParaRPr>
          </a:p>
        </p:txBody>
      </p:sp>
      <p:sp>
        <p:nvSpPr>
          <p:cNvPr id="6" name="Subtitle 2">
            <a:extLst>
              <a:ext uri="{FF2B5EF4-FFF2-40B4-BE49-F238E27FC236}">
                <a16:creationId xmlns:a16="http://schemas.microsoft.com/office/drawing/2014/main" id="{86446436-6846-406B-A3F7-496CBEE1FE18}"/>
              </a:ext>
            </a:extLst>
          </p:cNvPr>
          <p:cNvSpPr txBox="1">
            <a:spLocks/>
          </p:cNvSpPr>
          <p:nvPr/>
        </p:nvSpPr>
        <p:spPr>
          <a:xfrm>
            <a:off x="3560886" y="5705266"/>
            <a:ext cx="5205046" cy="662849"/>
          </a:xfrm>
          <a:prstGeom prst="rect">
            <a:avLst/>
          </a:prstGeom>
          <a:solidFill>
            <a:srgbClr val="FAEE4C"/>
          </a:solidFill>
        </p:spPr>
        <p:txBody>
          <a:bodyPr>
            <a:normAutofit fontScale="62500" lnSpcReduction="200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Presented By:</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Your Name</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Company</a:t>
            </a:r>
          </a:p>
        </p:txBody>
      </p:sp>
    </p:spTree>
    <p:extLst>
      <p:ext uri="{BB962C8B-B14F-4D97-AF65-F5344CB8AC3E}">
        <p14:creationId xmlns:p14="http://schemas.microsoft.com/office/powerpoint/2010/main" val="157125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Inflation and Interest Rates</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11502BF-7389-48DC-8C64-F55E076AB753}"/>
              </a:ext>
            </a:extLst>
          </p:cNvPr>
          <p:cNvSpPr txBox="1"/>
          <p:nvPr/>
        </p:nvSpPr>
        <p:spPr>
          <a:xfrm>
            <a:off x="-1" y="2073401"/>
            <a:ext cx="12276083" cy="2308324"/>
          </a:xfrm>
          <a:prstGeom prst="rect">
            <a:avLst/>
          </a:prstGeom>
          <a:noFill/>
        </p:spPr>
        <p:txBody>
          <a:bodyPr wrap="square">
            <a:spAutoFit/>
          </a:bodyPr>
          <a:lstStyle/>
          <a:p>
            <a:pPr marL="285750" indent="-285750">
              <a:buFont typeface="Arial" panose="020B0604020202020204" pitchFamily="34" charset="0"/>
              <a:buChar char="•"/>
              <a:defRPr/>
            </a:pPr>
            <a:r>
              <a:rPr lang="en-US" sz="3600" dirty="0">
                <a:latin typeface="Franklin Gothic Demi" panose="020B0703020102020204" pitchFamily="34" charset="0"/>
              </a:rPr>
              <a:t>Fed still looking into reducing rates even further.</a:t>
            </a:r>
          </a:p>
          <a:p>
            <a:pPr marL="285750" indent="-285750">
              <a:buFont typeface="Arial" panose="020B0604020202020204" pitchFamily="34" charset="0"/>
              <a:buChar char="•"/>
              <a:defRPr/>
            </a:pPr>
            <a:endParaRPr lang="en-US" sz="3600" dirty="0">
              <a:latin typeface="Franklin Gothic Demi" panose="020B0703020102020204" pitchFamily="34" charset="0"/>
            </a:endParaRPr>
          </a:p>
          <a:p>
            <a:pPr marL="285750" indent="-285750">
              <a:buFont typeface="Arial" panose="020B0604020202020204" pitchFamily="34" charset="0"/>
              <a:buChar char="•"/>
              <a:defRPr/>
            </a:pPr>
            <a:r>
              <a:rPr lang="en-US" sz="3600" dirty="0">
                <a:latin typeface="Franklin Gothic Demi" panose="020B0703020102020204" pitchFamily="34" charset="0"/>
              </a:rPr>
              <a:t>Fed officials watching key indicators to assess what they will need to do to continue reducing inflation.</a:t>
            </a:r>
          </a:p>
        </p:txBody>
      </p:sp>
    </p:spTree>
    <p:extLst>
      <p:ext uri="{BB962C8B-B14F-4D97-AF65-F5344CB8AC3E}">
        <p14:creationId xmlns:p14="http://schemas.microsoft.com/office/powerpoint/2010/main" val="218918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Grey-Background | Sarvosys">
            <a:extLst>
              <a:ext uri="{FF2B5EF4-FFF2-40B4-BE49-F238E27FC236}">
                <a16:creationId xmlns:a16="http://schemas.microsoft.com/office/drawing/2014/main" id="{1C8C89B8-7162-471D-9737-5FA5034063C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Recession Concerns</a:t>
            </a:r>
          </a:p>
        </p:txBody>
      </p:sp>
      <p:pic>
        <p:nvPicPr>
          <p:cNvPr id="3078" name="Picture 6" descr="U.S. Economy: Is a Long, Shallow Recession on the Way? - Knowledge at  Wharton">
            <a:extLst>
              <a:ext uri="{FF2B5EF4-FFF2-40B4-BE49-F238E27FC236}">
                <a16:creationId xmlns:a16="http://schemas.microsoft.com/office/drawing/2014/main" id="{F01EAB3F-9A08-6147-2579-18283E6072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25" r="-12125"/>
          <a:stretch/>
        </p:blipFill>
        <p:spPr bwMode="auto">
          <a:xfrm>
            <a:off x="1572768" y="1601724"/>
            <a:ext cx="97536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Badge Question Mark with solid fill">
            <a:extLst>
              <a:ext uri="{FF2B5EF4-FFF2-40B4-BE49-F238E27FC236}">
                <a16:creationId xmlns:a16="http://schemas.microsoft.com/office/drawing/2014/main" id="{039ABC2B-8C32-72B5-46DF-B311CA2349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3824" y="2488692"/>
            <a:ext cx="3304032" cy="3304032"/>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35319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Grey-Background | Sarvosys">
            <a:extLst>
              <a:ext uri="{FF2B5EF4-FFF2-40B4-BE49-F238E27FC236}">
                <a16:creationId xmlns:a16="http://schemas.microsoft.com/office/drawing/2014/main" id="{1C8C89B8-7162-471D-9737-5FA5034063C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26" y="-1083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7417"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Geopolitical Unrest</a:t>
            </a:r>
          </a:p>
        </p:txBody>
      </p:sp>
      <p:pic>
        <p:nvPicPr>
          <p:cNvPr id="2050" name="Picture 2" descr="Transformation in geo-political environment | Political Economy |  thenews.com.pk">
            <a:extLst>
              <a:ext uri="{FF2B5EF4-FFF2-40B4-BE49-F238E27FC236}">
                <a16:creationId xmlns:a16="http://schemas.microsoft.com/office/drawing/2014/main" id="{C96397EC-3359-6280-59B0-A5B553564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478" y="1521114"/>
            <a:ext cx="8353044" cy="4972050"/>
          </a:xfrm>
          <a:prstGeom prst="rect">
            <a:avLst/>
          </a:prstGeom>
          <a:noFill/>
          <a:ln w="28575">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958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Grey-Background | Sarvosys">
            <a:extLst>
              <a:ext uri="{FF2B5EF4-FFF2-40B4-BE49-F238E27FC236}">
                <a16:creationId xmlns:a16="http://schemas.microsoft.com/office/drawing/2014/main" id="{1C8C89B8-7162-471D-9737-5FA5034063C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7417"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7200" dirty="0">
                <a:latin typeface="Franklin Gothic Demi Cond" panose="020B0706030402020204" pitchFamily="34" charset="0"/>
                <a:cs typeface="Arial" panose="020B0604020202020204" pitchFamily="34" charset="0"/>
              </a:rPr>
              <a:t>U S Presidential Elections</a:t>
            </a:r>
            <a:endPar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2F120972-38FE-D711-5C8A-529CF75B82DD}"/>
              </a:ext>
            </a:extLst>
          </p:cNvPr>
          <p:cNvPicPr>
            <a:picLocks noChangeAspect="1"/>
          </p:cNvPicPr>
          <p:nvPr/>
        </p:nvPicPr>
        <p:blipFill>
          <a:blip r:embed="rId4"/>
          <a:stretch>
            <a:fillRect/>
          </a:stretch>
        </p:blipFill>
        <p:spPr>
          <a:xfrm>
            <a:off x="1669680" y="1396474"/>
            <a:ext cx="9183382" cy="5115639"/>
          </a:xfrm>
          <a:prstGeom prst="rect">
            <a:avLst/>
          </a:prstGeom>
        </p:spPr>
      </p:pic>
    </p:spTree>
    <p:extLst>
      <p:ext uri="{BB962C8B-B14F-4D97-AF65-F5344CB8AC3E}">
        <p14:creationId xmlns:p14="http://schemas.microsoft.com/office/powerpoint/2010/main" val="3962233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Grey-Background | Sarvosys">
            <a:extLst>
              <a:ext uri="{FF2B5EF4-FFF2-40B4-BE49-F238E27FC236}">
                <a16:creationId xmlns:a16="http://schemas.microsoft.com/office/drawing/2014/main" id="{1C8C89B8-7162-471D-9737-5FA5034063C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7417"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7200" dirty="0">
                <a:latin typeface="Franklin Gothic Demi Cond" panose="020B0706030402020204" pitchFamily="34" charset="0"/>
                <a:cs typeface="Arial" panose="020B0604020202020204" pitchFamily="34" charset="0"/>
              </a:rPr>
              <a:t>Equity Market O</a:t>
            </a: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utlook</a:t>
            </a:r>
          </a:p>
        </p:txBody>
      </p:sp>
      <p:pic>
        <p:nvPicPr>
          <p:cNvPr id="8" name="Picture 7">
            <a:extLst>
              <a:ext uri="{FF2B5EF4-FFF2-40B4-BE49-F238E27FC236}">
                <a16:creationId xmlns:a16="http://schemas.microsoft.com/office/drawing/2014/main" id="{44446E90-AB20-464C-AD5C-E7612538D3E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5732" y="1244184"/>
            <a:ext cx="10006148" cy="5470245"/>
          </a:xfrm>
          <a:prstGeom prst="rect">
            <a:avLst/>
          </a:prstGeom>
          <a:noFill/>
          <a:ln>
            <a:noFill/>
          </a:ln>
        </p:spPr>
      </p:pic>
    </p:spTree>
    <p:extLst>
      <p:ext uri="{BB962C8B-B14F-4D97-AF65-F5344CB8AC3E}">
        <p14:creationId xmlns:p14="http://schemas.microsoft.com/office/powerpoint/2010/main" val="2298794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Equity Markets</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Market Volatility and Market Inflation: A Balance for... - Ticker Tape">
            <a:extLst>
              <a:ext uri="{FF2B5EF4-FFF2-40B4-BE49-F238E27FC236}">
                <a16:creationId xmlns:a16="http://schemas.microsoft.com/office/drawing/2014/main" id="{40BFBC7B-9C3A-8766-519E-1FCC9FD1F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50" y="1377515"/>
            <a:ext cx="5108430" cy="51084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15A108-B5F1-9152-7E14-31D59E13B457}"/>
              </a:ext>
            </a:extLst>
          </p:cNvPr>
          <p:cNvSpPr txBox="1"/>
          <p:nvPr/>
        </p:nvSpPr>
        <p:spPr>
          <a:xfrm>
            <a:off x="5247316" y="2680641"/>
            <a:ext cx="6479874"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38635A"/>
                </a:solidFill>
                <a:effectLst/>
                <a:uLnTx/>
                <a:uFillTx/>
                <a:latin typeface="Franklin Gothic Demi" panose="020B0703020102020204" pitchFamily="34" charset="0"/>
              </a:rPr>
              <a:t>Strategy:</a:t>
            </a:r>
            <a:br>
              <a:rPr kumimoji="0" lang="en-US" sz="5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rPr>
            </a:br>
            <a:r>
              <a:rPr kumimoji="0" lang="en-US" sz="5400" b="0" i="0" u="none" strike="noStrike" kern="1200" cap="none" spc="0" normalizeH="0" baseline="0" noProof="0" dirty="0">
                <a:ln>
                  <a:noFill/>
                </a:ln>
                <a:solidFill>
                  <a:srgbClr val="43B02A"/>
                </a:solidFill>
                <a:effectLst/>
                <a:uLnTx/>
                <a:uFillTx/>
                <a:latin typeface="Franklin Gothic Demi" panose="020B0703020102020204" pitchFamily="34" charset="0"/>
              </a:rPr>
              <a:t>Long-ter</a:t>
            </a:r>
            <a:r>
              <a:rPr lang="en-US" sz="5400" noProof="0" dirty="0">
                <a:solidFill>
                  <a:srgbClr val="43B02A"/>
                </a:solidFill>
                <a:latin typeface="Franklin Gothic Demi" panose="020B0703020102020204" pitchFamily="34" charset="0"/>
              </a:rPr>
              <a:t>m Investing </a:t>
            </a:r>
            <a:endParaRPr kumimoji="0" lang="en-US" sz="5400" b="0" i="0" u="none" strike="noStrike" kern="1200" cap="none" spc="0" normalizeH="0" baseline="0" noProof="0" dirty="0">
              <a:ln>
                <a:noFill/>
              </a:ln>
              <a:solidFill>
                <a:srgbClr val="43B02A"/>
              </a:solidFill>
              <a:effectLst/>
              <a:uLnTx/>
              <a:uFillTx/>
              <a:latin typeface="Franklin Gothic Demi" panose="020B0703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47968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F88FDA7E-7DB3-E14D-CB27-C25CBEDC92C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50973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Equity Markets</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CD4CF18-7863-2837-83F9-6039CF794D89}"/>
              </a:ext>
            </a:extLst>
          </p:cNvPr>
          <p:cNvSpPr txBox="1"/>
          <p:nvPr/>
        </p:nvSpPr>
        <p:spPr>
          <a:xfrm>
            <a:off x="10611115" y="7034204"/>
            <a:ext cx="1446230" cy="261610"/>
          </a:xfrm>
          <a:prstGeom prst="rect">
            <a:avLst/>
          </a:prstGeom>
          <a:noFill/>
        </p:spPr>
        <p:txBody>
          <a:bodyPr wrap="none" rtlCol="0">
            <a:spAutoFit/>
          </a:bodyPr>
          <a:lstStyle/>
          <a:p>
            <a:r>
              <a:rPr lang="en-US" sz="1100" i="1" dirty="0">
                <a:solidFill>
                  <a:schemeClr val="accent5">
                    <a:lumMod val="75000"/>
                  </a:schemeClr>
                </a:solidFill>
              </a:rPr>
              <a:t>Source: bigcharts.com</a:t>
            </a:r>
          </a:p>
        </p:txBody>
      </p:sp>
      <p:pic>
        <p:nvPicPr>
          <p:cNvPr id="7" name="Picture 6" descr="A graph with green lines and numbers&#10;&#10;Description automatically generated">
            <a:extLst>
              <a:ext uri="{FF2B5EF4-FFF2-40B4-BE49-F238E27FC236}">
                <a16:creationId xmlns:a16="http://schemas.microsoft.com/office/drawing/2014/main" id="{9DB7C7D9-2E47-0D3B-D8BD-F4ACD75DC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398" y="1244184"/>
            <a:ext cx="9953202" cy="5528017"/>
          </a:xfrm>
          <a:prstGeom prst="rect">
            <a:avLst/>
          </a:prstGeom>
        </p:spPr>
      </p:pic>
    </p:spTree>
    <p:extLst>
      <p:ext uri="{BB962C8B-B14F-4D97-AF65-F5344CB8AC3E}">
        <p14:creationId xmlns:p14="http://schemas.microsoft.com/office/powerpoint/2010/main" val="22322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Grey-Background | Sarvosys">
            <a:extLst>
              <a:ext uri="{FF2B5EF4-FFF2-40B4-BE49-F238E27FC236}">
                <a16:creationId xmlns:a16="http://schemas.microsoft.com/office/drawing/2014/main" id="{28A19129-9087-456F-BC8C-AEF30B526C0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7417"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Outlook</a:t>
            </a:r>
          </a:p>
        </p:txBody>
      </p:sp>
      <p:pic>
        <p:nvPicPr>
          <p:cNvPr id="1026" name="Picture 2" descr="Traffic Signs &amp;amp; Safety - 2-OSHA Caution Sign">
            <a:extLst>
              <a:ext uri="{FF2B5EF4-FFF2-40B4-BE49-F238E27FC236}">
                <a16:creationId xmlns:a16="http://schemas.microsoft.com/office/drawing/2014/main" id="{8D92A14F-2C83-4052-BE18-77265A89E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090" y="1471341"/>
            <a:ext cx="6941819" cy="50096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7272805-9866-4EBD-B5CC-E8B7CBC90E07}"/>
              </a:ext>
            </a:extLst>
          </p:cNvPr>
          <p:cNvSpPr txBox="1"/>
          <p:nvPr/>
        </p:nvSpPr>
        <p:spPr>
          <a:xfrm>
            <a:off x="2769326" y="3429000"/>
            <a:ext cx="6688182"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rPr>
              <a:t>Historical results are no indication of future results, and we still believe that caution should be the principal notion for investors.</a:t>
            </a:r>
          </a:p>
        </p:txBody>
      </p:sp>
    </p:spTree>
    <p:extLst>
      <p:ext uri="{BB962C8B-B14F-4D97-AF65-F5344CB8AC3E}">
        <p14:creationId xmlns:p14="http://schemas.microsoft.com/office/powerpoint/2010/main" val="4037773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Things Investors Control </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D0E55A9-DD19-4D7E-B6B4-FF891FE99215}"/>
              </a:ext>
            </a:extLst>
          </p:cNvPr>
          <p:cNvSpPr txBox="1"/>
          <p:nvPr/>
        </p:nvSpPr>
        <p:spPr>
          <a:xfrm>
            <a:off x="517910" y="1582581"/>
            <a:ext cx="10515600" cy="4133439"/>
          </a:xfrm>
          <a:prstGeom prst="rect">
            <a:avLst/>
          </a:prstGeom>
          <a:noFill/>
        </p:spPr>
        <p:txBody>
          <a:bodyPr wrap="square">
            <a:spAutoFit/>
          </a:bodyPr>
          <a:lstStyle/>
          <a:p>
            <a:pPr marL="742950" marR="0" lvl="0" indent="-742950" algn="l" defTabSz="914400" rtl="0" eaLnBrk="1" fontAlgn="auto" latinLnBrk="0" hangingPunct="1">
              <a:lnSpc>
                <a:spcPct val="150000"/>
              </a:lnSpc>
              <a:spcBef>
                <a:spcPts val="0"/>
              </a:spcBef>
              <a:spcAft>
                <a:spcPts val="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effectLst/>
                <a:uLnTx/>
                <a:uFillTx/>
                <a:latin typeface="Franklin Gothic Demi" panose="020B0703020102020204" pitchFamily="34" charset="0"/>
                <a:ea typeface="+mn-ea"/>
                <a:cs typeface="+mn-cs"/>
              </a:rPr>
              <a:t>Your risk tolerance or appetite</a:t>
            </a:r>
          </a:p>
          <a:p>
            <a:pPr marL="742950" marR="0" lvl="0" indent="-742950" algn="l" defTabSz="914400" rtl="0" eaLnBrk="1" fontAlgn="auto" latinLnBrk="0" hangingPunct="1">
              <a:lnSpc>
                <a:spcPct val="150000"/>
              </a:lnSpc>
              <a:spcBef>
                <a:spcPts val="0"/>
              </a:spcBef>
              <a:spcAft>
                <a:spcPts val="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effectLst/>
                <a:uLnTx/>
                <a:uFillTx/>
                <a:latin typeface="Franklin Gothic Demi" panose="020B0703020102020204" pitchFamily="34" charset="0"/>
                <a:ea typeface="+mn-ea"/>
                <a:cs typeface="+mn-cs"/>
              </a:rPr>
              <a:t>Your time horizon</a:t>
            </a:r>
          </a:p>
          <a:p>
            <a:pPr marL="742950" marR="0" lvl="0" indent="-742950" algn="l" defTabSz="914400" rtl="0" eaLnBrk="1" fontAlgn="auto" latinLnBrk="0" hangingPunct="1">
              <a:lnSpc>
                <a:spcPct val="150000"/>
              </a:lnSpc>
              <a:spcBef>
                <a:spcPts val="0"/>
              </a:spcBef>
              <a:spcAft>
                <a:spcPts val="80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effectLst/>
                <a:uLnTx/>
                <a:uFillTx/>
                <a:latin typeface="Franklin Gothic Demi" panose="020B0703020102020204" pitchFamily="34" charset="0"/>
                <a:ea typeface="+mn-ea"/>
                <a:cs typeface="+mn-cs"/>
              </a:rPr>
              <a:t>Your behavior</a:t>
            </a:r>
          </a:p>
          <a:p>
            <a:pPr marL="742950" marR="0" lvl="0" indent="-742950" algn="l" defTabSz="914400" rtl="0" eaLnBrk="1" fontAlgn="auto" latinLnBrk="0" hangingPunct="1">
              <a:lnSpc>
                <a:spcPct val="150000"/>
              </a:lnSpc>
              <a:spcBef>
                <a:spcPts val="0"/>
              </a:spcBef>
              <a:spcAft>
                <a:spcPts val="80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effectLst/>
                <a:uLnTx/>
                <a:uFillTx/>
                <a:latin typeface="Franklin Gothic Demi" panose="020B0703020102020204" pitchFamily="34" charset="0"/>
                <a:ea typeface="+mn-ea"/>
                <a:cs typeface="+mn-cs"/>
              </a:rPr>
              <a:t>Your overall strategy</a:t>
            </a:r>
          </a:p>
        </p:txBody>
      </p:sp>
    </p:spTree>
    <p:extLst>
      <p:ext uri="{BB962C8B-B14F-4D97-AF65-F5344CB8AC3E}">
        <p14:creationId xmlns:p14="http://schemas.microsoft.com/office/powerpoint/2010/main" val="409817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0" y="-17672"/>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Words of Wisdom</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9FBFCCA-854B-5493-B195-E0996F935C3E}"/>
              </a:ext>
            </a:extLst>
          </p:cNvPr>
          <p:cNvPicPr>
            <a:picLocks noChangeAspect="1"/>
          </p:cNvPicPr>
          <p:nvPr/>
        </p:nvPicPr>
        <p:blipFill>
          <a:blip r:embed="rId4"/>
          <a:stretch>
            <a:fillRect/>
          </a:stretch>
        </p:blipFill>
        <p:spPr>
          <a:xfrm>
            <a:off x="0" y="1226512"/>
            <a:ext cx="12192000" cy="5542150"/>
          </a:xfrm>
          <a:prstGeom prst="rect">
            <a:avLst/>
          </a:prstGeom>
        </p:spPr>
      </p:pic>
    </p:spTree>
    <p:extLst>
      <p:ext uri="{BB962C8B-B14F-4D97-AF65-F5344CB8AC3E}">
        <p14:creationId xmlns:p14="http://schemas.microsoft.com/office/powerpoint/2010/main" val="322734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ey-Background | Sarvosys">
            <a:extLst>
              <a:ext uri="{FF2B5EF4-FFF2-40B4-BE49-F238E27FC236}">
                <a16:creationId xmlns:a16="http://schemas.microsoft.com/office/drawing/2014/main" id="{D1058137-276F-4BFE-84AC-8F89E365B638}"/>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10B9BC-92D7-4638-8CFF-BE9F6D79173F}"/>
              </a:ext>
            </a:extLst>
          </p:cNvPr>
          <p:cNvSpPr txBox="1">
            <a:spLocks/>
          </p:cNvSpPr>
          <p:nvPr/>
        </p:nvSpPr>
        <p:spPr>
          <a:xfrm>
            <a:off x="0" y="0"/>
            <a:ext cx="12192001" cy="989062"/>
          </a:xfrm>
          <a:prstGeom prst="rect">
            <a:avLst/>
          </a:prstGeom>
          <a:solidFill>
            <a:schemeClr val="accent5">
              <a:lumMod val="75000"/>
            </a:schemeClr>
          </a:solidFill>
        </p:spPr>
        <p:txBody>
          <a:bodyPr>
            <a:normAutofit fontScale="70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96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An Educated Client Is Our Best Client!</a:t>
            </a:r>
          </a:p>
        </p:txBody>
      </p:sp>
      <p:pic>
        <p:nvPicPr>
          <p:cNvPr id="1028" name="Picture 4" descr="Knowledge Is Power: Improving Outcomes for Patients, Partners, and  Professionals in the Digital Age | Perspectives of the ASHA Special  Interest Groups">
            <a:extLst>
              <a:ext uri="{FF2B5EF4-FFF2-40B4-BE49-F238E27FC236}">
                <a16:creationId xmlns:a16="http://schemas.microsoft.com/office/drawing/2014/main" id="{BFFF0F27-F82C-21F3-5A38-C4B6E4E81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74763"/>
            <a:ext cx="12192000" cy="598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055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rey-Background | Sarvosys">
            <a:extLst>
              <a:ext uri="{FF2B5EF4-FFF2-40B4-BE49-F238E27FC236}">
                <a16:creationId xmlns:a16="http://schemas.microsoft.com/office/drawing/2014/main" id="{146ABC93-74EB-4CA0-A491-E689D874360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1481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Key Takeaways</a:t>
            </a:r>
          </a:p>
        </p:txBody>
      </p:sp>
      <p:sp>
        <p:nvSpPr>
          <p:cNvPr id="4" name="Text Placeholder 4">
            <a:extLst>
              <a:ext uri="{FF2B5EF4-FFF2-40B4-BE49-F238E27FC236}">
                <a16:creationId xmlns:a16="http://schemas.microsoft.com/office/drawing/2014/main" id="{C56971C6-D248-4D61-9899-B219B1575D4A}"/>
              </a:ext>
            </a:extLst>
          </p:cNvPr>
          <p:cNvSpPr txBox="1">
            <a:spLocks/>
          </p:cNvSpPr>
          <p:nvPr/>
        </p:nvSpPr>
        <p:spPr>
          <a:xfrm>
            <a:off x="333214" y="1502487"/>
            <a:ext cx="12252961" cy="5240699"/>
          </a:xfrm>
          <a:prstGeom prst="rect">
            <a:avLst/>
          </a:prstGeom>
        </p:spPr>
        <p:txBody>
          <a:bodyPr>
            <a:normAutofit fontScale="77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880" marR="0" lvl="0" indent="-182880" algn="l" defTabSz="685800" rtl="0" eaLnBrk="1" fontAlgn="auto" latinLnBrk="0" hangingPunct="1">
              <a:lnSpc>
                <a:spcPct val="120000"/>
              </a:lnSpc>
              <a:spcBef>
                <a:spcPts val="750"/>
              </a:spcBef>
              <a:spcAft>
                <a:spcPts val="1800"/>
              </a:spcAft>
              <a:buClr>
                <a:srgbClr val="5B9BD5">
                  <a:lumMod val="75000"/>
                </a:srgbClr>
              </a:buClr>
              <a:buSzPct val="100000"/>
              <a:buFont typeface="Arial" panose="020B0604020202020204" pitchFamily="34" charset="0"/>
              <a:buChar char="•"/>
              <a:tabLst/>
              <a:defRPr/>
            </a:pPr>
            <a:r>
              <a:rPr kumimoji="0" lang="en-US" sz="3600" b="0" i="0" u="none" strike="noStrike" kern="1200" cap="none" spc="0" normalizeH="0" baseline="0" noProof="0" dirty="0">
                <a:ln>
                  <a:noFill/>
                </a:ln>
                <a:solidFill>
                  <a:schemeClr val="tx1"/>
                </a:solidFill>
                <a:effectLst/>
                <a:uLnTx/>
                <a:uFillTx/>
                <a:latin typeface="Franklin Gothic Demi" panose="020B0703020102020204" pitchFamily="34" charset="0"/>
              </a:rPr>
              <a:t>Caution is still the principal notion for investors.</a:t>
            </a:r>
            <a:endParaRPr lang="en-US" sz="3600" dirty="0">
              <a:solidFill>
                <a:schemeClr val="tx1"/>
              </a:solidFill>
              <a:latin typeface="Franklin Gothic Demi" panose="020B0703020102020204" pitchFamily="34" charset="0"/>
            </a:endParaRPr>
          </a:p>
          <a:p>
            <a:pPr marL="182880" marR="0" lvl="0" indent="-182880" algn="l" defTabSz="685800" rtl="0" eaLnBrk="1" fontAlgn="auto" latinLnBrk="0" hangingPunct="1">
              <a:lnSpc>
                <a:spcPct val="120000"/>
              </a:lnSpc>
              <a:spcBef>
                <a:spcPts val="750"/>
              </a:spcBef>
              <a:spcAft>
                <a:spcPts val="1800"/>
              </a:spcAft>
              <a:buClr>
                <a:srgbClr val="5B9BD5">
                  <a:lumMod val="75000"/>
                </a:srgbClr>
              </a:buClr>
              <a:buSzPct val="100000"/>
              <a:buFont typeface="Arial" panose="020B0604020202020204" pitchFamily="34" charset="0"/>
              <a:buChar char="•"/>
              <a:tabLst/>
              <a:defRPr/>
            </a:pPr>
            <a:r>
              <a:rPr lang="en-US" sz="3600" dirty="0">
                <a:solidFill>
                  <a:schemeClr val="tx1"/>
                </a:solidFill>
                <a:latin typeface="Franklin Gothic Demi" panose="020B0703020102020204" pitchFamily="34" charset="0"/>
              </a:rPr>
              <a:t>Inflation continues to be a catalyst for concern. </a:t>
            </a:r>
          </a:p>
          <a:p>
            <a:pPr marL="182880" marR="0" lvl="0" indent="-182880" algn="l" defTabSz="685800" rtl="0" eaLnBrk="1" fontAlgn="auto" latinLnBrk="0" hangingPunct="1">
              <a:lnSpc>
                <a:spcPct val="120000"/>
              </a:lnSpc>
              <a:spcBef>
                <a:spcPts val="750"/>
              </a:spcBef>
              <a:spcAft>
                <a:spcPts val="1800"/>
              </a:spcAft>
              <a:buClr>
                <a:srgbClr val="5B9BD5">
                  <a:lumMod val="75000"/>
                </a:srgbClr>
              </a:buClr>
              <a:buSzPct val="100000"/>
              <a:buFont typeface="Arial" panose="020B0604020202020204" pitchFamily="34" charset="0"/>
              <a:buChar char="•"/>
              <a:tabLst/>
              <a:defRPr/>
            </a:pPr>
            <a:r>
              <a:rPr lang="en-US" sz="3600" dirty="0">
                <a:solidFill>
                  <a:schemeClr val="tx1"/>
                </a:solidFill>
                <a:latin typeface="Franklin Gothic Demi" panose="020B0703020102020204" pitchFamily="34" charset="0"/>
              </a:rPr>
              <a:t>Interest rates could continue to fall.</a:t>
            </a:r>
          </a:p>
          <a:p>
            <a:pPr lvl="0">
              <a:lnSpc>
                <a:spcPct val="120000"/>
              </a:lnSpc>
              <a:buClr>
                <a:srgbClr val="4472C4"/>
              </a:buClr>
              <a:buFont typeface="Arial" panose="020B0604020202020204" pitchFamily="34" charset="0"/>
              <a:buChar char="•"/>
              <a:defRPr/>
            </a:pPr>
            <a:r>
              <a:rPr lang="en-US" sz="3600" dirty="0">
                <a:solidFill>
                  <a:schemeClr val="tx1"/>
                </a:solidFill>
                <a:latin typeface="Franklin Gothic Demi" panose="020B0703020102020204" pitchFamily="34" charset="0"/>
              </a:rPr>
              <a:t>Recession is still a possibility.</a:t>
            </a:r>
            <a:endParaRPr lang="en-US" sz="1300" dirty="0">
              <a:solidFill>
                <a:schemeClr val="tx1"/>
              </a:solidFill>
              <a:latin typeface="Franklin Gothic Demi" panose="020B0703020102020204" pitchFamily="34" charset="0"/>
            </a:endParaRPr>
          </a:p>
          <a:p>
            <a:pPr marL="0" lvl="0" indent="0">
              <a:lnSpc>
                <a:spcPct val="120000"/>
              </a:lnSpc>
              <a:buClr>
                <a:srgbClr val="4472C4"/>
              </a:buClr>
              <a:buNone/>
              <a:defRPr/>
            </a:pPr>
            <a:endParaRPr lang="en-US" sz="1500" dirty="0">
              <a:solidFill>
                <a:schemeClr val="tx1"/>
              </a:solidFill>
              <a:latin typeface="Franklin Gothic Demi" panose="020B0703020102020204" pitchFamily="34" charset="0"/>
            </a:endParaRPr>
          </a:p>
          <a:p>
            <a:pPr lvl="0">
              <a:lnSpc>
                <a:spcPct val="120000"/>
              </a:lnSpc>
              <a:buClr>
                <a:srgbClr val="4472C4"/>
              </a:buClr>
              <a:buFont typeface="Arial" panose="020B0604020202020204" pitchFamily="34" charset="0"/>
              <a:buChar char="•"/>
              <a:defRPr/>
            </a:pPr>
            <a:r>
              <a:rPr kumimoji="0" lang="en-US" sz="3600" b="0" i="0" u="none" strike="noStrike" kern="1200" cap="none" spc="0" normalizeH="0" baseline="0" noProof="0" dirty="0">
                <a:ln>
                  <a:noFill/>
                </a:ln>
                <a:solidFill>
                  <a:schemeClr val="tx1"/>
                </a:solidFill>
                <a:effectLst/>
                <a:uLnTx/>
                <a:uFillTx/>
                <a:latin typeface="Franklin Gothic Demi" panose="020B0703020102020204" pitchFamily="34" charset="0"/>
              </a:rPr>
              <a:t>Long-term</a:t>
            </a:r>
            <a:r>
              <a:rPr kumimoji="0" lang="en-US" sz="3600" b="0" i="0" u="none" strike="noStrike" kern="1200" cap="none" spc="0" normalizeH="0" noProof="0" dirty="0">
                <a:ln>
                  <a:noFill/>
                </a:ln>
                <a:solidFill>
                  <a:schemeClr val="tx1"/>
                </a:solidFill>
                <a:effectLst/>
                <a:uLnTx/>
                <a:uFillTx/>
                <a:latin typeface="Franklin Gothic Demi" panose="020B0703020102020204" pitchFamily="34" charset="0"/>
              </a:rPr>
              <a:t> investing is a key strategy with equity markets.</a:t>
            </a:r>
          </a:p>
          <a:p>
            <a:pPr marL="0" marR="0" lvl="0" indent="0" algn="l" defTabSz="914400" rtl="0" eaLnBrk="1" fontAlgn="auto" latinLnBrk="0" hangingPunct="1">
              <a:lnSpc>
                <a:spcPct val="120000"/>
              </a:lnSpc>
              <a:spcBef>
                <a:spcPts val="1200"/>
              </a:spcBef>
              <a:spcAft>
                <a:spcPts val="0"/>
              </a:spcAft>
              <a:buClr>
                <a:srgbClr val="4472C4"/>
              </a:buClr>
              <a:buSzTx/>
              <a:buNone/>
              <a:tabLst/>
              <a:defRPr/>
            </a:pPr>
            <a:endParaRPr kumimoji="0" lang="en-US" sz="4000" b="0" i="0" u="none" strike="noStrike" kern="1200" cap="none" spc="0" normalizeH="0" noProof="0" dirty="0">
              <a:ln>
                <a:noFill/>
              </a:ln>
              <a:solidFill>
                <a:schemeClr val="tx1"/>
              </a:solidFill>
              <a:effectLst/>
              <a:uLnTx/>
              <a:uFillTx/>
              <a:latin typeface="Franklin Gothic Demi" panose="020B0703020102020204" pitchFamily="34" charset="0"/>
              <a:ea typeface="+mn-ea"/>
              <a:cs typeface="+mn-cs"/>
            </a:endParaRPr>
          </a:p>
          <a:p>
            <a:pPr>
              <a:buClr>
                <a:srgbClr val="4472C4"/>
              </a:buClr>
              <a:buFont typeface="Arial" panose="020B0604020202020204" pitchFamily="34" charset="0"/>
              <a:buChar char="•"/>
              <a:defRPr/>
            </a:pPr>
            <a:r>
              <a:rPr lang="en-US" sz="7000" i="1" dirty="0">
                <a:solidFill>
                  <a:srgbClr val="5B9BD5">
                    <a:lumMod val="50000"/>
                  </a:srgbClr>
                </a:solidFill>
                <a:latin typeface="Franklin Gothic Demi" panose="020B0703020102020204" pitchFamily="34" charset="0"/>
              </a:rPr>
              <a:t>We are here to help YOU!</a:t>
            </a:r>
            <a:endParaRPr lang="en-US" sz="7000" i="1" dirty="0">
              <a:solidFill>
                <a:srgbClr val="5B9BD5">
                  <a:lumMod val="50000"/>
                </a:srgbClr>
              </a:solidFill>
            </a:endParaRPr>
          </a:p>
          <a:p>
            <a:pPr marL="182880" marR="0" lvl="0" indent="-182880" algn="l" defTabSz="914400" rtl="0" eaLnBrk="1" fontAlgn="auto" latinLnBrk="0" hangingPunct="1">
              <a:lnSpc>
                <a:spcPct val="90000"/>
              </a:lnSpc>
              <a:spcBef>
                <a:spcPts val="1200"/>
              </a:spcBef>
              <a:spcAft>
                <a:spcPts val="0"/>
              </a:spcAft>
              <a:buClr>
                <a:srgbClr val="4472C4"/>
              </a:buClr>
              <a:buSzTx/>
              <a:buFont typeface="Arial" panose="020B0604020202020204" pitchFamily="34" charset="0"/>
              <a:buChar char="•"/>
              <a:tabLst/>
              <a:defRPr/>
            </a:pPr>
            <a:endPar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a:p>
            <a:pPr marL="571500" marR="0" lvl="0" indent="-571500" algn="l" defTabSz="685800" rtl="0" eaLnBrk="1" fontAlgn="auto" latinLnBrk="0" hangingPunct="1">
              <a:lnSpc>
                <a:spcPct val="90000"/>
              </a:lnSpc>
              <a:spcBef>
                <a:spcPts val="750"/>
              </a:spcBef>
              <a:spcAft>
                <a:spcPts val="1800"/>
              </a:spcAft>
              <a:buClr>
                <a:srgbClr val="5B9BD5">
                  <a:lumMod val="75000"/>
                </a:srgbClr>
              </a:buClr>
              <a:buSzPct val="100000"/>
              <a:buFont typeface="Wingdings" panose="05000000000000000000" pitchFamily="2" charset="2"/>
              <a:buChar char="§"/>
              <a:tabLst/>
              <a:defRPr/>
            </a:pPr>
            <a:endPar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a:p>
            <a:pPr marL="502920" marR="0" lvl="1" indent="0" algn="l" defTabSz="914400" rtl="0" eaLnBrk="1" fontAlgn="auto" latinLnBrk="0" hangingPunct="1">
              <a:lnSpc>
                <a:spcPct val="90000"/>
              </a:lnSpc>
              <a:spcBef>
                <a:spcPts val="250"/>
              </a:spcBef>
              <a:spcAft>
                <a:spcPts val="250"/>
              </a:spcAft>
              <a:buClr>
                <a:srgbClr val="5B9BD5">
                  <a:lumMod val="75000"/>
                </a:srgbClr>
              </a:buClr>
              <a:buSzTx/>
              <a:buFont typeface="Wingdings 2" pitchFamily="18" charset="2"/>
              <a:buNone/>
              <a:tabLst/>
              <a:defRPr/>
            </a:pPr>
            <a:endParaRPr kumimoji="0" lang="en-US" sz="31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200"/>
              </a:spcBef>
              <a:spcAft>
                <a:spcPts val="0"/>
              </a:spcAft>
              <a:buClr>
                <a:srgbClr val="ED7D31">
                  <a:lumMod val="50000"/>
                </a:srgbClr>
              </a:buClr>
              <a:buSzTx/>
              <a:buFont typeface="Wingdings 2" pitchFamily="18" charset="2"/>
              <a:buNone/>
              <a:tabLst/>
              <a:defRPr/>
            </a:pPr>
            <a:endParaRPr kumimoji="0" lang="en-US" sz="3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45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33C72-8DB8-4D3F-8EC7-15ACEF40BB80}"/>
              </a:ext>
            </a:extLst>
          </p:cNvPr>
          <p:cNvPicPr>
            <a:picLocks noChangeAspect="1"/>
          </p:cNvPicPr>
          <p:nvPr/>
        </p:nvPicPr>
        <p:blipFill>
          <a:blip r:embed="rId3">
            <a:duotone>
              <a:schemeClr val="bg2">
                <a:shade val="45000"/>
                <a:satMod val="135000"/>
              </a:schemeClr>
              <a:prstClr val="white"/>
            </a:duotone>
            <a:alphaModFix amt="50000"/>
          </a:blip>
          <a:stretch>
            <a:fillRect/>
          </a:stretch>
        </p:blipFill>
        <p:spPr>
          <a:xfrm>
            <a:off x="0" y="-271755"/>
            <a:ext cx="12192000" cy="7129755"/>
          </a:xfrm>
          <a:prstGeom prst="rect">
            <a:avLst/>
          </a:prstGeom>
          <a:effectLst>
            <a:outerShdw blurRad="50800" dist="50800" dir="5400000" algn="ctr" rotWithShape="0">
              <a:schemeClr val="bg1">
                <a:lumMod val="85000"/>
              </a:schemeClr>
            </a:outerShdw>
          </a:effectLst>
        </p:spPr>
      </p:pic>
      <p:sp>
        <p:nvSpPr>
          <p:cNvPr id="7" name="TextBox 6">
            <a:extLst>
              <a:ext uri="{FF2B5EF4-FFF2-40B4-BE49-F238E27FC236}">
                <a16:creationId xmlns:a16="http://schemas.microsoft.com/office/drawing/2014/main" id="{D40ACAD0-8DF3-4330-A7A1-024872F7C371}"/>
              </a:ext>
            </a:extLst>
          </p:cNvPr>
          <p:cNvSpPr txBox="1"/>
          <p:nvPr/>
        </p:nvSpPr>
        <p:spPr>
          <a:xfrm>
            <a:off x="94184" y="3429000"/>
            <a:ext cx="12097816" cy="1449115"/>
          </a:xfrm>
          <a:prstGeom prst="rect">
            <a:avLst/>
          </a:prstGeom>
          <a:noFill/>
        </p:spPr>
        <p:txBody>
          <a:bodyPr wrap="square">
            <a:spAutoFit/>
          </a:bodyPr>
          <a:lstStyle/>
          <a:p>
            <a:pPr marR="1316990" algn="ctr">
              <a:lnSpc>
                <a:spcPct val="115000"/>
              </a:lnSpc>
            </a:pPr>
            <a:r>
              <a:rPr lang="en-US" sz="3200" b="1" dirty="0">
                <a:latin typeface="Franklin Gothic Medium" panose="020B0603020102020204" pitchFamily="34" charset="0"/>
                <a:cs typeface="Times New Roman" panose="02020603050405020304" pitchFamily="18" charset="0"/>
              </a:rPr>
              <a:t>A </a:t>
            </a:r>
            <a:r>
              <a:rPr lang="en-US" sz="4000" b="1" dirty="0">
                <a:solidFill>
                  <a:srgbClr val="00B050"/>
                </a:solidFill>
                <a:latin typeface="Franklin Gothic Medium" panose="020B0603020102020204" pitchFamily="34" charset="0"/>
                <a:cs typeface="Times New Roman" panose="02020603050405020304" pitchFamily="18" charset="0"/>
              </a:rPr>
              <a:t>“Proactive” </a:t>
            </a:r>
            <a:r>
              <a:rPr lang="en-US" sz="3200" b="1" dirty="0">
                <a:latin typeface="Franklin Gothic Medium" panose="020B0603020102020204" pitchFamily="34" charset="0"/>
                <a:cs typeface="Times New Roman" panose="02020603050405020304" pitchFamily="18" charset="0"/>
              </a:rPr>
              <a:t>approach to your tax planning instead of </a:t>
            </a:r>
          </a:p>
          <a:p>
            <a:pPr marR="1316990" algn="ctr">
              <a:lnSpc>
                <a:spcPct val="115000"/>
              </a:lnSpc>
            </a:pPr>
            <a:r>
              <a:rPr lang="en-US" sz="3200" b="1" dirty="0">
                <a:latin typeface="Franklin Gothic Medium" panose="020B0603020102020204" pitchFamily="34" charset="0"/>
                <a:cs typeface="Times New Roman" panose="02020603050405020304" pitchFamily="18" charset="0"/>
              </a:rPr>
              <a:t>a</a:t>
            </a:r>
            <a:r>
              <a:rPr lang="en-US" sz="3200" b="1" dirty="0">
                <a:solidFill>
                  <a:schemeClr val="accent1">
                    <a:lumMod val="75000"/>
                  </a:schemeClr>
                </a:solidFill>
                <a:latin typeface="Franklin Gothic Medium" panose="020B0603020102020204" pitchFamily="34" charset="0"/>
                <a:cs typeface="Times New Roman" panose="02020603050405020304" pitchFamily="18" charset="0"/>
              </a:rPr>
              <a:t> </a:t>
            </a:r>
            <a:r>
              <a:rPr lang="en-US" sz="4000" b="1" dirty="0">
                <a:solidFill>
                  <a:srgbClr val="FF0000"/>
                </a:solidFill>
                <a:latin typeface="Franklin Gothic Medium" panose="020B0603020102020204" pitchFamily="34" charset="0"/>
                <a:cs typeface="Times New Roman" panose="02020603050405020304" pitchFamily="18" charset="0"/>
              </a:rPr>
              <a:t>“Reactive” </a:t>
            </a:r>
            <a:r>
              <a:rPr lang="en-US" sz="3200" b="1" dirty="0">
                <a:latin typeface="Franklin Gothic Medium" panose="020B0603020102020204" pitchFamily="34" charset="0"/>
                <a:cs typeface="Times New Roman" panose="02020603050405020304" pitchFamily="18" charset="0"/>
              </a:rPr>
              <a:t>approach could produce better results</a:t>
            </a:r>
            <a:r>
              <a:rPr lang="en-US" sz="3600" dirty="0">
                <a:latin typeface="Franklin Gothic Medium" panose="020B0603020102020204" pitchFamily="34" charset="0"/>
                <a:ea typeface="Times New Roman" panose="02020603050405020304" pitchFamily="18" charset="0"/>
                <a:cs typeface="Times New Roman" panose="02020603050405020304" pitchFamily="18" charset="0"/>
              </a:rPr>
              <a:t>!</a:t>
            </a:r>
            <a:endParaRPr lang="en-US" sz="2800" dirty="0">
              <a:effectLst/>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77760C38-910E-4461-B35E-FFE903032586}"/>
              </a:ext>
            </a:extLst>
          </p:cNvPr>
          <p:cNvSpPr txBox="1">
            <a:spLocks/>
          </p:cNvSpPr>
          <p:nvPr/>
        </p:nvSpPr>
        <p:spPr>
          <a:xfrm>
            <a:off x="0" y="0"/>
            <a:ext cx="12191999" cy="2911332"/>
          </a:xfrm>
          <a:prstGeom prst="rect">
            <a:avLst/>
          </a:prstGeom>
          <a:solidFill>
            <a:srgbClr val="0076A3"/>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800" b="1" dirty="0">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Proactive Year-end Tax Planning </a:t>
            </a:r>
            <a:br>
              <a:rPr lang="en-US" sz="5800" b="1" dirty="0">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br>
            <a:r>
              <a:rPr lang="en-US" sz="5800" b="1" dirty="0">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Ideas for 2024</a:t>
            </a:r>
            <a:br>
              <a:rPr lang="en-US" sz="5800" b="1" dirty="0">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br>
            <a:endParaRPr lang="en-US" sz="5400" b="1" dirty="0">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endParaRPr>
          </a:p>
        </p:txBody>
      </p:sp>
    </p:spTree>
    <p:extLst>
      <p:ext uri="{BB962C8B-B14F-4D97-AF65-F5344CB8AC3E}">
        <p14:creationId xmlns:p14="http://schemas.microsoft.com/office/powerpoint/2010/main" val="3884095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FB9CAD5-6DC5-4D46-9DDF-F59951736C90}"/>
              </a:ext>
            </a:extLst>
          </p:cNvPr>
          <p:cNvSpPr txBox="1">
            <a:spLocks/>
          </p:cNvSpPr>
          <p:nvPr/>
        </p:nvSpPr>
        <p:spPr>
          <a:xfrm>
            <a:off x="0" y="3150"/>
            <a:ext cx="12192000" cy="926386"/>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t>
            </a: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800" b="1" dirty="0">
                <a:effectLst>
                  <a:outerShdw blurRad="38100" dist="38100" dir="2700000" algn="tl">
                    <a:srgbClr val="000000">
                      <a:alpha val="43137"/>
                    </a:srgbClr>
                  </a:outerShdw>
                </a:effectLst>
                <a:latin typeface="Roboto Slab" pitchFamily="2" charset="0"/>
                <a:cs typeface="Arial" panose="020B0604020202020204" pitchFamily="34" charset="0"/>
              </a:rPr>
              <a:t>Tax “Planning” vs. Tax “Preparation”</a:t>
            </a:r>
            <a:endParaRPr lang="en-US" sz="40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sp>
        <p:nvSpPr>
          <p:cNvPr id="6" name="Text Box 2">
            <a:extLst>
              <a:ext uri="{FF2B5EF4-FFF2-40B4-BE49-F238E27FC236}">
                <a16:creationId xmlns:a16="http://schemas.microsoft.com/office/drawing/2014/main" id="{D363698C-4C65-4A83-9E5F-772B81294402}"/>
              </a:ext>
            </a:extLst>
          </p:cNvPr>
          <p:cNvSpPr txBox="1">
            <a:spLocks noChangeArrowheads="1"/>
          </p:cNvSpPr>
          <p:nvPr/>
        </p:nvSpPr>
        <p:spPr bwMode="auto">
          <a:xfrm>
            <a:off x="0" y="5169310"/>
            <a:ext cx="12192000" cy="1685541"/>
          </a:xfrm>
          <a:prstGeom prst="rect">
            <a:avLst/>
          </a:prstGeom>
          <a:solidFill>
            <a:srgbClr val="0076A3"/>
          </a:solidFill>
          <a:ln w="19050">
            <a:noFill/>
            <a:prstDash val="sysDot"/>
            <a:miter lim="800000"/>
            <a:headEnd/>
            <a:tailEnd/>
          </a:ln>
        </p:spPr>
        <p:txBody>
          <a:bodyPr rot="0" vert="horz" wrap="square" lIns="91440" tIns="45720" rIns="91440" bIns="45720" anchor="t" anchorCtr="0">
            <a:noAutofit/>
          </a:bodyPr>
          <a:lstStyle/>
          <a:p>
            <a:pPr algn="ct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3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r>
              <a:rPr lang="en-US" sz="3600" b="1" i="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rPr>
              <a:t>Tax Preparation </a:t>
            </a:r>
            <a:r>
              <a:rPr lang="en-US" sz="36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rPr>
              <a:t>looks backwards, </a:t>
            </a:r>
          </a:p>
          <a:p>
            <a:pPr algn="ctr"/>
            <a:r>
              <a:rPr lang="en-US" sz="36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rPr>
              <a:t>whereas </a:t>
            </a:r>
            <a:r>
              <a:rPr lang="en-US" sz="3600" b="1" i="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rPr>
              <a:t>Tax Planning  </a:t>
            </a:r>
            <a:r>
              <a:rPr lang="en-US" sz="36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rPr>
              <a:t>looks ahead!</a:t>
            </a:r>
            <a:endParaRPr lang="en-US" sz="44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endParaRPr>
          </a:p>
        </p:txBody>
      </p:sp>
      <p:pic>
        <p:nvPicPr>
          <p:cNvPr id="3" name="Picture 2">
            <a:extLst>
              <a:ext uri="{FF2B5EF4-FFF2-40B4-BE49-F238E27FC236}">
                <a16:creationId xmlns:a16="http://schemas.microsoft.com/office/drawing/2014/main" id="{4AF684BC-9613-46BB-9F01-4A1227818B0A}"/>
              </a:ext>
            </a:extLst>
          </p:cNvPr>
          <p:cNvPicPr>
            <a:picLocks noChangeAspect="1"/>
          </p:cNvPicPr>
          <p:nvPr/>
        </p:nvPicPr>
        <p:blipFill>
          <a:blip r:embed="rId3"/>
          <a:stretch>
            <a:fillRect/>
          </a:stretch>
        </p:blipFill>
        <p:spPr>
          <a:xfrm>
            <a:off x="454542" y="1381756"/>
            <a:ext cx="5072944" cy="3483749"/>
          </a:xfrm>
          <a:prstGeom prst="rect">
            <a:avLst/>
          </a:prstGeom>
          <a:ln>
            <a:solidFill>
              <a:srgbClr val="002060"/>
            </a:solidFill>
          </a:ln>
        </p:spPr>
      </p:pic>
      <p:pic>
        <p:nvPicPr>
          <p:cNvPr id="4" name="Picture 3">
            <a:extLst>
              <a:ext uri="{FF2B5EF4-FFF2-40B4-BE49-F238E27FC236}">
                <a16:creationId xmlns:a16="http://schemas.microsoft.com/office/drawing/2014/main" id="{72E108B1-05C8-4098-8642-A5B4943A11A8}"/>
              </a:ext>
            </a:extLst>
          </p:cNvPr>
          <p:cNvPicPr>
            <a:picLocks noChangeAspect="1"/>
          </p:cNvPicPr>
          <p:nvPr/>
        </p:nvPicPr>
        <p:blipFill>
          <a:blip r:embed="rId4"/>
          <a:stretch>
            <a:fillRect/>
          </a:stretch>
        </p:blipFill>
        <p:spPr>
          <a:xfrm>
            <a:off x="6664516" y="1381755"/>
            <a:ext cx="4875830" cy="3483749"/>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103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1524000" y="2220025"/>
            <a:ext cx="9144000" cy="5046319"/>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800" dirty="0"/>
          </a:p>
          <a:p>
            <a:pPr marL="0" indent="0" algn="ctr">
              <a:buNone/>
            </a:pPr>
            <a:endParaRPr lang="en-US" sz="2800" b="1" dirty="0">
              <a:solidFill>
                <a:srgbClr val="FF0000"/>
              </a:solidFill>
              <a:latin typeface="+mj-lt"/>
              <a:ea typeface="+mj-ea"/>
              <a:cs typeface="+mj-cs"/>
            </a:endParaRPr>
          </a:p>
        </p:txBody>
      </p:sp>
      <p:sp>
        <p:nvSpPr>
          <p:cNvPr id="9" name="Title 1">
            <a:extLst>
              <a:ext uri="{FF2B5EF4-FFF2-40B4-BE49-F238E27FC236}">
                <a16:creationId xmlns:a16="http://schemas.microsoft.com/office/drawing/2014/main" id="{C50AEF11-423F-4D14-B9DE-933BA38512D2}"/>
              </a:ext>
            </a:extLst>
          </p:cNvPr>
          <p:cNvSpPr txBox="1">
            <a:spLocks/>
          </p:cNvSpPr>
          <p:nvPr/>
        </p:nvSpPr>
        <p:spPr>
          <a:xfrm>
            <a:off x="1" y="1"/>
            <a:ext cx="12191999" cy="1177158"/>
          </a:xfrm>
          <a:prstGeom prst="rect">
            <a:avLst/>
          </a:prstGeom>
          <a:solidFill>
            <a:srgbClr val="0076A3"/>
          </a:solidFill>
        </p:spPr>
        <p:txBody>
          <a:bodyPr>
            <a:normAutofit/>
          </a:bodyPr>
          <a:lstStyle>
            <a:defPPr>
              <a:defRPr lang="en-US"/>
            </a:defPPr>
            <a:lvl1pPr algn="ctr">
              <a:lnSpc>
                <a:spcPct val="90000"/>
              </a:lnSpc>
              <a:spcBef>
                <a:spcPct val="0"/>
              </a:spcBef>
              <a:buNone/>
              <a:defRPr sz="500" b="1" spc="-60" baseline="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l"/>
            <a:br>
              <a:rPr lang="en-US" sz="1800" dirty="0"/>
            </a:br>
            <a:r>
              <a:rPr lang="en-US" sz="4000" dirty="0">
                <a:latin typeface="Roboto Slab" pitchFamily="2" charset="0"/>
              </a:rPr>
              <a:t>Three Categories of Federal Tax Brackets</a:t>
            </a:r>
          </a:p>
        </p:txBody>
      </p:sp>
      <p:pic>
        <p:nvPicPr>
          <p:cNvPr id="10" name="Picture 9">
            <a:extLst>
              <a:ext uri="{FF2B5EF4-FFF2-40B4-BE49-F238E27FC236}">
                <a16:creationId xmlns:a16="http://schemas.microsoft.com/office/drawing/2014/main" id="{0828712C-D480-44EA-BA98-F1A2179CE4D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408071" y="108456"/>
            <a:ext cx="1821676" cy="1034004"/>
          </a:xfrm>
          <a:prstGeom prst="rect">
            <a:avLst/>
          </a:prstGeom>
          <a:ln>
            <a:noFill/>
          </a:ln>
          <a:effectLst>
            <a:softEdge rad="112500"/>
          </a:effectLst>
        </p:spPr>
      </p:pic>
      <p:sp>
        <p:nvSpPr>
          <p:cNvPr id="2" name="Rectangle 3">
            <a:extLst>
              <a:ext uri="{FF2B5EF4-FFF2-40B4-BE49-F238E27FC236}">
                <a16:creationId xmlns:a16="http://schemas.microsoft.com/office/drawing/2014/main" id="{DE3F6051-59CB-9DC3-CA98-83D7E45CA0B1}"/>
              </a:ext>
            </a:extLst>
          </p:cNvPr>
          <p:cNvSpPr txBox="1">
            <a:spLocks noChangeArrowheads="1"/>
          </p:cNvSpPr>
          <p:nvPr/>
        </p:nvSpPr>
        <p:spPr>
          <a:xfrm>
            <a:off x="992266" y="1846316"/>
            <a:ext cx="3107035" cy="4409145"/>
          </a:xfrm>
          <a:prstGeom prst="rect">
            <a:avLst/>
          </a:prstGeom>
          <a:solidFill>
            <a:srgbClr val="FD8A73"/>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ctr">
              <a:buClr>
                <a:srgbClr val="FFC000"/>
              </a:buClr>
              <a:buFont typeface="Arial" panose="020B0604020202020204" pitchFamily="34" charset="0"/>
              <a:buNone/>
              <a:defRPr/>
            </a:pPr>
            <a:endParaRPr lang="en-US" sz="2000" b="1" dirty="0">
              <a:solidFill>
                <a:schemeClr val="bg1"/>
              </a:solidFill>
              <a:effectLst>
                <a:outerShdw blurRad="38100" dist="38100" dir="2700000" algn="tl">
                  <a:srgbClr val="000000">
                    <a:alpha val="43137"/>
                  </a:srgbClr>
                </a:outerShdw>
              </a:effectLst>
            </a:endParaRPr>
          </a:p>
          <a:p>
            <a:pPr marL="0" indent="0" algn="ctr" fontAlgn="ctr">
              <a:buClr>
                <a:srgbClr val="FFC000"/>
              </a:buClr>
              <a:buFont typeface="Arial" panose="020B0604020202020204" pitchFamily="34" charset="0"/>
              <a:buNone/>
              <a:defRPr/>
            </a:pPr>
            <a:r>
              <a:rPr lang="en-US" sz="5200" b="1" dirty="0">
                <a:solidFill>
                  <a:schemeClr val="bg1"/>
                </a:solidFill>
                <a:effectLst>
                  <a:outerShdw blurRad="38100" dist="38100" dir="2700000" algn="tl">
                    <a:srgbClr val="000000">
                      <a:alpha val="43137"/>
                    </a:srgbClr>
                  </a:outerShdw>
                </a:effectLst>
              </a:rPr>
              <a:t>First</a:t>
            </a:r>
          </a:p>
          <a:p>
            <a:pPr marL="0" indent="0" algn="ctr" fontAlgn="ctr">
              <a:buClr>
                <a:srgbClr val="FFC000"/>
              </a:buClr>
              <a:buFont typeface="Arial" panose="020B0604020202020204" pitchFamily="34" charset="0"/>
              <a:buNone/>
              <a:defRPr/>
            </a:pPr>
            <a:endParaRPr lang="en-US" b="1" dirty="0">
              <a:solidFill>
                <a:schemeClr val="bg1"/>
              </a:solidFill>
              <a:effectLst>
                <a:outerShdw blurRad="38100" dist="38100" dir="2700000" algn="tl">
                  <a:srgbClr val="000000">
                    <a:alpha val="43137"/>
                  </a:srgbClr>
                </a:outerShdw>
              </a:effectLst>
            </a:endParaRPr>
          </a:p>
          <a:p>
            <a:pPr marL="0" indent="0" algn="ctr" fontAlgn="ctr">
              <a:buClr>
                <a:srgbClr val="FFC000"/>
              </a:buClr>
              <a:buFont typeface="Arial" panose="020B0604020202020204" pitchFamily="34" charset="0"/>
              <a:buNone/>
              <a:defRPr/>
            </a:pPr>
            <a:r>
              <a:rPr lang="en-US" sz="4200" b="1" dirty="0">
                <a:solidFill>
                  <a:schemeClr val="bg1"/>
                </a:solidFill>
                <a:effectLst>
                  <a:outerShdw blurRad="38100" dist="38100" dir="2700000" algn="tl">
                    <a:srgbClr val="000000">
                      <a:alpha val="43137"/>
                    </a:srgbClr>
                  </a:outerShdw>
                </a:effectLst>
              </a:rPr>
              <a:t>10%, 12%</a:t>
            </a:r>
          </a:p>
          <a:p>
            <a:pPr marL="0" indent="0" algn="ctr" fontAlgn="ctr">
              <a:buClr>
                <a:srgbClr val="FFC000"/>
              </a:buClr>
              <a:buFont typeface="Arial" panose="020B0604020202020204" pitchFamily="34" charset="0"/>
              <a:buNone/>
              <a:defRPr/>
            </a:pPr>
            <a:endParaRPr lang="en-US" sz="2400" b="1" dirty="0">
              <a:solidFill>
                <a:schemeClr val="bg1"/>
              </a:solidFill>
              <a:effectLst>
                <a:outerShdw blurRad="38100" dist="38100" dir="2700000" algn="tl">
                  <a:srgbClr val="000000">
                    <a:alpha val="43137"/>
                  </a:srgbClr>
                </a:outerShdw>
              </a:effectLst>
            </a:endParaRPr>
          </a:p>
          <a:p>
            <a:pPr marL="0" indent="0" algn="ctr" fontAlgn="ctr">
              <a:buClr>
                <a:srgbClr val="FFC000"/>
              </a:buClr>
              <a:buNone/>
              <a:defRPr/>
            </a:pPr>
            <a:r>
              <a:rPr lang="en-US" sz="4400" b="1" dirty="0">
                <a:solidFill>
                  <a:schemeClr val="bg1"/>
                </a:solidFill>
                <a:effectLst>
                  <a:outerShdw blurRad="38100" dist="38100" dir="2700000" algn="tl">
                    <a:srgbClr val="000000">
                      <a:alpha val="43137"/>
                    </a:srgbClr>
                  </a:outerShdw>
                </a:effectLst>
              </a:rPr>
              <a:t>Lower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Brackets</a:t>
            </a:r>
          </a:p>
        </p:txBody>
      </p:sp>
      <p:sp>
        <p:nvSpPr>
          <p:cNvPr id="6" name="Rectangle 3">
            <a:extLst>
              <a:ext uri="{FF2B5EF4-FFF2-40B4-BE49-F238E27FC236}">
                <a16:creationId xmlns:a16="http://schemas.microsoft.com/office/drawing/2014/main" id="{60AD411C-9ACE-6219-E28C-11BE2F05D0D1}"/>
              </a:ext>
            </a:extLst>
          </p:cNvPr>
          <p:cNvSpPr txBox="1">
            <a:spLocks noChangeArrowheads="1"/>
          </p:cNvSpPr>
          <p:nvPr/>
        </p:nvSpPr>
        <p:spPr>
          <a:xfrm>
            <a:off x="4502823" y="1846316"/>
            <a:ext cx="3186353" cy="4373288"/>
          </a:xfrm>
          <a:prstGeom prst="rect">
            <a:avLst/>
          </a:prstGeom>
          <a:solidFill>
            <a:srgbClr val="FC4436"/>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ctr">
              <a:buClr>
                <a:srgbClr val="FFC000"/>
              </a:buClr>
              <a:buFont typeface="Arial" panose="020B0604020202020204" pitchFamily="34" charset="0"/>
              <a:buNone/>
              <a:defRPr/>
            </a:pPr>
            <a:endParaRPr lang="en-US" sz="4000" b="1" dirty="0">
              <a:solidFill>
                <a:schemeClr val="bg1"/>
              </a:solidFill>
              <a:effectLst>
                <a:outerShdw blurRad="38100" dist="38100" dir="2700000" algn="tl">
                  <a:srgbClr val="000000">
                    <a:alpha val="43137"/>
                  </a:srgbClr>
                </a:outerShdw>
              </a:effectLst>
            </a:endParaRPr>
          </a:p>
          <a:p>
            <a:pPr marL="0" indent="0" algn="ctr" fontAlgn="ctr">
              <a:buClr>
                <a:srgbClr val="FFC000"/>
              </a:buClr>
              <a:buFont typeface="Arial" panose="020B0604020202020204" pitchFamily="34" charset="0"/>
              <a:buNone/>
              <a:defRPr/>
            </a:pPr>
            <a:r>
              <a:rPr lang="en-US" sz="6100" b="1" dirty="0">
                <a:solidFill>
                  <a:schemeClr val="bg1"/>
                </a:solidFill>
                <a:effectLst>
                  <a:outerShdw blurRad="38100" dist="38100" dir="2700000" algn="tl">
                    <a:srgbClr val="000000">
                      <a:alpha val="43137"/>
                    </a:srgbClr>
                  </a:outerShdw>
                </a:effectLst>
              </a:rPr>
              <a:t>Next</a:t>
            </a:r>
          </a:p>
          <a:p>
            <a:pPr marL="0" indent="0" algn="ctr" fontAlgn="ctr">
              <a:buClr>
                <a:srgbClr val="FFC000"/>
              </a:buClr>
              <a:buFont typeface="Arial" panose="020B0604020202020204" pitchFamily="34" charset="0"/>
              <a:buNone/>
              <a:defRPr/>
            </a:pPr>
            <a:endParaRPr lang="en-US" sz="4700" b="1" dirty="0">
              <a:solidFill>
                <a:schemeClr val="bg1"/>
              </a:solidFill>
              <a:effectLst>
                <a:outerShdw blurRad="38100" dist="38100" dir="2700000" algn="tl">
                  <a:srgbClr val="000000">
                    <a:alpha val="43137"/>
                  </a:srgbClr>
                </a:outerShdw>
              </a:effectLst>
            </a:endParaRPr>
          </a:p>
          <a:p>
            <a:pPr marL="0" indent="0" algn="ctr" fontAlgn="ctr">
              <a:buClr>
                <a:srgbClr val="FFC000"/>
              </a:buClr>
              <a:buFont typeface="Arial" panose="020B0604020202020204" pitchFamily="34" charset="0"/>
              <a:buNone/>
              <a:defRPr/>
            </a:pPr>
            <a:r>
              <a:rPr lang="en-US" sz="4700" b="1" dirty="0">
                <a:solidFill>
                  <a:schemeClr val="bg1"/>
                </a:solidFill>
                <a:effectLst>
                  <a:outerShdw blurRad="38100" dist="38100" dir="2700000" algn="tl">
                    <a:srgbClr val="000000">
                      <a:alpha val="43137"/>
                    </a:srgbClr>
                  </a:outerShdw>
                </a:effectLst>
              </a:rPr>
              <a:t>22%, 24%</a:t>
            </a:r>
          </a:p>
          <a:p>
            <a:pPr marL="0" indent="0" algn="ctr" fontAlgn="ctr">
              <a:buClr>
                <a:srgbClr val="FFC000"/>
              </a:buClr>
              <a:buFont typeface="Arial" panose="020B0604020202020204" pitchFamily="34" charset="0"/>
              <a:buNone/>
              <a:defRPr/>
            </a:pPr>
            <a:endParaRPr lang="en-US" sz="4000" b="1" dirty="0">
              <a:solidFill>
                <a:schemeClr val="bg1"/>
              </a:solidFill>
              <a:effectLst>
                <a:outerShdw blurRad="38100" dist="38100" dir="2700000" algn="tl">
                  <a:srgbClr val="000000">
                    <a:alpha val="43137"/>
                  </a:srgbClr>
                </a:outerShdw>
              </a:effectLst>
            </a:endParaRPr>
          </a:p>
          <a:p>
            <a:pPr marL="0" indent="0" algn="ctr" fontAlgn="ctr">
              <a:buClr>
                <a:srgbClr val="FFC000"/>
              </a:buClr>
              <a:buFont typeface="Arial" panose="020B0604020202020204" pitchFamily="34" charset="0"/>
              <a:buNone/>
              <a:defRPr/>
            </a:pPr>
            <a:endParaRPr lang="en-US" sz="4000" b="1" dirty="0">
              <a:solidFill>
                <a:schemeClr val="bg1"/>
              </a:solidFill>
              <a:effectLst>
                <a:outerShdw blurRad="38100" dist="38100" dir="2700000" algn="tl">
                  <a:srgbClr val="000000">
                    <a:alpha val="43137"/>
                  </a:srgbClr>
                </a:outerShdw>
              </a:effectLst>
            </a:endParaRPr>
          </a:p>
          <a:p>
            <a:pPr marL="0" indent="0" algn="ctr" fontAlgn="ctr">
              <a:buClr>
                <a:srgbClr val="FFC000"/>
              </a:buClr>
              <a:buFont typeface="Arial" panose="020B0604020202020204" pitchFamily="34" charset="0"/>
              <a:buNone/>
              <a:defRPr/>
            </a:pPr>
            <a:r>
              <a:rPr lang="en-US" sz="4000" b="1" dirty="0">
                <a:solidFill>
                  <a:schemeClr val="bg1"/>
                </a:solidFill>
                <a:effectLst>
                  <a:outerShdw blurRad="38100" dist="38100" dir="2700000" algn="tl">
                    <a:srgbClr val="000000">
                      <a:alpha val="43137"/>
                    </a:srgbClr>
                  </a:outerShdw>
                </a:effectLst>
              </a:rPr>
              <a:t>Should Calculate</a:t>
            </a:r>
            <a:r>
              <a:rPr lang="en-US" sz="6600" b="1" dirty="0">
                <a:solidFill>
                  <a:schemeClr val="tx2">
                    <a:lumMod val="75000"/>
                  </a:schemeClr>
                </a:solidFill>
              </a:rPr>
              <a:t> </a:t>
            </a:r>
          </a:p>
        </p:txBody>
      </p:sp>
      <p:sp>
        <p:nvSpPr>
          <p:cNvPr id="7" name="Rectangle 3">
            <a:extLst>
              <a:ext uri="{FF2B5EF4-FFF2-40B4-BE49-F238E27FC236}">
                <a16:creationId xmlns:a16="http://schemas.microsoft.com/office/drawing/2014/main" id="{24F08ACB-88D3-1330-2AEB-54BDA8B954FF}"/>
              </a:ext>
            </a:extLst>
          </p:cNvPr>
          <p:cNvSpPr txBox="1">
            <a:spLocks noChangeArrowheads="1"/>
          </p:cNvSpPr>
          <p:nvPr/>
        </p:nvSpPr>
        <p:spPr>
          <a:xfrm>
            <a:off x="8092698" y="1846316"/>
            <a:ext cx="3399295" cy="4409145"/>
          </a:xfrm>
          <a:prstGeom prst="rect">
            <a:avLst/>
          </a:prstGeom>
          <a:solidFill>
            <a:srgbClr val="FF0000"/>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ctr">
              <a:buClr>
                <a:srgbClr val="FFC000"/>
              </a:buClr>
              <a:buFont typeface="Arial" panose="020B0604020202020204" pitchFamily="34" charset="0"/>
              <a:buNone/>
              <a:defRPr/>
            </a:pPr>
            <a:endParaRPr lang="en-US" sz="2000" b="1" dirty="0">
              <a:solidFill>
                <a:schemeClr val="bg1"/>
              </a:solidFill>
              <a:effectLst>
                <a:outerShdw blurRad="38100" dist="38100" dir="2700000" algn="tl">
                  <a:srgbClr val="000000">
                    <a:alpha val="43137"/>
                  </a:srgbClr>
                </a:outerShdw>
              </a:effectLst>
            </a:endParaRPr>
          </a:p>
          <a:p>
            <a:pPr marL="0" indent="0" algn="ctr" fontAlgn="ctr">
              <a:buClr>
                <a:srgbClr val="FFC000"/>
              </a:buClr>
              <a:buFont typeface="Arial" panose="020B0604020202020204" pitchFamily="34" charset="0"/>
              <a:buNone/>
              <a:defRPr/>
            </a:pPr>
            <a:r>
              <a:rPr lang="en-US" sz="5200" b="1" dirty="0">
                <a:solidFill>
                  <a:schemeClr val="bg1"/>
                </a:solidFill>
                <a:effectLst>
                  <a:outerShdw blurRad="38100" dist="38100" dir="2700000" algn="tl">
                    <a:srgbClr val="000000">
                      <a:alpha val="43137"/>
                    </a:srgbClr>
                  </a:outerShdw>
                </a:effectLst>
              </a:rPr>
              <a:t>Last</a:t>
            </a:r>
          </a:p>
          <a:p>
            <a:pPr marL="0" indent="0" algn="ctr" fontAlgn="ctr">
              <a:lnSpc>
                <a:spcPct val="70000"/>
              </a:lnSpc>
              <a:buClr>
                <a:srgbClr val="FFC000"/>
              </a:buClr>
              <a:buNone/>
              <a:defRPr/>
            </a:pPr>
            <a:endParaRPr lang="en-US" sz="4000" b="1" dirty="0">
              <a:solidFill>
                <a:schemeClr val="bg1"/>
              </a:solidFill>
              <a:effectLst>
                <a:outerShdw blurRad="38100" dist="38100" dir="2700000" algn="tl">
                  <a:srgbClr val="000000">
                    <a:alpha val="43137"/>
                  </a:srgbClr>
                </a:outerShdw>
              </a:effectLst>
            </a:endParaRPr>
          </a:p>
          <a:p>
            <a:pPr marL="0" indent="0" algn="ctr" fontAlgn="ctr">
              <a:lnSpc>
                <a:spcPct val="70000"/>
              </a:lnSpc>
              <a:buClr>
                <a:srgbClr val="FFC000"/>
              </a:buClr>
              <a:buNone/>
              <a:defRPr/>
            </a:pPr>
            <a:r>
              <a:rPr lang="en-US" sz="4000" b="1" dirty="0">
                <a:solidFill>
                  <a:schemeClr val="bg1"/>
                </a:solidFill>
                <a:effectLst>
                  <a:outerShdw blurRad="38100" dist="38100" dir="2700000" algn="tl">
                    <a:srgbClr val="000000">
                      <a:alpha val="43137"/>
                    </a:srgbClr>
                  </a:outerShdw>
                </a:effectLst>
              </a:rPr>
              <a:t>32%, 35%, 37% </a:t>
            </a:r>
          </a:p>
          <a:p>
            <a:pPr marL="0" indent="0" algn="ctr" fontAlgn="ctr">
              <a:lnSpc>
                <a:spcPct val="70000"/>
              </a:lnSpc>
              <a:buClr>
                <a:srgbClr val="FFC000"/>
              </a:buClr>
              <a:buNone/>
              <a:defRPr/>
            </a:pPr>
            <a:endParaRPr lang="en-US" sz="2400" b="1" dirty="0">
              <a:solidFill>
                <a:schemeClr val="bg1"/>
              </a:solidFill>
              <a:effectLst>
                <a:outerShdw blurRad="38100" dist="38100" dir="2700000" algn="tl">
                  <a:srgbClr val="000000">
                    <a:alpha val="43137"/>
                  </a:srgbClr>
                </a:outerShdw>
              </a:effectLst>
            </a:endParaRPr>
          </a:p>
          <a:p>
            <a:pPr marL="0" indent="0" algn="ctr" fontAlgn="ctr">
              <a:lnSpc>
                <a:spcPct val="70000"/>
              </a:lnSpc>
              <a:buClr>
                <a:srgbClr val="FFC000"/>
              </a:buClr>
              <a:buNone/>
              <a:defRPr/>
            </a:pPr>
            <a:br>
              <a:rPr lang="en-US" sz="4000" b="1"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Tax Sensitive</a:t>
            </a:r>
          </a:p>
        </p:txBody>
      </p:sp>
    </p:spTree>
    <p:extLst>
      <p:ext uri="{BB962C8B-B14F-4D97-AF65-F5344CB8AC3E}">
        <p14:creationId xmlns:p14="http://schemas.microsoft.com/office/powerpoint/2010/main" val="340234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animEffect transition="in" filter="fade">
                                      <p:cBhvr>
                                        <p:cTn id="23" dur="500"/>
                                        <p:tgtEl>
                                          <p:spTgt spid="6">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500"/>
                                        <p:tgtEl>
                                          <p:spTgt spid="6">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bg/>
                                          </p:spTgt>
                                        </p:tgtEl>
                                        <p:attrNameLst>
                                          <p:attrName>style.visibility</p:attrName>
                                        </p:attrNameLst>
                                      </p:cBhvr>
                                      <p:to>
                                        <p:strVal val="visible"/>
                                      </p:to>
                                    </p:set>
                                    <p:animEffect transition="in" filter="fade">
                                      <p:cBhvr>
                                        <p:cTn id="39" dur="500"/>
                                        <p:tgtEl>
                                          <p:spTgt spid="7">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fade">
                                      <p:cBhvr>
                                        <p:cTn id="45" dur="500"/>
                                        <p:tgtEl>
                                          <p:spTgt spid="7">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fade">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6" grpId="0" uiExpand="1" build="p" animBg="1"/>
      <p:bldP spid="7"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1524000" y="1355835"/>
            <a:ext cx="9144000" cy="5910510"/>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800" dirty="0"/>
          </a:p>
          <a:p>
            <a:pPr marL="0" indent="0" algn="ctr">
              <a:buNone/>
            </a:pPr>
            <a:endParaRPr lang="en-US" sz="2800" b="1" dirty="0">
              <a:solidFill>
                <a:srgbClr val="FF0000"/>
              </a:solidFill>
              <a:latin typeface="+mj-lt"/>
              <a:ea typeface="+mj-ea"/>
              <a:cs typeface="+mj-cs"/>
            </a:endParaRPr>
          </a:p>
        </p:txBody>
      </p:sp>
      <p:sp>
        <p:nvSpPr>
          <p:cNvPr id="9" name="Title 1">
            <a:extLst>
              <a:ext uri="{FF2B5EF4-FFF2-40B4-BE49-F238E27FC236}">
                <a16:creationId xmlns:a16="http://schemas.microsoft.com/office/drawing/2014/main" id="{C50AEF11-423F-4D14-B9DE-933BA38512D2}"/>
              </a:ext>
            </a:extLst>
          </p:cNvPr>
          <p:cNvSpPr txBox="1">
            <a:spLocks/>
          </p:cNvSpPr>
          <p:nvPr/>
        </p:nvSpPr>
        <p:spPr>
          <a:xfrm>
            <a:off x="0" y="-28970"/>
            <a:ext cx="12191999" cy="917231"/>
          </a:xfrm>
          <a:prstGeom prst="rect">
            <a:avLst/>
          </a:prstGeom>
          <a:solidFill>
            <a:srgbClr val="0076A3"/>
          </a:solidFill>
        </p:spPr>
        <p:txBody>
          <a:bodyPr>
            <a:normAutofit/>
          </a:bodyPr>
          <a:lstStyle>
            <a:defPPr>
              <a:defRPr lang="en-US"/>
            </a:defPPr>
            <a:lvl1pPr algn="ctr">
              <a:lnSpc>
                <a:spcPct val="90000"/>
              </a:lnSpc>
              <a:spcBef>
                <a:spcPct val="0"/>
              </a:spcBef>
              <a:buNone/>
              <a:defRPr sz="4400" b="1" spc="-60" baseline="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l"/>
            <a:br>
              <a:rPr lang="en-US" sz="200" dirty="0">
                <a:latin typeface="Roboto Slab" pitchFamily="2" charset="0"/>
              </a:rPr>
            </a:br>
            <a:br>
              <a:rPr lang="en-US" sz="200" dirty="0">
                <a:latin typeface="Roboto Slab" pitchFamily="2" charset="0"/>
              </a:rPr>
            </a:br>
            <a:br>
              <a:rPr lang="en-US" sz="200" dirty="0">
                <a:latin typeface="Roboto Slab" pitchFamily="2" charset="0"/>
              </a:rPr>
            </a:br>
            <a:br>
              <a:rPr lang="en-US" sz="200" dirty="0">
                <a:latin typeface="Roboto Slab" pitchFamily="2" charset="0"/>
              </a:rPr>
            </a:br>
            <a:r>
              <a:rPr lang="en-US" sz="4000" dirty="0">
                <a:latin typeface="Roboto Slab" pitchFamily="2" charset="0"/>
              </a:rPr>
              <a:t>Three Categories of Federal Tax Brackets</a:t>
            </a:r>
            <a:endParaRPr lang="en-US" sz="4000" dirty="0"/>
          </a:p>
        </p:txBody>
      </p:sp>
      <p:pic>
        <p:nvPicPr>
          <p:cNvPr id="10" name="Picture 9">
            <a:extLst>
              <a:ext uri="{FF2B5EF4-FFF2-40B4-BE49-F238E27FC236}">
                <a16:creationId xmlns:a16="http://schemas.microsoft.com/office/drawing/2014/main" id="{0828712C-D480-44EA-BA98-F1A2179CE4D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13383" y="0"/>
            <a:ext cx="1738393" cy="851723"/>
          </a:xfrm>
          <a:prstGeom prst="rect">
            <a:avLst/>
          </a:prstGeom>
          <a:ln>
            <a:noFill/>
          </a:ln>
          <a:effectLst>
            <a:softEdge rad="112500"/>
          </a:effectLst>
        </p:spPr>
      </p:pic>
      <p:sp>
        <p:nvSpPr>
          <p:cNvPr id="2" name="Rectangle 3">
            <a:extLst>
              <a:ext uri="{FF2B5EF4-FFF2-40B4-BE49-F238E27FC236}">
                <a16:creationId xmlns:a16="http://schemas.microsoft.com/office/drawing/2014/main" id="{DE3F6051-59CB-9DC3-CA98-83D7E45CA0B1}"/>
              </a:ext>
            </a:extLst>
          </p:cNvPr>
          <p:cNvSpPr txBox="1">
            <a:spLocks noChangeArrowheads="1"/>
          </p:cNvSpPr>
          <p:nvPr/>
        </p:nvSpPr>
        <p:spPr>
          <a:xfrm>
            <a:off x="247973" y="2362972"/>
            <a:ext cx="3366956" cy="1613647"/>
          </a:xfrm>
          <a:prstGeom prst="rect">
            <a:avLst/>
          </a:prstGeom>
          <a:solidFill>
            <a:srgbClr val="A1CFA5"/>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ctr">
              <a:buClr>
                <a:srgbClr val="FFC000"/>
              </a:buClr>
              <a:buFont typeface="Arial" panose="020B0604020202020204" pitchFamily="34" charset="0"/>
              <a:buNone/>
              <a:defRPr/>
            </a:pPr>
            <a:endParaRPr lang="en-US" b="1" dirty="0">
              <a:solidFill>
                <a:schemeClr val="bg1"/>
              </a:solidFill>
              <a:effectLst>
                <a:outerShdw blurRad="38100" dist="38100" dir="2700000" algn="tl">
                  <a:srgbClr val="000000">
                    <a:alpha val="43137"/>
                  </a:srgbClr>
                </a:outerShdw>
              </a:effectLst>
            </a:endParaRPr>
          </a:p>
          <a:p>
            <a:pPr marL="0" indent="0" algn="ctr" fontAlgn="ctr">
              <a:buClr>
                <a:srgbClr val="FFC000"/>
              </a:buClr>
              <a:buFont typeface="Arial" panose="020B0604020202020204" pitchFamily="34" charset="0"/>
              <a:buNone/>
              <a:defRPr/>
            </a:pPr>
            <a:r>
              <a:rPr lang="en-US" sz="4400" b="1" dirty="0">
                <a:solidFill>
                  <a:schemeClr val="tx1">
                    <a:lumMod val="95000"/>
                    <a:lumOff val="5000"/>
                  </a:schemeClr>
                </a:solidFill>
                <a:effectLst>
                  <a:outerShdw blurRad="38100" dist="38100" dir="2700000" algn="tl">
                    <a:srgbClr val="000000">
                      <a:alpha val="43137"/>
                    </a:srgbClr>
                  </a:outerShdw>
                </a:effectLst>
              </a:rPr>
              <a:t>Immediate</a:t>
            </a:r>
            <a:endParaRPr lang="en-US" sz="5400" b="1" dirty="0">
              <a:solidFill>
                <a:schemeClr val="tx1">
                  <a:lumMod val="95000"/>
                  <a:lumOff val="5000"/>
                </a:schemeClr>
              </a:solidFill>
            </a:endParaRPr>
          </a:p>
        </p:txBody>
      </p:sp>
      <p:sp>
        <p:nvSpPr>
          <p:cNvPr id="6" name="Rectangle 3">
            <a:extLst>
              <a:ext uri="{FF2B5EF4-FFF2-40B4-BE49-F238E27FC236}">
                <a16:creationId xmlns:a16="http://schemas.microsoft.com/office/drawing/2014/main" id="{60AD411C-9ACE-6219-E28C-11BE2F05D0D1}"/>
              </a:ext>
            </a:extLst>
          </p:cNvPr>
          <p:cNvSpPr txBox="1">
            <a:spLocks noChangeArrowheads="1"/>
          </p:cNvSpPr>
          <p:nvPr/>
        </p:nvSpPr>
        <p:spPr>
          <a:xfrm>
            <a:off x="4145797" y="2362972"/>
            <a:ext cx="3799101" cy="1613647"/>
          </a:xfrm>
          <a:prstGeom prst="rect">
            <a:avLst/>
          </a:prstGeom>
          <a:solidFill>
            <a:srgbClr val="7DE37F"/>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ctr">
              <a:buClr>
                <a:srgbClr val="FFC000"/>
              </a:buClr>
              <a:buFont typeface="Arial" panose="020B0604020202020204" pitchFamily="34" charset="0"/>
              <a:buNone/>
              <a:defRPr/>
            </a:pPr>
            <a:endParaRPr lang="en-US" sz="2100" b="1" dirty="0">
              <a:solidFill>
                <a:schemeClr val="bg1"/>
              </a:solidFill>
              <a:effectLst>
                <a:outerShdw blurRad="38100" dist="38100" dir="2700000" algn="tl">
                  <a:srgbClr val="000000">
                    <a:alpha val="43137"/>
                  </a:srgbClr>
                </a:outerShdw>
              </a:effectLst>
            </a:endParaRPr>
          </a:p>
          <a:p>
            <a:pPr marL="0" indent="0" algn="ctr" fontAlgn="ctr">
              <a:buClr>
                <a:srgbClr val="FFC000"/>
              </a:buClr>
              <a:buFont typeface="Arial" panose="020B0604020202020204" pitchFamily="34" charset="0"/>
              <a:buNone/>
              <a:defRPr/>
            </a:pPr>
            <a:r>
              <a:rPr lang="en-US" sz="4800" b="1" dirty="0">
                <a:effectLst>
                  <a:outerShdw blurRad="38100" dist="38100" dir="2700000" algn="tl">
                    <a:srgbClr val="000000">
                      <a:alpha val="43137"/>
                    </a:srgbClr>
                  </a:outerShdw>
                </a:effectLst>
              </a:rPr>
              <a:t>Short-Term</a:t>
            </a:r>
            <a:endParaRPr lang="en-US" sz="7200" b="1" dirty="0"/>
          </a:p>
        </p:txBody>
      </p:sp>
      <p:sp>
        <p:nvSpPr>
          <p:cNvPr id="7" name="Rectangle 3">
            <a:extLst>
              <a:ext uri="{FF2B5EF4-FFF2-40B4-BE49-F238E27FC236}">
                <a16:creationId xmlns:a16="http://schemas.microsoft.com/office/drawing/2014/main" id="{24F08ACB-88D3-1330-2AEB-54BDA8B954FF}"/>
              </a:ext>
            </a:extLst>
          </p:cNvPr>
          <p:cNvSpPr txBox="1">
            <a:spLocks noChangeArrowheads="1"/>
          </p:cNvSpPr>
          <p:nvPr/>
        </p:nvSpPr>
        <p:spPr>
          <a:xfrm>
            <a:off x="8281474" y="2352462"/>
            <a:ext cx="3553690" cy="1624157"/>
          </a:xfrm>
          <a:prstGeom prst="rect">
            <a:avLst/>
          </a:prstGeom>
          <a:solidFill>
            <a:srgbClr val="02C47A"/>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ctr">
              <a:buClr>
                <a:srgbClr val="FFC000"/>
              </a:buClr>
              <a:buFont typeface="Arial" panose="020B0604020202020204" pitchFamily="34" charset="0"/>
              <a:buNone/>
              <a:defRPr/>
            </a:pPr>
            <a:endParaRPr lang="en-US" sz="600" b="1" dirty="0">
              <a:solidFill>
                <a:schemeClr val="bg1"/>
              </a:solidFill>
              <a:effectLst>
                <a:outerShdw blurRad="38100" dist="38100" dir="2700000" algn="tl">
                  <a:srgbClr val="000000">
                    <a:alpha val="43137"/>
                  </a:srgbClr>
                </a:outerShdw>
              </a:effectLst>
            </a:endParaRPr>
          </a:p>
          <a:p>
            <a:pPr marL="0" indent="0" algn="ctr" fontAlgn="ctr">
              <a:buClr>
                <a:srgbClr val="FFC000"/>
              </a:buClr>
              <a:buFont typeface="Arial" panose="020B0604020202020204" pitchFamily="34" charset="0"/>
              <a:buNone/>
              <a:defRPr/>
            </a:pPr>
            <a:br>
              <a:rPr lang="en-US" sz="200" b="1" dirty="0">
                <a:solidFill>
                  <a:srgbClr val="FFFF00"/>
                </a:solidFill>
                <a:effectLst>
                  <a:outerShdw blurRad="38100" dist="38100" dir="2700000" algn="tl">
                    <a:srgbClr val="000000">
                      <a:alpha val="43137"/>
                    </a:srgbClr>
                  </a:outerShdw>
                </a:effectLst>
              </a:rPr>
            </a:br>
            <a:br>
              <a:rPr lang="en-US" sz="200" b="1" dirty="0">
                <a:solidFill>
                  <a:srgbClr val="FFFF00"/>
                </a:solidFill>
                <a:effectLst>
                  <a:outerShdw blurRad="38100" dist="38100" dir="2700000" algn="tl">
                    <a:srgbClr val="000000">
                      <a:alpha val="43137"/>
                    </a:srgbClr>
                  </a:outerShdw>
                </a:effectLst>
              </a:rPr>
            </a:br>
            <a:br>
              <a:rPr lang="en-US" sz="200" b="1" dirty="0">
                <a:solidFill>
                  <a:srgbClr val="FFFF00"/>
                </a:solidFill>
                <a:effectLst>
                  <a:outerShdw blurRad="38100" dist="38100" dir="2700000" algn="tl">
                    <a:srgbClr val="000000">
                      <a:alpha val="43137"/>
                    </a:srgbClr>
                  </a:outerShdw>
                </a:effectLst>
              </a:rPr>
            </a:br>
            <a:br>
              <a:rPr lang="en-US" sz="200" b="1" dirty="0">
                <a:solidFill>
                  <a:srgbClr val="FFFF00"/>
                </a:solidFill>
                <a:effectLst>
                  <a:outerShdw blurRad="38100" dist="38100" dir="2700000" algn="tl">
                    <a:srgbClr val="000000">
                      <a:alpha val="43137"/>
                    </a:srgbClr>
                  </a:outerShdw>
                </a:effectLst>
              </a:rPr>
            </a:br>
            <a:br>
              <a:rPr lang="en-US" sz="200" b="1" dirty="0">
                <a:solidFill>
                  <a:srgbClr val="FFFF00"/>
                </a:solidFill>
                <a:effectLst>
                  <a:outerShdw blurRad="38100" dist="38100" dir="2700000" algn="tl">
                    <a:srgbClr val="000000">
                      <a:alpha val="43137"/>
                    </a:srgbClr>
                  </a:outerShdw>
                </a:effectLst>
              </a:rPr>
            </a:br>
            <a:br>
              <a:rPr lang="en-US" sz="200" b="1" dirty="0">
                <a:solidFill>
                  <a:srgbClr val="FFFF00"/>
                </a:solidFill>
                <a:effectLst>
                  <a:outerShdw blurRad="38100" dist="38100" dir="2700000" algn="tl">
                    <a:srgbClr val="000000">
                      <a:alpha val="43137"/>
                    </a:srgbClr>
                  </a:outerShdw>
                </a:effectLst>
              </a:rPr>
            </a:br>
            <a:br>
              <a:rPr lang="en-US" sz="200" b="1" dirty="0">
                <a:solidFill>
                  <a:srgbClr val="FFFF00"/>
                </a:solidFill>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Long-Term</a:t>
            </a:r>
          </a:p>
        </p:txBody>
      </p:sp>
    </p:spTree>
    <p:extLst>
      <p:ext uri="{BB962C8B-B14F-4D97-AF65-F5344CB8AC3E}">
        <p14:creationId xmlns:p14="http://schemas.microsoft.com/office/powerpoint/2010/main" val="205419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6" grpId="0" uiExpand="1" build="p" animBg="1"/>
      <p:bldP spid="7"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C9A844-1C72-4CB6-B010-3E267316DE70}"/>
              </a:ext>
            </a:extLst>
          </p:cNvPr>
          <p:cNvSpPr/>
          <p:nvPr/>
        </p:nvSpPr>
        <p:spPr>
          <a:xfrm>
            <a:off x="0" y="909074"/>
            <a:ext cx="12192000" cy="1339662"/>
          </a:xfrm>
          <a:prstGeom prst="rect">
            <a:avLst/>
          </a:prstGeom>
        </p:spPr>
        <p:txBody>
          <a:bodyPr wrap="square">
            <a:spAutoFit/>
          </a:bodyPr>
          <a:lstStyle/>
          <a:p>
            <a:pPr algn="ctr">
              <a:lnSpc>
                <a:spcPct val="115000"/>
              </a:lnSpc>
            </a:pPr>
            <a:r>
              <a:rPr lang="en-US" sz="2400" b="1" dirty="0">
                <a:solidFill>
                  <a:schemeClr val="accent5">
                    <a:lumMod val="50000"/>
                  </a:schemeClr>
                </a:solidFill>
                <a:latin typeface="Franklin Gothic Medium" panose="020B0603020102020204" pitchFamily="34" charset="0"/>
                <a:ea typeface="Calibri" panose="020F0502020204030204" pitchFamily="34" charset="0"/>
                <a:cs typeface="Times New Roman" panose="02020603050405020304" pitchFamily="18" charset="0"/>
              </a:rPr>
              <a:t>For 2024,</a:t>
            </a:r>
            <a:r>
              <a:rPr lang="en-US" sz="2400" dirty="0">
                <a:solidFill>
                  <a:schemeClr val="accent5">
                    <a:lumMod val="50000"/>
                  </a:schemeClr>
                </a:solidFill>
                <a:latin typeface="Franklin Gothic Medium" panose="020B0603020102020204" pitchFamily="34" charset="0"/>
                <a:ea typeface="Calibri" panose="020F0502020204030204" pitchFamily="34" charset="0"/>
                <a:cs typeface="Times New Roman" panose="02020603050405020304" pitchFamily="18" charset="0"/>
              </a:rPr>
              <a:t> </a:t>
            </a:r>
            <a:r>
              <a:rPr lang="en-US" sz="2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there are currently </a:t>
            </a:r>
            <a:r>
              <a:rPr lang="en-US" sz="2400" b="1" dirty="0">
                <a:solidFill>
                  <a:schemeClr val="accent5">
                    <a:lumMod val="50000"/>
                  </a:schemeClr>
                </a:solidFill>
                <a:latin typeface="Franklin Gothic Medium" panose="020B0603020102020204" pitchFamily="34" charset="0"/>
                <a:ea typeface="Calibri" panose="020F0502020204030204" pitchFamily="34" charset="0"/>
                <a:cs typeface="Times New Roman" panose="02020603050405020304" pitchFamily="18" charset="0"/>
              </a:rPr>
              <a:t>seven income tax rates</a:t>
            </a:r>
            <a:r>
              <a:rPr lang="en-US" sz="2400" b="1"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  </a:t>
            </a:r>
            <a:br>
              <a:rPr lang="en-US" sz="2400" b="1"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br>
            <a:r>
              <a:rPr lang="en-US" sz="2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They</a:t>
            </a:r>
            <a:r>
              <a:rPr lang="en-US" sz="2400" b="1"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 </a:t>
            </a:r>
            <a:r>
              <a:rPr lang="en-US" sz="2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are </a:t>
            </a:r>
            <a:r>
              <a:rPr lang="en-US" sz="2400" b="1" dirty="0">
                <a:solidFill>
                  <a:schemeClr val="accent5">
                    <a:lumMod val="50000"/>
                  </a:schemeClr>
                </a:solidFill>
                <a:latin typeface="Franklin Gothic Medium" panose="020B0603020102020204" pitchFamily="34" charset="0"/>
                <a:ea typeface="Calibri" panose="020F0502020204030204" pitchFamily="34" charset="0"/>
                <a:cs typeface="Times New Roman" panose="02020603050405020304" pitchFamily="18" charset="0"/>
              </a:rPr>
              <a:t>10%, 12%, 22%, 24%, 32%, 35%,</a:t>
            </a:r>
            <a:r>
              <a:rPr lang="en-US" sz="2400" dirty="0">
                <a:solidFill>
                  <a:schemeClr val="accent5">
                    <a:lumMod val="50000"/>
                  </a:schemeClr>
                </a:solidFill>
                <a:latin typeface="Franklin Gothic Medium" panose="020B0603020102020204" pitchFamily="34" charset="0"/>
                <a:ea typeface="Calibri" panose="020F0502020204030204" pitchFamily="34" charset="0"/>
                <a:cs typeface="Times New Roman" panose="02020603050405020304" pitchFamily="18" charset="0"/>
              </a:rPr>
              <a:t> </a:t>
            </a:r>
            <a:r>
              <a:rPr lang="en-US" sz="2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and </a:t>
            </a:r>
            <a:r>
              <a:rPr lang="en-US" sz="2400" b="1" dirty="0">
                <a:solidFill>
                  <a:schemeClr val="accent5">
                    <a:lumMod val="50000"/>
                  </a:schemeClr>
                </a:solidFill>
                <a:latin typeface="Franklin Gothic Medium" panose="020B0603020102020204" pitchFamily="34" charset="0"/>
                <a:ea typeface="Calibri" panose="020F0502020204030204" pitchFamily="34" charset="0"/>
                <a:cs typeface="Times New Roman" panose="02020603050405020304" pitchFamily="18" charset="0"/>
              </a:rPr>
              <a:t>37%. </a:t>
            </a:r>
            <a:br>
              <a:rPr lang="en-US" sz="2400" b="1"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br>
            <a:r>
              <a:rPr lang="en-US" sz="2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Under current law this seven-rate structure is scheduled to phase out on January 1, 2026.</a:t>
            </a:r>
            <a:endParaRPr lang="en-US" sz="2000" dirty="0">
              <a:effectLst/>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430DFBB4-0B82-4046-97CB-1E0092BE119E}"/>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700" b="1" dirty="0">
                <a:effectLst>
                  <a:outerShdw blurRad="38100" dist="38100" dir="2700000" algn="tl">
                    <a:srgbClr val="000000">
                      <a:alpha val="43137"/>
                    </a:srgbClr>
                  </a:outerShdw>
                </a:effectLst>
                <a:latin typeface="Roboto Slab" pitchFamily="2" charset="0"/>
                <a:cs typeface="Arial" panose="020B0604020202020204" pitchFamily="34" charset="0"/>
              </a:rPr>
              <a:t>Tax Brackets for 2024</a:t>
            </a:r>
          </a:p>
        </p:txBody>
      </p:sp>
      <p:graphicFrame>
        <p:nvGraphicFramePr>
          <p:cNvPr id="5" name="Table 4">
            <a:extLst>
              <a:ext uri="{FF2B5EF4-FFF2-40B4-BE49-F238E27FC236}">
                <a16:creationId xmlns:a16="http://schemas.microsoft.com/office/drawing/2014/main" id="{F39ED5DB-6FE7-0018-B075-C5887E5BCB4F}"/>
              </a:ext>
            </a:extLst>
          </p:cNvPr>
          <p:cNvGraphicFramePr>
            <a:graphicFrameLocks noGrp="1"/>
          </p:cNvGraphicFramePr>
          <p:nvPr>
            <p:extLst>
              <p:ext uri="{D42A27DB-BD31-4B8C-83A1-F6EECF244321}">
                <p14:modId xmlns:p14="http://schemas.microsoft.com/office/powerpoint/2010/main" val="2326487064"/>
              </p:ext>
            </p:extLst>
          </p:nvPr>
        </p:nvGraphicFramePr>
        <p:xfrm>
          <a:off x="377868" y="2373996"/>
          <a:ext cx="11436263" cy="4156498"/>
        </p:xfrm>
        <a:graphic>
          <a:graphicData uri="http://schemas.openxmlformats.org/drawingml/2006/table">
            <a:tbl>
              <a:tblPr firstRow="1" firstCol="1" bandRow="1">
                <a:tableStyleId>{5C22544A-7EE6-4342-B048-85BDC9FD1C3A}</a:tableStyleId>
              </a:tblPr>
              <a:tblGrid>
                <a:gridCol w="1263587">
                  <a:extLst>
                    <a:ext uri="{9D8B030D-6E8A-4147-A177-3AD203B41FA5}">
                      <a16:colId xmlns:a16="http://schemas.microsoft.com/office/drawing/2014/main" val="1000814741"/>
                    </a:ext>
                  </a:extLst>
                </a:gridCol>
                <a:gridCol w="2419066">
                  <a:extLst>
                    <a:ext uri="{9D8B030D-6E8A-4147-A177-3AD203B41FA5}">
                      <a16:colId xmlns:a16="http://schemas.microsoft.com/office/drawing/2014/main" val="1469844804"/>
                    </a:ext>
                  </a:extLst>
                </a:gridCol>
                <a:gridCol w="2655517">
                  <a:extLst>
                    <a:ext uri="{9D8B030D-6E8A-4147-A177-3AD203B41FA5}">
                      <a16:colId xmlns:a16="http://schemas.microsoft.com/office/drawing/2014/main" val="1904429290"/>
                    </a:ext>
                  </a:extLst>
                </a:gridCol>
                <a:gridCol w="2745563">
                  <a:extLst>
                    <a:ext uri="{9D8B030D-6E8A-4147-A177-3AD203B41FA5}">
                      <a16:colId xmlns:a16="http://schemas.microsoft.com/office/drawing/2014/main" val="2729096199"/>
                    </a:ext>
                  </a:extLst>
                </a:gridCol>
                <a:gridCol w="2352530">
                  <a:extLst>
                    <a:ext uri="{9D8B030D-6E8A-4147-A177-3AD203B41FA5}">
                      <a16:colId xmlns:a16="http://schemas.microsoft.com/office/drawing/2014/main" val="4033884693"/>
                    </a:ext>
                  </a:extLst>
                </a:gridCol>
              </a:tblGrid>
              <a:tr h="840937">
                <a:tc>
                  <a:txBody>
                    <a:bodyPr/>
                    <a:lstStyle/>
                    <a:p>
                      <a:pPr marL="0" marR="0" algn="ctr">
                        <a:lnSpc>
                          <a:spcPct val="115000"/>
                        </a:lnSpc>
                        <a:spcBef>
                          <a:spcPts val="0"/>
                        </a:spcBef>
                        <a:spcAft>
                          <a:spcPts val="0"/>
                        </a:spcAft>
                      </a:pPr>
                      <a:r>
                        <a:rPr lang="en-US" sz="1800" dirty="0">
                          <a:effectLst>
                            <a:outerShdw blurRad="50800" dist="38100" dir="2700000" algn="tl">
                              <a:srgbClr val="000000">
                                <a:alpha val="40000"/>
                              </a:srgbClr>
                            </a:outerShdw>
                          </a:effectLst>
                        </a:rPr>
                        <a:t>Tax Rate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800" dirty="0">
                          <a:effectLst>
                            <a:outerShdw blurRad="50800" dist="38100" dir="2700000" algn="tl">
                              <a:srgbClr val="000000">
                                <a:alpha val="40000"/>
                              </a:srgbClr>
                            </a:outerShdw>
                          </a:effectLst>
                        </a:rPr>
                        <a:t>Single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800" dirty="0">
                          <a:effectLst>
                            <a:outerShdw blurRad="50800" dist="38100" dir="2700000" algn="tl">
                              <a:srgbClr val="000000">
                                <a:alpha val="40000"/>
                              </a:srgbClr>
                            </a:outerShdw>
                          </a:effectLst>
                        </a:rPr>
                        <a:t>Married/Joint</a:t>
                      </a:r>
                      <a:br>
                        <a:rPr lang="en-US" sz="1800" dirty="0">
                          <a:effectLst>
                            <a:outerShdw blurRad="50800" dist="38100" dir="2700000" algn="tl">
                              <a:srgbClr val="000000">
                                <a:alpha val="40000"/>
                              </a:srgbClr>
                            </a:outerShdw>
                          </a:effectLst>
                        </a:rPr>
                      </a:br>
                      <a:r>
                        <a:rPr lang="en-US" sz="1800" dirty="0">
                          <a:effectLst>
                            <a:outerShdw blurRad="50800" dist="38100" dir="2700000" algn="tl">
                              <a:srgbClr val="000000">
                                <a:alpha val="40000"/>
                              </a:srgbClr>
                            </a:outerShdw>
                          </a:effectLst>
                        </a:rPr>
                        <a:t>&amp; Widow(er)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61595" marR="0" algn="ctr">
                        <a:lnSpc>
                          <a:spcPct val="115000"/>
                        </a:lnSpc>
                        <a:spcBef>
                          <a:spcPts val="0"/>
                        </a:spcBef>
                        <a:spcAft>
                          <a:spcPts val="0"/>
                        </a:spcAft>
                      </a:pPr>
                      <a:r>
                        <a:rPr lang="en-US" sz="1800" dirty="0">
                          <a:effectLst>
                            <a:outerShdw blurRad="50800" dist="38100" dir="2700000" algn="tl">
                              <a:srgbClr val="000000">
                                <a:alpha val="40000"/>
                              </a:srgbClr>
                            </a:outerShdw>
                          </a:effectLst>
                        </a:rPr>
                        <a:t>Married/Separate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gn="ctr">
                        <a:lnSpc>
                          <a:spcPct val="115000"/>
                        </a:lnSpc>
                        <a:spcBef>
                          <a:spcPts val="0"/>
                        </a:spcBef>
                        <a:spcAft>
                          <a:spcPts val="0"/>
                        </a:spcAft>
                      </a:pPr>
                      <a:r>
                        <a:rPr lang="en-US" sz="1800" dirty="0">
                          <a:effectLst>
                            <a:outerShdw blurRad="50800" dist="38100" dir="2700000" algn="tl">
                              <a:srgbClr val="000000">
                                <a:alpha val="40000"/>
                              </a:srgbClr>
                            </a:outerShdw>
                          </a:effectLst>
                        </a:rPr>
                        <a:t>Head of Household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20736690"/>
                  </a:ext>
                </a:extLst>
              </a:tr>
              <a:tr h="501263">
                <a:tc>
                  <a:txBody>
                    <a:bodyPr/>
                    <a:lstStyle/>
                    <a:p>
                      <a:pPr marL="0" marR="0" algn="ctr">
                        <a:lnSpc>
                          <a:spcPct val="115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10%</a:t>
                      </a:r>
                      <a:endParaRPr lang="en-US" sz="18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$0 to $11,600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$0 to $23,200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$0 to $11,600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$0 to $16,550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058565952"/>
                  </a:ext>
                </a:extLst>
              </a:tr>
              <a:tr h="424403">
                <a:tc>
                  <a:txBody>
                    <a:bodyPr/>
                    <a:lstStyle/>
                    <a:p>
                      <a:pPr marL="0" marR="0" algn="ctr">
                        <a:lnSpc>
                          <a:spcPct val="115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12%</a:t>
                      </a:r>
                      <a:endParaRPr lang="en-US" sz="18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$11,601 to $47,150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$23,201 to $94,300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$11,601 to $47,150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$16,551 to $63,100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69359459"/>
                  </a:ext>
                </a:extLst>
              </a:tr>
              <a:tr h="433350">
                <a:tc>
                  <a:txBody>
                    <a:bodyPr/>
                    <a:lstStyle/>
                    <a:p>
                      <a:pPr marL="0" marR="0" algn="ctr">
                        <a:lnSpc>
                          <a:spcPct val="115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22%</a:t>
                      </a:r>
                      <a:endParaRPr lang="en-US" sz="18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$47,151 to $100,525</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$94,301 to $201,050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$47,151 to $100,525</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$63,101 to $100,500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42043640"/>
                  </a:ext>
                </a:extLst>
              </a:tr>
              <a:tr h="452754">
                <a:tc>
                  <a:txBody>
                    <a:bodyPr/>
                    <a:lstStyle/>
                    <a:p>
                      <a:pPr marL="0" marR="0" algn="ctr">
                        <a:lnSpc>
                          <a:spcPct val="115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24%</a:t>
                      </a:r>
                      <a:endParaRPr lang="en-US" sz="18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19685"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$100,526 to $191,950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$201,051 to $383,900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$100,526 to $191,950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$100,501 to $191,950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3435687"/>
                  </a:ext>
                </a:extLst>
              </a:tr>
              <a:tr h="520668">
                <a:tc>
                  <a:txBody>
                    <a:bodyPr/>
                    <a:lstStyle/>
                    <a:p>
                      <a:pPr marL="0" marR="0" algn="ctr">
                        <a:lnSpc>
                          <a:spcPct val="115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32%</a:t>
                      </a:r>
                      <a:endParaRPr lang="en-US" sz="18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19685"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$191,951 to $243,725</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$383,901 to $487,450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$191,951 to $243,725</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$191,951 to $243,700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31021032"/>
                  </a:ext>
                </a:extLst>
              </a:tr>
              <a:tr h="530369">
                <a:tc>
                  <a:txBody>
                    <a:bodyPr/>
                    <a:lstStyle/>
                    <a:p>
                      <a:pPr marL="0" marR="0" algn="ctr">
                        <a:lnSpc>
                          <a:spcPct val="115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35%</a:t>
                      </a:r>
                      <a:endParaRPr lang="en-US" sz="18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19685"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$243,726 to $609,350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$487,451 to $731,200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$243,726 to $365,600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18110"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$243,701 to $609,350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562630206"/>
                  </a:ext>
                </a:extLst>
              </a:tr>
              <a:tr h="452754">
                <a:tc>
                  <a:txBody>
                    <a:bodyPr/>
                    <a:lstStyle/>
                    <a:p>
                      <a:pPr marL="0" marR="0" algn="ctr">
                        <a:lnSpc>
                          <a:spcPct val="115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37%</a:t>
                      </a:r>
                      <a:endParaRPr lang="en-US" sz="18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19685"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$609,351 or more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9685"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$731,201 or more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9685"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   $365,601 or more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19685" marR="0">
                        <a:lnSpc>
                          <a:spcPct val="115000"/>
                        </a:lnSpc>
                        <a:spcBef>
                          <a:spcPts val="0"/>
                        </a:spcBef>
                        <a:spcAft>
                          <a:spcPts val="0"/>
                        </a:spcAft>
                      </a:pPr>
                      <a:r>
                        <a:rPr lang="en-US" sz="1800" dirty="0">
                          <a:solidFill>
                            <a:schemeClr val="tx1"/>
                          </a:solidFill>
                          <a:effectLst/>
                          <a:latin typeface="Franklin Gothic Medium Cond" panose="020B0606030402020204" pitchFamily="34" charset="0"/>
                          <a:ea typeface="Times New Roman" panose="02020603050405020304" pitchFamily="18" charset="0"/>
                          <a:cs typeface="Times New Roman" panose="02020603050405020304" pitchFamily="18" charset="0"/>
                        </a:rPr>
                        <a:t>   $609,350 or more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693588449"/>
                  </a:ext>
                </a:extLst>
              </a:tr>
            </a:tbl>
          </a:graphicData>
        </a:graphic>
      </p:graphicFrame>
    </p:spTree>
    <p:extLst>
      <p:ext uri="{BB962C8B-B14F-4D97-AF65-F5344CB8AC3E}">
        <p14:creationId xmlns:p14="http://schemas.microsoft.com/office/powerpoint/2010/main" val="35914398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ey-Background | Sarvosys">
            <a:extLst>
              <a:ext uri="{FF2B5EF4-FFF2-40B4-BE49-F238E27FC236}">
                <a16:creationId xmlns:a16="http://schemas.microsoft.com/office/drawing/2014/main" id="{6EFC0003-AE3E-699D-B529-DC99FCEB4770}"/>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50973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7661DC1-B52A-4916-B2E5-C0D4E24615CF}"/>
              </a:ext>
            </a:extLst>
          </p:cNvPr>
          <p:cNvSpPr/>
          <p:nvPr/>
        </p:nvSpPr>
        <p:spPr>
          <a:xfrm>
            <a:off x="557350" y="1503458"/>
            <a:ext cx="11164388" cy="800219"/>
          </a:xfrm>
          <a:prstGeom prst="rect">
            <a:avLst/>
          </a:prstGeom>
        </p:spPr>
        <p:txBody>
          <a:bodyPr wrap="square">
            <a:spAutoFit/>
          </a:bodyPr>
          <a:lstStyle/>
          <a:p>
            <a:r>
              <a:rPr lang="en-US" sz="2600" dirty="0"/>
              <a:t>            </a:t>
            </a:r>
          </a:p>
          <a:p>
            <a:pPr algn="ctr"/>
            <a:endParaRPr lang="en-US" sz="2000" b="1" dirty="0"/>
          </a:p>
        </p:txBody>
      </p:sp>
      <p:sp>
        <p:nvSpPr>
          <p:cNvPr id="5" name="Title 1">
            <a:extLst>
              <a:ext uri="{FF2B5EF4-FFF2-40B4-BE49-F238E27FC236}">
                <a16:creationId xmlns:a16="http://schemas.microsoft.com/office/drawing/2014/main" id="{2EA31F7F-25AD-43EF-9585-F71AA1347B1A}"/>
              </a:ext>
            </a:extLst>
          </p:cNvPr>
          <p:cNvSpPr txBox="1">
            <a:spLocks/>
          </p:cNvSpPr>
          <p:nvPr/>
        </p:nvSpPr>
        <p:spPr>
          <a:xfrm>
            <a:off x="0" y="-1"/>
            <a:ext cx="12192000" cy="1872344"/>
          </a:xfrm>
          <a:prstGeom prst="rect">
            <a:avLst/>
          </a:prstGeom>
          <a:solidFill>
            <a:srgbClr val="0076A3"/>
          </a:solidFill>
        </p:spPr>
        <p:txBody>
          <a:bodyPr>
            <a:normAutofit fontScale="850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lnSpc>
                <a:spcPct val="120000"/>
              </a:lnSpc>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Evaluate the use of itemized deductions </a:t>
            </a:r>
            <a:b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versus the standard deduction.</a:t>
            </a:r>
          </a:p>
          <a:p>
            <a:pPr algn="ctr">
              <a:defRPr/>
            </a:pPr>
            <a:endParaRPr lang="en-US" sz="5800" b="1" dirty="0">
              <a:latin typeface="Roboto Slab" pitchFamily="2" charset="0"/>
              <a:ea typeface="Roboto Slab" pitchFamily="2" charset="0"/>
              <a:cs typeface="Arial" panose="020B0604020202020204" pitchFamily="34" charset="0"/>
            </a:endParaRPr>
          </a:p>
        </p:txBody>
      </p:sp>
      <p:sp>
        <p:nvSpPr>
          <p:cNvPr id="6" name="Rectangle 5">
            <a:extLst>
              <a:ext uri="{FF2B5EF4-FFF2-40B4-BE49-F238E27FC236}">
                <a16:creationId xmlns:a16="http://schemas.microsoft.com/office/drawing/2014/main" id="{FAEC059B-9A62-FB3B-A9C8-B7C72B2C631E}"/>
              </a:ext>
            </a:extLst>
          </p:cNvPr>
          <p:cNvSpPr/>
          <p:nvPr/>
        </p:nvSpPr>
        <p:spPr>
          <a:xfrm>
            <a:off x="470262" y="1872343"/>
            <a:ext cx="11164388" cy="800219"/>
          </a:xfrm>
          <a:prstGeom prst="rect">
            <a:avLst/>
          </a:prstGeom>
        </p:spPr>
        <p:txBody>
          <a:bodyPr wrap="square">
            <a:spAutoFit/>
          </a:bodyPr>
          <a:lstStyle/>
          <a:p>
            <a:r>
              <a:rPr lang="en-US" sz="2600" dirty="0"/>
              <a:t>            </a:t>
            </a:r>
          </a:p>
          <a:p>
            <a:pPr algn="ctr"/>
            <a:endParaRPr lang="en-US" sz="2000" b="1" dirty="0"/>
          </a:p>
        </p:txBody>
      </p:sp>
      <p:graphicFrame>
        <p:nvGraphicFramePr>
          <p:cNvPr id="7" name="Table 6">
            <a:extLst>
              <a:ext uri="{FF2B5EF4-FFF2-40B4-BE49-F238E27FC236}">
                <a16:creationId xmlns:a16="http://schemas.microsoft.com/office/drawing/2014/main" id="{4E1CDCBB-87D2-906E-33FB-F5DE0023AAFA}"/>
              </a:ext>
            </a:extLst>
          </p:cNvPr>
          <p:cNvGraphicFramePr>
            <a:graphicFrameLocks noGrp="1"/>
          </p:cNvGraphicFramePr>
          <p:nvPr>
            <p:extLst>
              <p:ext uri="{D42A27DB-BD31-4B8C-83A1-F6EECF244321}">
                <p14:modId xmlns:p14="http://schemas.microsoft.com/office/powerpoint/2010/main" val="3521088013"/>
              </p:ext>
            </p:extLst>
          </p:nvPr>
        </p:nvGraphicFramePr>
        <p:xfrm>
          <a:off x="322214" y="2993882"/>
          <a:ext cx="11312436" cy="2879691"/>
        </p:xfrm>
        <a:graphic>
          <a:graphicData uri="http://schemas.openxmlformats.org/drawingml/2006/table">
            <a:tbl>
              <a:tblPr/>
              <a:tblGrid>
                <a:gridCol w="2828109">
                  <a:extLst>
                    <a:ext uri="{9D8B030D-6E8A-4147-A177-3AD203B41FA5}">
                      <a16:colId xmlns:a16="http://schemas.microsoft.com/office/drawing/2014/main" val="20000"/>
                    </a:ext>
                  </a:extLst>
                </a:gridCol>
                <a:gridCol w="2828109">
                  <a:extLst>
                    <a:ext uri="{9D8B030D-6E8A-4147-A177-3AD203B41FA5}">
                      <a16:colId xmlns:a16="http://schemas.microsoft.com/office/drawing/2014/main" val="20001"/>
                    </a:ext>
                  </a:extLst>
                </a:gridCol>
                <a:gridCol w="2828109">
                  <a:extLst>
                    <a:ext uri="{9D8B030D-6E8A-4147-A177-3AD203B41FA5}">
                      <a16:colId xmlns:a16="http://schemas.microsoft.com/office/drawing/2014/main" val="20002"/>
                    </a:ext>
                  </a:extLst>
                </a:gridCol>
                <a:gridCol w="2828109">
                  <a:extLst>
                    <a:ext uri="{9D8B030D-6E8A-4147-A177-3AD203B41FA5}">
                      <a16:colId xmlns:a16="http://schemas.microsoft.com/office/drawing/2014/main" val="20003"/>
                    </a:ext>
                  </a:extLst>
                </a:gridCol>
              </a:tblGrid>
              <a:tr h="989445">
                <a:tc grid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4400" b="1" i="0" u="none" strike="noStrike" dirty="0">
                          <a:solidFill>
                            <a:srgbClr val="000000"/>
                          </a:solidFill>
                          <a:effectLst/>
                          <a:latin typeface="+mn-lt"/>
                        </a:rPr>
                        <a:t>2024 STANDARD DEDUCTION Amounts</a:t>
                      </a:r>
                    </a:p>
                    <a:p>
                      <a:pPr algn="ctr" fontAlgn="b"/>
                      <a:endParaRPr lang="en-US" sz="4400" b="1" i="0" u="none" strike="noStrike" dirty="0">
                        <a:solidFill>
                          <a:srgbClr val="000000"/>
                        </a:solidFill>
                        <a:effectLst/>
                        <a:latin typeface="Calibri"/>
                      </a:endParaRPr>
                    </a:p>
                  </a:txBody>
                  <a:tcPr marL="9525" marR="9525" marT="952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9247">
                <a:tc>
                  <a:txBody>
                    <a:bodyPr/>
                    <a:lstStyle/>
                    <a:p>
                      <a:pPr algn="ctr" fontAlgn="b"/>
                      <a:r>
                        <a:rPr lang="en-US" sz="3600" b="1" i="0" u="none" strike="noStrike" dirty="0">
                          <a:solidFill>
                            <a:srgbClr val="000000"/>
                          </a:solidFill>
                          <a:effectLst/>
                          <a:latin typeface="Arial"/>
                        </a:rPr>
                        <a:t>Single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3600" b="1" i="0" u="none" strike="noStrike" dirty="0">
                          <a:solidFill>
                            <a:srgbClr val="000000"/>
                          </a:solidFill>
                          <a:effectLst/>
                          <a:latin typeface="Arial"/>
                        </a:rPr>
                        <a:t>MFJ/QW</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3600" b="1" i="0" u="none" strike="noStrike" dirty="0">
                          <a:solidFill>
                            <a:srgbClr val="000000"/>
                          </a:solidFill>
                          <a:effectLst/>
                          <a:latin typeface="Arial"/>
                        </a:rPr>
                        <a:t>MFS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3600" b="1" i="0" u="none" strike="noStrike" dirty="0">
                          <a:solidFill>
                            <a:srgbClr val="000000"/>
                          </a:solidFill>
                          <a:effectLst/>
                          <a:latin typeface="Arial"/>
                        </a:rPr>
                        <a:t>HOH</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39799">
                <a:tc>
                  <a:txBody>
                    <a:bodyPr/>
                    <a:lstStyle/>
                    <a:p>
                      <a:pPr algn="ctr" fontAlgn="ctr"/>
                      <a:r>
                        <a:rPr lang="en-US" sz="4400" b="0" i="0" u="none" strike="noStrike" dirty="0">
                          <a:solidFill>
                            <a:srgbClr val="000000"/>
                          </a:solidFill>
                          <a:effectLst/>
                          <a:latin typeface="+mn-lt"/>
                        </a:rPr>
                        <a:t>$ 14,600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5B3D7"/>
                    </a:solidFill>
                  </a:tcPr>
                </a:tc>
                <a:tc>
                  <a:txBody>
                    <a:bodyPr/>
                    <a:lstStyle/>
                    <a:p>
                      <a:pPr algn="ctr" fontAlgn="ctr"/>
                      <a:r>
                        <a:rPr lang="en-US" sz="4400" b="0" i="0" u="none" strike="noStrike" dirty="0">
                          <a:solidFill>
                            <a:srgbClr val="000000"/>
                          </a:solidFill>
                          <a:effectLst/>
                          <a:latin typeface="Calibri"/>
                        </a:rPr>
                        <a:t>$ 29,200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5B3D7"/>
                    </a:solidFill>
                  </a:tcPr>
                </a:tc>
                <a:tc>
                  <a:txBody>
                    <a:bodyPr/>
                    <a:lstStyle/>
                    <a:p>
                      <a:pPr algn="ctr" fontAlgn="ctr"/>
                      <a:r>
                        <a:rPr lang="en-US" sz="4400" b="0" i="0" u="none" strike="noStrike" dirty="0">
                          <a:solidFill>
                            <a:srgbClr val="000000"/>
                          </a:solidFill>
                          <a:effectLst/>
                          <a:latin typeface="Calibri"/>
                        </a:rPr>
                        <a:t>$ </a:t>
                      </a:r>
                      <a:r>
                        <a:rPr lang="en-US" sz="4400" b="0" i="0" u="none" strike="noStrike" dirty="0">
                          <a:solidFill>
                            <a:srgbClr val="000000"/>
                          </a:solidFill>
                          <a:effectLst/>
                          <a:latin typeface="+mn-lt"/>
                        </a:rPr>
                        <a:t>14,600</a:t>
                      </a:r>
                      <a:endParaRPr lang="en-US" sz="4400" b="0" i="0" u="none" strike="noStrike" dirty="0">
                        <a:solidFill>
                          <a:srgbClr val="000000"/>
                        </a:solidFill>
                        <a:effectLst/>
                        <a:latin typeface="Calibri"/>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5B3D7"/>
                    </a:solidFill>
                  </a:tcPr>
                </a:tc>
                <a:tc>
                  <a:txBody>
                    <a:bodyPr/>
                    <a:lstStyle/>
                    <a:p>
                      <a:pPr algn="ctr" fontAlgn="ctr"/>
                      <a:r>
                        <a:rPr lang="en-US" sz="4400" b="0" i="0" u="none" strike="noStrike" dirty="0">
                          <a:solidFill>
                            <a:srgbClr val="000000"/>
                          </a:solidFill>
                          <a:effectLst/>
                          <a:latin typeface="Calibri"/>
                        </a:rPr>
                        <a:t>$ 21,900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5B3D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95291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ey-Background | Sarvosys">
            <a:extLst>
              <a:ext uri="{FF2B5EF4-FFF2-40B4-BE49-F238E27FC236}">
                <a16:creationId xmlns:a16="http://schemas.microsoft.com/office/drawing/2014/main" id="{E3072625-DD5E-5AF7-48C2-786DBE1BADA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50973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69D01957-BA2C-402E-82D4-059D8A5E0B7A}"/>
              </a:ext>
            </a:extLst>
          </p:cNvPr>
          <p:cNvSpPr txBox="1">
            <a:spLocks/>
          </p:cNvSpPr>
          <p:nvPr/>
        </p:nvSpPr>
        <p:spPr bwMode="auto">
          <a:xfrm>
            <a:off x="0" y="917232"/>
            <a:ext cx="11904955" cy="91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800" b="1" dirty="0">
                <a:solidFill>
                  <a:srgbClr val="002060"/>
                </a:solidFill>
                <a:latin typeface="Franklin Gothic Medium" panose="020B0603020102020204" pitchFamily="34" charset="0"/>
                <a:cs typeface="Times New Roman" panose="02020603050405020304" pitchFamily="18" charset="0"/>
              </a:rPr>
              <a:t>How to View Itemized Deductions </a:t>
            </a:r>
            <a:endParaRPr lang="en-US" sz="6600" b="1" dirty="0">
              <a:solidFill>
                <a:srgbClr val="002060"/>
              </a:solidFill>
              <a:latin typeface="Franklin Gothic Medium" panose="020B06030201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40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lang="en-US" sz="4700" b="1" dirty="0">
                <a:effectLst>
                  <a:outerShdw blurRad="38100" dist="38100" dir="2700000" algn="tl">
                    <a:srgbClr val="000000">
                      <a:alpha val="43137"/>
                    </a:srgbClr>
                  </a:outerShdw>
                </a:effectLst>
                <a:latin typeface="Roboto Slab" pitchFamily="2" charset="0"/>
                <a:cs typeface="Arial" panose="020B0604020202020204" pitchFamily="34" charset="0"/>
              </a:rPr>
            </a:br>
            <a:r>
              <a:rPr lang="en-US" sz="11000" b="1" dirty="0">
                <a:effectLst>
                  <a:outerShdw blurRad="38100" dist="38100" dir="2700000" algn="tl">
                    <a:srgbClr val="000000">
                      <a:alpha val="43137"/>
                    </a:srgbClr>
                  </a:outerShdw>
                </a:effectLst>
                <a:latin typeface="Roboto Slab" pitchFamily="2" charset="0"/>
                <a:cs typeface="Arial" panose="020B0604020202020204" pitchFamily="34" charset="0"/>
              </a:rPr>
              <a:t>Tax Planning in 2024</a:t>
            </a:r>
            <a:endParaRPr lang="en-US" sz="80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sp>
        <p:nvSpPr>
          <p:cNvPr id="3" name="TextBox 2">
            <a:extLst>
              <a:ext uri="{FF2B5EF4-FFF2-40B4-BE49-F238E27FC236}">
                <a16:creationId xmlns:a16="http://schemas.microsoft.com/office/drawing/2014/main" id="{80FEFDD1-7D07-C8AE-8784-CD81D1BFDFD6}"/>
              </a:ext>
            </a:extLst>
          </p:cNvPr>
          <p:cNvSpPr txBox="1"/>
          <p:nvPr/>
        </p:nvSpPr>
        <p:spPr>
          <a:xfrm>
            <a:off x="0" y="2402005"/>
            <a:ext cx="7424383" cy="3779643"/>
          </a:xfrm>
          <a:prstGeom prst="rect">
            <a:avLst/>
          </a:prstGeom>
          <a:noFill/>
        </p:spPr>
        <p:txBody>
          <a:bodyPr wrap="square">
            <a:spAutoFit/>
          </a:bodyPr>
          <a:lstStyle/>
          <a:p>
            <a:pPr algn="ctr">
              <a:spcAft>
                <a:spcPts val="1200"/>
              </a:spcAft>
            </a:pPr>
            <a:r>
              <a:rPr lang="en-US" sz="4000" b="1" dirty="0">
                <a:latin typeface="Franklin Gothic Demi Cond" panose="020B0706030402020204" pitchFamily="34" charset="0"/>
              </a:rPr>
              <a:t>THE </a:t>
            </a:r>
            <a:r>
              <a:rPr lang="en-US" sz="4000" b="1" u="sng" dirty="0">
                <a:solidFill>
                  <a:srgbClr val="002060"/>
                </a:solidFill>
                <a:latin typeface="Franklin Gothic Demi Cond" panose="020B0706030402020204" pitchFamily="34" charset="0"/>
              </a:rPr>
              <a:t>OLD RULE </a:t>
            </a:r>
            <a:r>
              <a:rPr lang="en-US" sz="4000" b="1" dirty="0">
                <a:latin typeface="Franklin Gothic Demi Cond" panose="020B0706030402020204" pitchFamily="34" charset="0"/>
              </a:rPr>
              <a:t>WAS TO </a:t>
            </a:r>
          </a:p>
          <a:p>
            <a:pPr algn="ctr">
              <a:spcAft>
                <a:spcPts val="1200"/>
              </a:spcAft>
            </a:pPr>
            <a:r>
              <a:rPr lang="en-US" sz="4000" b="1" u="sng" dirty="0">
                <a:solidFill>
                  <a:srgbClr val="00B050"/>
                </a:solidFill>
                <a:latin typeface="Franklin Gothic Demi Cond" panose="020B0706030402020204" pitchFamily="34" charset="0"/>
              </a:rPr>
              <a:t>ACCELERATE</a:t>
            </a:r>
            <a:r>
              <a:rPr lang="en-US" sz="4000" b="1" dirty="0">
                <a:latin typeface="Franklin Gothic Demi Cond" panose="020B0706030402020204" pitchFamily="34" charset="0"/>
              </a:rPr>
              <a:t> DEDUCTIONS</a:t>
            </a:r>
          </a:p>
          <a:p>
            <a:pPr marL="342900" indent="-342900" algn="ctr">
              <a:spcAft>
                <a:spcPts val="1200"/>
              </a:spcAft>
              <a:buFont typeface="Arial" panose="020B0604020202020204" pitchFamily="34" charset="0"/>
              <a:buChar char="•"/>
            </a:pPr>
            <a:endParaRPr lang="en-US" sz="3200" b="1" dirty="0">
              <a:latin typeface="Franklin Gothic Demi Cond" panose="020B0706030402020204" pitchFamily="34" charset="0"/>
            </a:endParaRPr>
          </a:p>
          <a:p>
            <a:pPr algn="ctr">
              <a:spcAft>
                <a:spcPts val="1200"/>
              </a:spcAft>
            </a:pPr>
            <a:r>
              <a:rPr lang="en-US" sz="4000" b="1" dirty="0">
                <a:latin typeface="Franklin Gothic Demi Cond" panose="020B0706030402020204" pitchFamily="34" charset="0"/>
              </a:rPr>
              <a:t>THE </a:t>
            </a:r>
            <a:r>
              <a:rPr lang="en-US" sz="4000" b="1" u="sng" dirty="0">
                <a:solidFill>
                  <a:srgbClr val="002060"/>
                </a:solidFill>
                <a:latin typeface="Franklin Gothic Demi Cond" panose="020B0706030402020204" pitchFamily="34" charset="0"/>
              </a:rPr>
              <a:t>NEW RULE</a:t>
            </a:r>
            <a:r>
              <a:rPr lang="en-US" sz="4000" b="1" dirty="0">
                <a:solidFill>
                  <a:srgbClr val="002060"/>
                </a:solidFill>
                <a:latin typeface="Franklin Gothic Demi Cond" panose="020B0706030402020204" pitchFamily="34" charset="0"/>
              </a:rPr>
              <a:t>  </a:t>
            </a:r>
            <a:r>
              <a:rPr lang="en-US" sz="4000" b="1" dirty="0">
                <a:latin typeface="Franklin Gothic Demi Cond" panose="020B0706030402020204" pitchFamily="34" charset="0"/>
              </a:rPr>
              <a:t>IS TO </a:t>
            </a:r>
          </a:p>
          <a:p>
            <a:pPr algn="ctr">
              <a:spcAft>
                <a:spcPts val="1200"/>
              </a:spcAft>
            </a:pPr>
            <a:r>
              <a:rPr lang="en-US" sz="4000" b="1" u="sng" dirty="0">
                <a:solidFill>
                  <a:srgbClr val="00B050"/>
                </a:solidFill>
                <a:latin typeface="Franklin Gothic Demi Cond" panose="020B0706030402020204" pitchFamily="34" charset="0"/>
              </a:rPr>
              <a:t>TIME or PLAN </a:t>
            </a:r>
            <a:r>
              <a:rPr lang="en-US" sz="4000" b="1" dirty="0">
                <a:latin typeface="Franklin Gothic Demi Cond" panose="020B0706030402020204" pitchFamily="34" charset="0"/>
              </a:rPr>
              <a:t>DEDUCTIONS</a:t>
            </a:r>
            <a:endParaRPr lang="en-US" dirty="0">
              <a:latin typeface="Franklin Gothic Demi Cond" panose="020B0706030402020204" pitchFamily="34" charset="0"/>
            </a:endParaRPr>
          </a:p>
        </p:txBody>
      </p:sp>
      <p:pic>
        <p:nvPicPr>
          <p:cNvPr id="6146" name="Picture 2" descr="Itemized Deductions">
            <a:extLst>
              <a:ext uri="{FF2B5EF4-FFF2-40B4-BE49-F238E27FC236}">
                <a16:creationId xmlns:a16="http://schemas.microsoft.com/office/drawing/2014/main" id="{F196E2DB-FA17-FBAF-FC91-801D5D5CA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87" y="2402005"/>
            <a:ext cx="5317813" cy="353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701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ey-Background | Sarvosys">
            <a:extLst>
              <a:ext uri="{FF2B5EF4-FFF2-40B4-BE49-F238E27FC236}">
                <a16:creationId xmlns:a16="http://schemas.microsoft.com/office/drawing/2014/main" id="{BD0785B3-E3CA-8381-DF93-3F59F4951C12}"/>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50973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bwMode="auto">
          <a:xfrm>
            <a:off x="1676400" y="-923108"/>
            <a:ext cx="8839200" cy="18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b="1" dirty="0"/>
            </a:br>
            <a:endParaRPr lang="en-US" b="1" dirty="0">
              <a:solidFill>
                <a:srgbClr val="FF0000"/>
              </a:solidFill>
            </a:endParaRPr>
          </a:p>
        </p:txBody>
      </p:sp>
      <p:sp>
        <p:nvSpPr>
          <p:cNvPr id="5" name="Title 1">
            <a:extLst>
              <a:ext uri="{FF2B5EF4-FFF2-40B4-BE49-F238E27FC236}">
                <a16:creationId xmlns:a16="http://schemas.microsoft.com/office/drawing/2014/main" id="{B53EF543-18B2-4E82-9EEE-0611AE8A6F09}"/>
              </a:ext>
            </a:extLst>
          </p:cNvPr>
          <p:cNvSpPr txBox="1">
            <a:spLocks/>
          </p:cNvSpPr>
          <p:nvPr/>
        </p:nvSpPr>
        <p:spPr>
          <a:xfrm>
            <a:off x="0" y="-1"/>
            <a:ext cx="12192000" cy="896645"/>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b="1" dirty="0">
                <a:effectLst>
                  <a:outerShdw blurRad="38100" dist="38100" dir="2700000" algn="tl">
                    <a:srgbClr val="000000">
                      <a:alpha val="43137"/>
                    </a:srgbClr>
                  </a:outerShdw>
                </a:effectLst>
                <a:latin typeface="Roboto Slab" pitchFamily="2" charset="0"/>
                <a:cs typeface="Arial" panose="020B0604020202020204" pitchFamily="34" charset="0"/>
              </a:rPr>
              <a:t>Capital Gains Rates for 2024</a:t>
            </a:r>
          </a:p>
          <a:p>
            <a:pPr algn="ctr">
              <a:defRPr/>
            </a:pPr>
            <a:endParaRPr lang="en-US" sz="5800" b="1" dirty="0">
              <a:latin typeface="Roboto Slab" pitchFamily="2" charset="0"/>
              <a:ea typeface="Roboto Slab" pitchFamily="2" charset="0"/>
              <a:cs typeface="Arial" panose="020B0604020202020204" pitchFamily="34" charset="0"/>
            </a:endParaRPr>
          </a:p>
        </p:txBody>
      </p:sp>
      <p:graphicFrame>
        <p:nvGraphicFramePr>
          <p:cNvPr id="6" name="Table 2">
            <a:extLst>
              <a:ext uri="{FF2B5EF4-FFF2-40B4-BE49-F238E27FC236}">
                <a16:creationId xmlns:a16="http://schemas.microsoft.com/office/drawing/2014/main" id="{37BB72F7-137C-A913-D266-82FEDC0F4C76}"/>
              </a:ext>
            </a:extLst>
          </p:cNvPr>
          <p:cNvGraphicFramePr>
            <a:graphicFrameLocks noGrp="1"/>
          </p:cNvGraphicFramePr>
          <p:nvPr>
            <p:extLst>
              <p:ext uri="{D42A27DB-BD31-4B8C-83A1-F6EECF244321}">
                <p14:modId xmlns:p14="http://schemas.microsoft.com/office/powerpoint/2010/main" val="2287212947"/>
              </p:ext>
            </p:extLst>
          </p:nvPr>
        </p:nvGraphicFramePr>
        <p:xfrm>
          <a:off x="596017" y="2018923"/>
          <a:ext cx="10999964" cy="3120224"/>
        </p:xfrm>
        <a:graphic>
          <a:graphicData uri="http://schemas.openxmlformats.org/drawingml/2006/table">
            <a:tbl>
              <a:tblPr firstRow="1" bandRow="1">
                <a:tableStyleId>{5C22544A-7EE6-4342-B048-85BDC9FD1C3A}</a:tableStyleId>
              </a:tblPr>
              <a:tblGrid>
                <a:gridCol w="3005751">
                  <a:extLst>
                    <a:ext uri="{9D8B030D-6E8A-4147-A177-3AD203B41FA5}">
                      <a16:colId xmlns:a16="http://schemas.microsoft.com/office/drawing/2014/main" val="2679790168"/>
                    </a:ext>
                  </a:extLst>
                </a:gridCol>
                <a:gridCol w="2494231">
                  <a:extLst>
                    <a:ext uri="{9D8B030D-6E8A-4147-A177-3AD203B41FA5}">
                      <a16:colId xmlns:a16="http://schemas.microsoft.com/office/drawing/2014/main" val="647694510"/>
                    </a:ext>
                  </a:extLst>
                </a:gridCol>
                <a:gridCol w="2749991">
                  <a:extLst>
                    <a:ext uri="{9D8B030D-6E8A-4147-A177-3AD203B41FA5}">
                      <a16:colId xmlns:a16="http://schemas.microsoft.com/office/drawing/2014/main" val="108108537"/>
                    </a:ext>
                  </a:extLst>
                </a:gridCol>
                <a:gridCol w="2749991">
                  <a:extLst>
                    <a:ext uri="{9D8B030D-6E8A-4147-A177-3AD203B41FA5}">
                      <a16:colId xmlns:a16="http://schemas.microsoft.com/office/drawing/2014/main" val="956211559"/>
                    </a:ext>
                  </a:extLst>
                </a:gridCol>
              </a:tblGrid>
              <a:tr h="520138">
                <a:tc gridSpan="4">
                  <a:txBody>
                    <a:bodyPr/>
                    <a:lstStyle/>
                    <a:p>
                      <a:pPr algn="ctr"/>
                      <a:r>
                        <a:rPr lang="en-US" sz="4000" dirty="0"/>
                        <a:t>Long-term Capital Gains Tax Rates for 2024</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247914566"/>
                  </a:ext>
                </a:extLst>
              </a:tr>
              <a:tr h="370840">
                <a:tc>
                  <a:txBody>
                    <a:bodyPr/>
                    <a:lstStyle/>
                    <a:p>
                      <a:pPr algn="ctr"/>
                      <a:r>
                        <a:rPr lang="en-US" sz="2400" b="1" dirty="0"/>
                        <a:t>Filing Status</a:t>
                      </a:r>
                    </a:p>
                  </a:txBody>
                  <a:tcPr/>
                </a:tc>
                <a:tc>
                  <a:txBody>
                    <a:bodyPr/>
                    <a:lstStyle/>
                    <a:p>
                      <a:pPr algn="ctr"/>
                      <a:r>
                        <a:rPr lang="en-US" sz="2400" b="1" dirty="0"/>
                        <a:t>0%</a:t>
                      </a:r>
                    </a:p>
                  </a:txBody>
                  <a:tcPr/>
                </a:tc>
                <a:tc>
                  <a:txBody>
                    <a:bodyPr/>
                    <a:lstStyle/>
                    <a:p>
                      <a:pPr algn="ctr"/>
                      <a:r>
                        <a:rPr lang="en-US" sz="2400" b="1" dirty="0"/>
                        <a:t>15%</a:t>
                      </a:r>
                    </a:p>
                  </a:txBody>
                  <a:tcPr/>
                </a:tc>
                <a:tc>
                  <a:txBody>
                    <a:bodyPr/>
                    <a:lstStyle/>
                    <a:p>
                      <a:pPr algn="ctr"/>
                      <a:r>
                        <a:rPr lang="en-US" sz="2400" b="1" dirty="0"/>
                        <a:t>20%</a:t>
                      </a:r>
                    </a:p>
                  </a:txBody>
                  <a:tcPr/>
                </a:tc>
                <a:extLst>
                  <a:ext uri="{0D108BD9-81ED-4DB2-BD59-A6C34878D82A}">
                    <a16:rowId xmlns:a16="http://schemas.microsoft.com/office/drawing/2014/main" val="3326560531"/>
                  </a:ext>
                </a:extLst>
              </a:tr>
              <a:tr h="520201">
                <a:tc>
                  <a:txBody>
                    <a:bodyPr/>
                    <a:lstStyle/>
                    <a:p>
                      <a:r>
                        <a:rPr lang="en-US" sz="2400" dirty="0"/>
                        <a:t>Single</a:t>
                      </a:r>
                    </a:p>
                  </a:txBody>
                  <a:tcPr/>
                </a:tc>
                <a:tc>
                  <a:txBody>
                    <a:bodyPr/>
                    <a:lstStyle/>
                    <a:p>
                      <a:r>
                        <a:rPr lang="en-US" sz="2400" kern="1200" dirty="0">
                          <a:solidFill>
                            <a:schemeClr val="dk1"/>
                          </a:solidFill>
                          <a:latin typeface="+mn-lt"/>
                          <a:ea typeface="+mn-ea"/>
                          <a:cs typeface="+mn-cs"/>
                        </a:rPr>
                        <a:t>Up to $47,025</a:t>
                      </a:r>
                    </a:p>
                  </a:txBody>
                  <a:tcPr/>
                </a:tc>
                <a:tc>
                  <a:txBody>
                    <a:bodyPr/>
                    <a:lstStyle/>
                    <a:p>
                      <a:pPr marL="0" marR="0" algn="l">
                        <a:lnSpc>
                          <a:spcPct val="115000"/>
                        </a:lnSpc>
                        <a:spcBef>
                          <a:spcPts val="0"/>
                        </a:spcBef>
                        <a:spcAft>
                          <a:spcPts val="0"/>
                        </a:spcAft>
                      </a:pPr>
                      <a:r>
                        <a:rPr lang="en-US" sz="2400" kern="1200" dirty="0">
                          <a:solidFill>
                            <a:schemeClr val="dk1"/>
                          </a:solidFill>
                          <a:latin typeface="+mn-lt"/>
                          <a:ea typeface="+mn-ea"/>
                          <a:cs typeface="+mn-cs"/>
                        </a:rPr>
                        <a:t>$47,026 - $518,900</a:t>
                      </a:r>
                    </a:p>
                  </a:txBody>
                  <a:tcPr marL="68580" marR="68580" marT="0" marB="0"/>
                </a:tc>
                <a:tc>
                  <a:txBody>
                    <a:bodyPr/>
                    <a:lstStyle/>
                    <a:p>
                      <a:pPr marL="0" marR="0" algn="l">
                        <a:lnSpc>
                          <a:spcPct val="115000"/>
                        </a:lnSpc>
                        <a:spcBef>
                          <a:spcPts val="0"/>
                        </a:spcBef>
                        <a:spcAft>
                          <a:spcPts val="0"/>
                        </a:spcAft>
                      </a:pPr>
                      <a:r>
                        <a:rPr lang="en-US" sz="2400" kern="1200" dirty="0">
                          <a:solidFill>
                            <a:schemeClr val="dk1"/>
                          </a:solidFill>
                          <a:latin typeface="+mn-lt"/>
                          <a:ea typeface="+mn-ea"/>
                          <a:cs typeface="+mn-cs"/>
                        </a:rPr>
                        <a:t>Over $518,900</a:t>
                      </a:r>
                    </a:p>
                  </a:txBody>
                  <a:tcPr marL="68580" marR="68580" marT="0" marB="0"/>
                </a:tc>
                <a:extLst>
                  <a:ext uri="{0D108BD9-81ED-4DB2-BD59-A6C34878D82A}">
                    <a16:rowId xmlns:a16="http://schemas.microsoft.com/office/drawing/2014/main" val="2163704621"/>
                  </a:ext>
                </a:extLst>
              </a:tr>
              <a:tr h="542859">
                <a:tc>
                  <a:txBody>
                    <a:bodyPr/>
                    <a:lstStyle/>
                    <a:p>
                      <a:r>
                        <a:rPr lang="en-US" sz="2400" dirty="0"/>
                        <a:t>Married Filing Jointly</a:t>
                      </a:r>
                    </a:p>
                  </a:txBody>
                  <a:tcPr/>
                </a:tc>
                <a:tc>
                  <a:txBody>
                    <a:bodyPr/>
                    <a:lstStyle/>
                    <a:p>
                      <a:r>
                        <a:rPr lang="en-US" sz="2400" kern="1200" dirty="0">
                          <a:solidFill>
                            <a:schemeClr val="dk1"/>
                          </a:solidFill>
                          <a:latin typeface="+mn-lt"/>
                          <a:ea typeface="+mn-ea"/>
                          <a:cs typeface="+mn-cs"/>
                        </a:rPr>
                        <a:t>Up to $94,050</a:t>
                      </a:r>
                    </a:p>
                  </a:txBody>
                  <a:tcPr/>
                </a:tc>
                <a:tc>
                  <a:txBody>
                    <a:bodyPr/>
                    <a:lstStyle/>
                    <a:p>
                      <a:pPr marL="0" marR="0" algn="l">
                        <a:lnSpc>
                          <a:spcPct val="115000"/>
                        </a:lnSpc>
                        <a:spcBef>
                          <a:spcPts val="0"/>
                        </a:spcBef>
                        <a:spcAft>
                          <a:spcPts val="0"/>
                        </a:spcAft>
                      </a:pPr>
                      <a:r>
                        <a:rPr lang="en-US" sz="2400" kern="1200" dirty="0">
                          <a:solidFill>
                            <a:schemeClr val="dk1"/>
                          </a:solidFill>
                          <a:latin typeface="+mn-lt"/>
                          <a:ea typeface="+mn-ea"/>
                          <a:cs typeface="+mn-cs"/>
                        </a:rPr>
                        <a:t>$94,051 - $583,750</a:t>
                      </a:r>
                    </a:p>
                  </a:txBody>
                  <a:tcPr marL="68580" marR="68580" marT="0" marB="0"/>
                </a:tc>
                <a:tc>
                  <a:txBody>
                    <a:bodyPr/>
                    <a:lstStyle/>
                    <a:p>
                      <a:pPr marL="0" marR="0" algn="l">
                        <a:lnSpc>
                          <a:spcPct val="115000"/>
                        </a:lnSpc>
                        <a:spcBef>
                          <a:spcPts val="0"/>
                        </a:spcBef>
                        <a:spcAft>
                          <a:spcPts val="0"/>
                        </a:spcAft>
                      </a:pPr>
                      <a:r>
                        <a:rPr lang="en-US" sz="2400" kern="1200" dirty="0">
                          <a:solidFill>
                            <a:schemeClr val="dk1"/>
                          </a:solidFill>
                          <a:latin typeface="+mn-lt"/>
                          <a:ea typeface="+mn-ea"/>
                          <a:cs typeface="+mn-cs"/>
                        </a:rPr>
                        <a:t>Over $583,750</a:t>
                      </a:r>
                    </a:p>
                  </a:txBody>
                  <a:tcPr marL="68580" marR="68580" marT="0" marB="0"/>
                </a:tc>
                <a:extLst>
                  <a:ext uri="{0D108BD9-81ED-4DB2-BD59-A6C34878D82A}">
                    <a16:rowId xmlns:a16="http://schemas.microsoft.com/office/drawing/2014/main" val="628647352"/>
                  </a:ext>
                </a:extLst>
              </a:tr>
              <a:tr h="528084">
                <a:tc>
                  <a:txBody>
                    <a:bodyPr/>
                    <a:lstStyle/>
                    <a:p>
                      <a:r>
                        <a:rPr lang="en-US" sz="2400" dirty="0"/>
                        <a:t>Head of Household</a:t>
                      </a:r>
                    </a:p>
                  </a:txBody>
                  <a:tcPr/>
                </a:tc>
                <a:tc>
                  <a:txBody>
                    <a:bodyPr/>
                    <a:lstStyle/>
                    <a:p>
                      <a:pPr marL="0" marR="0" algn="l">
                        <a:lnSpc>
                          <a:spcPct val="115000"/>
                        </a:lnSpc>
                        <a:spcBef>
                          <a:spcPts val="0"/>
                        </a:spcBef>
                        <a:spcAft>
                          <a:spcPts val="0"/>
                        </a:spcAft>
                      </a:pPr>
                      <a:r>
                        <a:rPr lang="en-US" sz="2400" kern="1200" dirty="0">
                          <a:solidFill>
                            <a:schemeClr val="dk1"/>
                          </a:solidFill>
                          <a:latin typeface="+mn-lt"/>
                          <a:ea typeface="+mn-ea"/>
                          <a:cs typeface="+mn-cs"/>
                        </a:rPr>
                        <a:t>Up to $63,000</a:t>
                      </a:r>
                    </a:p>
                  </a:txBody>
                  <a:tcPr marL="68580" marR="68580" marT="0" marB="0"/>
                </a:tc>
                <a:tc>
                  <a:txBody>
                    <a:bodyPr/>
                    <a:lstStyle/>
                    <a:p>
                      <a:pPr marL="0" marR="0" algn="l">
                        <a:lnSpc>
                          <a:spcPct val="115000"/>
                        </a:lnSpc>
                        <a:spcBef>
                          <a:spcPts val="0"/>
                        </a:spcBef>
                        <a:spcAft>
                          <a:spcPts val="0"/>
                        </a:spcAft>
                      </a:pPr>
                      <a:r>
                        <a:rPr lang="en-US" sz="2400" kern="1200" dirty="0">
                          <a:solidFill>
                            <a:schemeClr val="dk1"/>
                          </a:solidFill>
                          <a:latin typeface="+mn-lt"/>
                          <a:ea typeface="+mn-ea"/>
                          <a:cs typeface="+mn-cs"/>
                        </a:rPr>
                        <a:t>$63,001 - $551,350</a:t>
                      </a:r>
                    </a:p>
                  </a:txBody>
                  <a:tcPr marL="68580" marR="68580" marT="0" marB="0"/>
                </a:tc>
                <a:tc>
                  <a:txBody>
                    <a:bodyPr/>
                    <a:lstStyle/>
                    <a:p>
                      <a:pPr marL="0" marR="0" algn="l">
                        <a:lnSpc>
                          <a:spcPct val="115000"/>
                        </a:lnSpc>
                        <a:spcBef>
                          <a:spcPts val="0"/>
                        </a:spcBef>
                        <a:spcAft>
                          <a:spcPts val="0"/>
                        </a:spcAft>
                      </a:pPr>
                      <a:r>
                        <a:rPr lang="en-US" sz="2400" kern="1200" dirty="0">
                          <a:solidFill>
                            <a:schemeClr val="dk1"/>
                          </a:solidFill>
                          <a:latin typeface="+mn-lt"/>
                          <a:ea typeface="+mn-ea"/>
                          <a:cs typeface="+mn-cs"/>
                        </a:rPr>
                        <a:t>Over $551,350</a:t>
                      </a:r>
                    </a:p>
                  </a:txBody>
                  <a:tcPr marL="68580" marR="68580" marT="0" marB="0"/>
                </a:tc>
                <a:extLst>
                  <a:ext uri="{0D108BD9-81ED-4DB2-BD59-A6C34878D82A}">
                    <a16:rowId xmlns:a16="http://schemas.microsoft.com/office/drawing/2014/main" val="433489184"/>
                  </a:ext>
                </a:extLst>
              </a:tr>
              <a:tr h="370840">
                <a:tc>
                  <a:txBody>
                    <a:bodyPr/>
                    <a:lstStyle/>
                    <a:p>
                      <a:endParaRPr lang="en-US" dirty="0"/>
                    </a:p>
                  </a:txBody>
                  <a:tcPr/>
                </a:tc>
                <a:tc>
                  <a:txBody>
                    <a:bodyPr/>
                    <a:lstStyle/>
                    <a:p>
                      <a:endParaRPr lang="en-US" dirty="0"/>
                    </a:p>
                  </a:txBody>
                  <a:tcPr/>
                </a:tc>
                <a:tc>
                  <a:txBody>
                    <a:bodyPr/>
                    <a:lstStyle/>
                    <a:p>
                      <a:pPr algn="r"/>
                      <a:endParaRPr lang="en-US" sz="1600" i="1" dirty="0"/>
                    </a:p>
                  </a:txBody>
                  <a:tcPr/>
                </a:tc>
                <a:tc>
                  <a:txBody>
                    <a:bodyPr/>
                    <a:lstStyle/>
                    <a:p>
                      <a:pPr algn="r"/>
                      <a:r>
                        <a:rPr lang="en-US" sz="1600" i="1" dirty="0"/>
                        <a:t>Source: www.irs.gov</a:t>
                      </a:r>
                    </a:p>
                  </a:txBody>
                  <a:tcPr/>
                </a:tc>
                <a:extLst>
                  <a:ext uri="{0D108BD9-81ED-4DB2-BD59-A6C34878D82A}">
                    <a16:rowId xmlns:a16="http://schemas.microsoft.com/office/drawing/2014/main" val="1348509300"/>
                  </a:ext>
                </a:extLst>
              </a:tr>
            </a:tbl>
          </a:graphicData>
        </a:graphic>
      </p:graphicFrame>
    </p:spTree>
    <p:extLst>
      <p:ext uri="{BB962C8B-B14F-4D97-AF65-F5344CB8AC3E}">
        <p14:creationId xmlns:p14="http://schemas.microsoft.com/office/powerpoint/2010/main" val="4286779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FAFC2D-6930-1D20-5909-93E87D80D9DF}"/>
              </a:ext>
            </a:extLst>
          </p:cNvPr>
          <p:cNvPicPr>
            <a:picLocks noChangeAspect="1"/>
          </p:cNvPicPr>
          <p:nvPr/>
        </p:nvPicPr>
        <p:blipFill>
          <a:blip r:embed="rId3"/>
          <a:stretch>
            <a:fillRect/>
          </a:stretch>
        </p:blipFill>
        <p:spPr>
          <a:xfrm>
            <a:off x="5131559" y="0"/>
            <a:ext cx="7060442" cy="6872692"/>
          </a:xfrm>
          <a:prstGeom prst="rect">
            <a:avLst/>
          </a:prstGeom>
        </p:spPr>
      </p:pic>
      <p:sp>
        <p:nvSpPr>
          <p:cNvPr id="6" name="Title 1">
            <a:extLst>
              <a:ext uri="{FF2B5EF4-FFF2-40B4-BE49-F238E27FC236}">
                <a16:creationId xmlns:a16="http://schemas.microsoft.com/office/drawing/2014/main" id="{351289CB-D254-715D-6A12-21916B96891D}"/>
              </a:ext>
            </a:extLst>
          </p:cNvPr>
          <p:cNvSpPr txBox="1">
            <a:spLocks/>
          </p:cNvSpPr>
          <p:nvPr/>
        </p:nvSpPr>
        <p:spPr>
          <a:xfrm>
            <a:off x="-1" y="1951630"/>
            <a:ext cx="5131559" cy="2320120"/>
          </a:xfrm>
          <a:prstGeom prst="rect">
            <a:avLst/>
          </a:prstGeom>
          <a:solidFill>
            <a:srgbClr val="0076A3"/>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b="1" dirty="0">
                <a:effectLst>
                  <a:outerShdw blurRad="38100" dist="38100" dir="2700000" algn="tl">
                    <a:srgbClr val="000000">
                      <a:alpha val="43137"/>
                    </a:srgbClr>
                  </a:outerShdw>
                </a:effectLst>
                <a:latin typeface="Roboto Slab" pitchFamily="2" charset="0"/>
                <a:cs typeface="Arial" panose="020B0604020202020204" pitchFamily="34" charset="0"/>
              </a:rPr>
              <a:t>Year-End </a:t>
            </a:r>
            <a:br>
              <a:rPr lang="en-US" sz="4800" b="1" dirty="0">
                <a:effectLst>
                  <a:outerShdw blurRad="38100" dist="38100" dir="2700000" algn="tl">
                    <a:srgbClr val="000000">
                      <a:alpha val="43137"/>
                    </a:srgbClr>
                  </a:outerShdw>
                </a:effectLst>
                <a:latin typeface="Roboto Slab" pitchFamily="2" charset="0"/>
                <a:cs typeface="Arial" panose="020B0604020202020204" pitchFamily="34" charset="0"/>
              </a:rPr>
            </a:br>
            <a:r>
              <a:rPr lang="en-US" sz="4800" b="1" dirty="0">
                <a:effectLst>
                  <a:outerShdw blurRad="38100" dist="38100" dir="2700000" algn="tl">
                    <a:srgbClr val="000000">
                      <a:alpha val="43137"/>
                    </a:srgbClr>
                  </a:outerShdw>
                </a:effectLst>
                <a:latin typeface="Roboto Slab" pitchFamily="2" charset="0"/>
                <a:cs typeface="Arial" panose="020B0604020202020204" pitchFamily="34" charset="0"/>
              </a:rPr>
              <a:t>Tax Planning Strategies </a:t>
            </a:r>
          </a:p>
          <a:p>
            <a:pPr algn="ctr">
              <a:defRPr/>
            </a:pPr>
            <a:endParaRPr lang="en-US" sz="5800" b="1" dirty="0">
              <a:latin typeface="Roboto Slab" pitchFamily="2" charset="0"/>
              <a:ea typeface="Roboto Slab" pitchFamily="2" charset="0"/>
              <a:cs typeface="Arial" panose="020B0604020202020204" pitchFamily="34" charset="0"/>
            </a:endParaRPr>
          </a:p>
        </p:txBody>
      </p:sp>
    </p:spTree>
    <p:extLst>
      <p:ext uri="{BB962C8B-B14F-4D97-AF65-F5344CB8AC3E}">
        <p14:creationId xmlns:p14="http://schemas.microsoft.com/office/powerpoint/2010/main" val="3473811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ey-Background | Sarvosys">
            <a:extLst>
              <a:ext uri="{FF2B5EF4-FFF2-40B4-BE49-F238E27FC236}">
                <a16:creationId xmlns:a16="http://schemas.microsoft.com/office/drawing/2014/main" id="{B58B6C04-AD19-4615-B981-4CD65160349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9053403-C412-471B-B93F-EF246B8D7F5E}"/>
              </a:ext>
            </a:extLst>
          </p:cNvPr>
          <p:cNvSpPr txBox="1">
            <a:spLocks/>
          </p:cNvSpPr>
          <p:nvPr/>
        </p:nvSpPr>
        <p:spPr>
          <a:xfrm>
            <a:off x="-1" y="1"/>
            <a:ext cx="12192001" cy="1244184"/>
          </a:xfrm>
          <a:prstGeom prst="rect">
            <a:avLst/>
          </a:prstGeom>
          <a:solidFill>
            <a:srgbClr val="0070C0"/>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Agenda</a:t>
            </a:r>
          </a:p>
        </p:txBody>
      </p:sp>
      <p:sp>
        <p:nvSpPr>
          <p:cNvPr id="5" name="Content Placeholder 2">
            <a:extLst>
              <a:ext uri="{FF2B5EF4-FFF2-40B4-BE49-F238E27FC236}">
                <a16:creationId xmlns:a16="http://schemas.microsoft.com/office/drawing/2014/main" id="{ED49C5C3-98DA-40BF-A0C8-51DA3ECE6F59}"/>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150000"/>
              </a:lnSpc>
              <a:spcBef>
                <a:spcPts val="750"/>
              </a:spcBef>
              <a:spcAft>
                <a:spcPts val="0"/>
              </a:spcAft>
              <a:buClr>
                <a:srgbClr val="5B9BD5">
                  <a:lumMod val="75000"/>
                </a:srgbClr>
              </a:buClr>
              <a:buSzTx/>
              <a:buFont typeface="Wingdings" panose="05000000000000000000" pitchFamily="2" charset="2"/>
              <a:buChar char="§"/>
              <a:tabLst/>
              <a:defRPr/>
            </a:pPr>
            <a:r>
              <a:rPr kumimoji="0" lang="en-US" sz="5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 </a:t>
            </a:r>
            <a:r>
              <a:rPr kumimoji="0" lang="en-US" sz="5400" b="0" i="0" u="none" strike="noStrike" kern="1200" cap="none" spc="0" normalizeH="0" baseline="0" noProof="0" dirty="0">
                <a:ln>
                  <a:noFill/>
                </a:ln>
                <a:effectLst/>
                <a:uLnTx/>
                <a:uFillTx/>
                <a:latin typeface="Franklin Gothic Demi" panose="020B0703020102020204" pitchFamily="34" charset="0"/>
                <a:ea typeface="+mn-ea"/>
                <a:cs typeface="+mn-cs"/>
              </a:rPr>
              <a:t>Economic and Market Update</a:t>
            </a:r>
          </a:p>
          <a:p>
            <a:pPr marL="171450" marR="0" lvl="0" indent="-171450" algn="l" defTabSz="685800" rtl="0" eaLnBrk="1" fontAlgn="auto" latinLnBrk="0" hangingPunct="1">
              <a:lnSpc>
                <a:spcPct val="150000"/>
              </a:lnSpc>
              <a:spcBef>
                <a:spcPts val="750"/>
              </a:spcBef>
              <a:spcAft>
                <a:spcPts val="0"/>
              </a:spcAft>
              <a:buClr>
                <a:srgbClr val="5B9BD5">
                  <a:lumMod val="75000"/>
                </a:srgbClr>
              </a:buClr>
              <a:buSzTx/>
              <a:buFont typeface="Wingdings" panose="05000000000000000000" pitchFamily="2" charset="2"/>
              <a:buChar char="§"/>
              <a:tabLst/>
              <a:defRPr/>
            </a:pPr>
            <a:r>
              <a:rPr kumimoji="0" lang="en-US" sz="5400" b="0" i="0" u="none" strike="noStrike" kern="1200" cap="none" spc="0" normalizeH="0" baseline="0" noProof="0" dirty="0">
                <a:ln>
                  <a:noFill/>
                </a:ln>
                <a:effectLst/>
                <a:uLnTx/>
                <a:uFillTx/>
                <a:latin typeface="Franklin Gothic Demi" panose="020B0703020102020204" pitchFamily="34" charset="0"/>
                <a:ea typeface="+mn-ea"/>
                <a:cs typeface="+mn-cs"/>
              </a:rPr>
              <a:t> Proactive </a:t>
            </a:r>
            <a:r>
              <a:rPr lang="en-US" sz="5400" dirty="0">
                <a:latin typeface="Franklin Gothic Demi" panose="020B0703020102020204" pitchFamily="34" charset="0"/>
              </a:rPr>
              <a:t>Tax Planning for 2024</a:t>
            </a:r>
            <a:r>
              <a:rPr kumimoji="0" lang="en-US" sz="5400" b="0" i="0" u="none" strike="noStrike" kern="1200" cap="none" spc="0" normalizeH="0" baseline="0" noProof="0" dirty="0">
                <a:ln>
                  <a:noFill/>
                </a:ln>
                <a:effectLst/>
                <a:uLnTx/>
                <a:uFillTx/>
                <a:latin typeface="Franklin Gothic Demi" panose="020B0703020102020204" pitchFamily="34" charset="0"/>
                <a:ea typeface="+mn-ea"/>
                <a:cs typeface="+mn-cs"/>
              </a:rPr>
              <a:t> </a:t>
            </a:r>
            <a:endParaRPr kumimoji="0" lang="en-US" sz="2800" b="0" i="0" u="none" strike="noStrike" kern="1200" cap="none" spc="0" normalizeH="0" baseline="0" noProof="0" dirty="0">
              <a:ln>
                <a:noFill/>
              </a:ln>
              <a:effectLst/>
              <a:uLnTx/>
              <a:uFillTx/>
              <a:latin typeface="Franklin Gothic Demi" panose="020B0703020102020204" pitchFamily="34" charset="0"/>
              <a:ea typeface="+mn-ea"/>
              <a:cs typeface="+mn-cs"/>
            </a:endParaRP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62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y-Background | Sarvosys">
            <a:extLst>
              <a:ext uri="{FF2B5EF4-FFF2-40B4-BE49-F238E27FC236}">
                <a16:creationId xmlns:a16="http://schemas.microsoft.com/office/drawing/2014/main" id="{A5F82639-A4FB-1A8E-1B4D-78C2D8335BF5}"/>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50973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91588" y="1081172"/>
            <a:ext cx="11808824" cy="5495731"/>
          </a:xfrm>
        </p:spPr>
        <p:txBody>
          <a:bodyPr>
            <a:normAutofit/>
          </a:bodyPr>
          <a:lstStyle/>
          <a:p>
            <a:pPr>
              <a:spcBef>
                <a:spcPts val="0"/>
              </a:spcBef>
            </a:pPr>
            <a:r>
              <a:rPr lang="en-US" sz="3600" dirty="0">
                <a:latin typeface="Franklin Gothic Medium" panose="020B0603020102020204" pitchFamily="34" charset="0"/>
                <a:cs typeface="Times New Roman" panose="02020603050405020304" pitchFamily="18" charset="0"/>
              </a:rPr>
              <a:t>Selling assets at a loss to offset capital gains.</a:t>
            </a:r>
          </a:p>
          <a:p>
            <a:pPr marL="0" indent="0">
              <a:spcBef>
                <a:spcPts val="0"/>
              </a:spcBef>
              <a:buNone/>
            </a:pPr>
            <a:endParaRPr lang="en-US" sz="3600" dirty="0">
              <a:latin typeface="Franklin Gothic Medium" panose="020B060302010202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AED730E-199B-449A-899F-AF798DFCA7D6}"/>
              </a:ext>
            </a:extLst>
          </p:cNvPr>
          <p:cNvSpPr txBox="1">
            <a:spLocks/>
          </p:cNvSpPr>
          <p:nvPr/>
        </p:nvSpPr>
        <p:spPr>
          <a:xfrm>
            <a:off x="0" y="4471"/>
            <a:ext cx="12192000" cy="917232"/>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400" b="1" dirty="0">
                <a:effectLst>
                  <a:outerShdw blurRad="38100" dist="38100" dir="2700000" algn="tl">
                    <a:srgbClr val="000000">
                      <a:alpha val="43137"/>
                    </a:srgbClr>
                  </a:outerShdw>
                </a:effectLst>
                <a:latin typeface="Roboto Slab" pitchFamily="2" charset="0"/>
                <a:cs typeface="Arial" panose="020B0604020202020204" pitchFamily="34" charset="0"/>
              </a:rPr>
              <a:t>Harvesting Capital Losses and Gains</a:t>
            </a:r>
          </a:p>
        </p:txBody>
      </p:sp>
      <p:sp>
        <p:nvSpPr>
          <p:cNvPr id="2" name="TextBox 1">
            <a:extLst>
              <a:ext uri="{FF2B5EF4-FFF2-40B4-BE49-F238E27FC236}">
                <a16:creationId xmlns:a16="http://schemas.microsoft.com/office/drawing/2014/main" id="{D71E165B-AFE2-04FE-98E1-DD3FF6EF102C}"/>
              </a:ext>
            </a:extLst>
          </p:cNvPr>
          <p:cNvSpPr txBox="1"/>
          <p:nvPr/>
        </p:nvSpPr>
        <p:spPr>
          <a:xfrm>
            <a:off x="569899" y="2259377"/>
            <a:ext cx="10961702" cy="1569660"/>
          </a:xfrm>
          <a:prstGeom prst="rect">
            <a:avLst/>
          </a:prstGeom>
          <a:solidFill>
            <a:schemeClr val="bg1"/>
          </a:solidFill>
          <a:ln w="57150">
            <a:solidFill>
              <a:srgbClr val="92D050"/>
            </a:solidFill>
          </a:ln>
        </p:spPr>
        <p:txBody>
          <a:bodyPr wrap="square">
            <a:spAutoFit/>
          </a:bodyPr>
          <a:lstStyle/>
          <a:p>
            <a:pPr marL="0" indent="0" algn="ctr">
              <a:buNone/>
            </a:pPr>
            <a:r>
              <a:rPr lang="en-US" sz="3200" b="1" i="1" dirty="0">
                <a:solidFill>
                  <a:srgbClr val="38635A"/>
                </a:solidFill>
                <a:latin typeface="Franklin Gothic Medium" panose="020B0603020102020204" pitchFamily="34" charset="0"/>
                <a:cs typeface="Times New Roman" panose="02020603050405020304" pitchFamily="18" charset="0"/>
              </a:rPr>
              <a:t>KEY FACT: </a:t>
            </a:r>
            <a:br>
              <a:rPr lang="en-US" sz="3200" b="1" i="1" dirty="0">
                <a:solidFill>
                  <a:srgbClr val="38635A"/>
                </a:solidFill>
                <a:latin typeface="Franklin Gothic Medium" panose="020B0603020102020204" pitchFamily="34" charset="0"/>
                <a:cs typeface="Times New Roman" panose="02020603050405020304" pitchFamily="18" charset="0"/>
              </a:rPr>
            </a:br>
            <a:r>
              <a:rPr lang="en-US" sz="3200" b="1" dirty="0">
                <a:solidFill>
                  <a:srgbClr val="38635A"/>
                </a:solidFill>
                <a:latin typeface="Franklin Gothic Medium" panose="020B0603020102020204" pitchFamily="34" charset="0"/>
                <a:cs typeface="Times New Roman" panose="02020603050405020304" pitchFamily="18" charset="0"/>
              </a:rPr>
              <a:t>Taxpayers can use up to $3,000 capital loss </a:t>
            </a:r>
            <a:br>
              <a:rPr lang="en-US" sz="3200" b="1" dirty="0">
                <a:solidFill>
                  <a:srgbClr val="38635A"/>
                </a:solidFill>
                <a:latin typeface="Franklin Gothic Medium" panose="020B0603020102020204" pitchFamily="34" charset="0"/>
                <a:cs typeface="Times New Roman" panose="02020603050405020304" pitchFamily="18" charset="0"/>
              </a:rPr>
            </a:br>
            <a:r>
              <a:rPr lang="en-US" sz="3200" b="1" dirty="0">
                <a:solidFill>
                  <a:srgbClr val="38635A"/>
                </a:solidFill>
                <a:latin typeface="Franklin Gothic Medium" panose="020B0603020102020204" pitchFamily="34" charset="0"/>
                <a:cs typeface="Times New Roman" panose="02020603050405020304" pitchFamily="18" charset="0"/>
              </a:rPr>
              <a:t>above capital gains to offset ordinary income!</a:t>
            </a:r>
          </a:p>
        </p:txBody>
      </p:sp>
      <p:sp>
        <p:nvSpPr>
          <p:cNvPr id="6" name="TextBox 5">
            <a:extLst>
              <a:ext uri="{FF2B5EF4-FFF2-40B4-BE49-F238E27FC236}">
                <a16:creationId xmlns:a16="http://schemas.microsoft.com/office/drawing/2014/main" id="{06EAAA6C-68ED-8178-F046-971F79380A0F}"/>
              </a:ext>
            </a:extLst>
          </p:cNvPr>
          <p:cNvSpPr txBox="1"/>
          <p:nvPr/>
        </p:nvSpPr>
        <p:spPr>
          <a:xfrm>
            <a:off x="191589" y="4217085"/>
            <a:ext cx="11340012" cy="1089529"/>
          </a:xfrm>
          <a:prstGeom prst="rect">
            <a:avLst/>
          </a:prstGeom>
          <a:noFill/>
        </p:spPr>
        <p:txBody>
          <a:bodyPr wrap="square">
            <a:spAutoFit/>
          </a:bodyPr>
          <a:lstStyle/>
          <a:p>
            <a:pPr marL="228600" indent="-228600">
              <a:lnSpc>
                <a:spcPct val="90000"/>
              </a:lnSpc>
              <a:buFont typeface="Arial" panose="020B0604020202020204" pitchFamily="34" charset="0"/>
              <a:buChar char="•"/>
            </a:pPr>
            <a:r>
              <a:rPr lang="en-US" sz="3600" dirty="0">
                <a:latin typeface="Franklin Gothic Medium" panose="020B0603020102020204" pitchFamily="34" charset="0"/>
                <a:cs typeface="Times New Roman" panose="02020603050405020304" pitchFamily="18" charset="0"/>
              </a:rPr>
              <a:t>Harvesting gains introduces a tradeoff between lower tax rates versus the loss of tax deferral.</a:t>
            </a:r>
          </a:p>
        </p:txBody>
      </p:sp>
    </p:spTree>
    <p:extLst>
      <p:ext uri="{BB962C8B-B14F-4D97-AF65-F5344CB8AC3E}">
        <p14:creationId xmlns:p14="http://schemas.microsoft.com/office/powerpoint/2010/main" val="3984815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7CFBE1-3A0F-44D9-ACE0-FF92857BB844}"/>
              </a:ext>
            </a:extLst>
          </p:cNvPr>
          <p:cNvSpPr txBox="1">
            <a:spLocks/>
          </p:cNvSpPr>
          <p:nvPr/>
        </p:nvSpPr>
        <p:spPr>
          <a:xfrm>
            <a:off x="0" y="0"/>
            <a:ext cx="12192000" cy="917232"/>
          </a:xfrm>
          <a:prstGeom prst="rect">
            <a:avLst/>
          </a:prstGeom>
          <a:solidFill>
            <a:srgbClr val="0076A3"/>
          </a:solidFill>
        </p:spPr>
        <p:txBody>
          <a:bodyPr>
            <a:normAutofit fontScale="2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br>
            <a:b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br>
            <a:r>
              <a:rPr lang="en-US" sz="16000" b="1" dirty="0">
                <a:effectLst>
                  <a:outerShdw blurRad="38100" dist="38100" dir="2700000" algn="tl">
                    <a:srgbClr val="000000">
                      <a:alpha val="43137"/>
                    </a:srgbClr>
                  </a:outerShdw>
                </a:effectLst>
                <a:latin typeface="Roboto Slab" pitchFamily="2" charset="0"/>
                <a:cs typeface="Arial" panose="020B0604020202020204" pitchFamily="34" charset="0"/>
              </a:rPr>
              <a:t>Retirement Contribution Planning for 2024</a:t>
            </a:r>
            <a:endParaRPr lang="en-US" sz="110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pic>
        <p:nvPicPr>
          <p:cNvPr id="2" name="Picture 1">
            <a:extLst>
              <a:ext uri="{FF2B5EF4-FFF2-40B4-BE49-F238E27FC236}">
                <a16:creationId xmlns:a16="http://schemas.microsoft.com/office/drawing/2014/main" id="{BD53A185-58C1-4A14-83CB-118EAD6B5D60}"/>
              </a:ext>
            </a:extLst>
          </p:cNvPr>
          <p:cNvPicPr>
            <a:picLocks noChangeAspect="1"/>
          </p:cNvPicPr>
          <p:nvPr/>
        </p:nvPicPr>
        <p:blipFill>
          <a:blip r:embed="rId3"/>
          <a:stretch>
            <a:fillRect/>
          </a:stretch>
        </p:blipFill>
        <p:spPr>
          <a:xfrm>
            <a:off x="-1" y="917232"/>
            <a:ext cx="12191999" cy="5940768"/>
          </a:xfrm>
          <a:prstGeom prst="rect">
            <a:avLst/>
          </a:prstGeom>
        </p:spPr>
      </p:pic>
      <p:sp>
        <p:nvSpPr>
          <p:cNvPr id="3" name="Rectangle 2">
            <a:extLst>
              <a:ext uri="{FF2B5EF4-FFF2-40B4-BE49-F238E27FC236}">
                <a16:creationId xmlns:a16="http://schemas.microsoft.com/office/drawing/2014/main" id="{8685934C-D869-4ED2-9C08-92B30499CCE1}"/>
              </a:ext>
            </a:extLst>
          </p:cNvPr>
          <p:cNvSpPr/>
          <p:nvPr/>
        </p:nvSpPr>
        <p:spPr>
          <a:xfrm>
            <a:off x="1" y="2411561"/>
            <a:ext cx="12191999" cy="1938992"/>
          </a:xfrm>
          <a:prstGeom prst="rect">
            <a:avLst/>
          </a:prstGeom>
          <a:solidFill>
            <a:srgbClr val="FFFFFF">
              <a:alpha val="89804"/>
            </a:srgbClr>
          </a:solidFill>
        </p:spPr>
        <p:txBody>
          <a:bodyPr wrap="square">
            <a:spAutoFit/>
          </a:bodyPr>
          <a:lstStyle/>
          <a:p>
            <a:pPr algn="ctr"/>
            <a:r>
              <a:rPr lang="en-US" sz="6000" b="1" dirty="0">
                <a:solidFill>
                  <a:srgbClr val="38635A"/>
                </a:solidFill>
                <a:latin typeface="Franklin Gothic Medium" panose="020B0603020102020204" pitchFamily="34" charset="0"/>
                <a:cs typeface="Times New Roman" panose="02020603050405020304" pitchFamily="18" charset="0"/>
              </a:rPr>
              <a:t>Review Your Retirement Savings </a:t>
            </a:r>
            <a:br>
              <a:rPr lang="en-US" sz="6000" b="1" dirty="0">
                <a:solidFill>
                  <a:srgbClr val="38635A"/>
                </a:solidFill>
                <a:latin typeface="Franklin Gothic Medium" panose="020B0603020102020204" pitchFamily="34" charset="0"/>
                <a:cs typeface="Times New Roman" panose="02020603050405020304" pitchFamily="18" charset="0"/>
              </a:rPr>
            </a:br>
            <a:r>
              <a:rPr lang="en-US" sz="6000" b="1" dirty="0">
                <a:solidFill>
                  <a:srgbClr val="38635A"/>
                </a:solidFill>
                <a:latin typeface="Franklin Gothic Medium" panose="020B0603020102020204" pitchFamily="34" charset="0"/>
                <a:cs typeface="Times New Roman" panose="02020603050405020304" pitchFamily="18" charset="0"/>
              </a:rPr>
              <a:t>Strategy Before Year-end!</a:t>
            </a:r>
            <a:endParaRPr lang="en-US" sz="6000" dirty="0">
              <a:solidFill>
                <a:srgbClr val="38635A"/>
              </a:solidFill>
              <a:latin typeface="Franklin Gothic Medium" panose="020B0603020102020204" pitchFamily="34" charset="0"/>
              <a:cs typeface="Times New Roman" panose="02020603050405020304" pitchFamily="18" charset="0"/>
            </a:endParaRPr>
          </a:p>
        </p:txBody>
      </p:sp>
    </p:spTree>
    <p:extLst>
      <p:ext uri="{BB962C8B-B14F-4D97-AF65-F5344CB8AC3E}">
        <p14:creationId xmlns:p14="http://schemas.microsoft.com/office/powerpoint/2010/main" val="377042824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ey-Background | Sarvosys">
            <a:extLst>
              <a:ext uri="{FF2B5EF4-FFF2-40B4-BE49-F238E27FC236}">
                <a16:creationId xmlns:a16="http://schemas.microsoft.com/office/drawing/2014/main" id="{564437DE-CF61-1D08-9F1E-2F3207D42704}"/>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50973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57CFBE1-3A0F-44D9-ACE0-FF92857BB844}"/>
              </a:ext>
            </a:extLst>
          </p:cNvPr>
          <p:cNvSpPr txBox="1">
            <a:spLocks/>
          </p:cNvSpPr>
          <p:nvPr/>
        </p:nvSpPr>
        <p:spPr>
          <a:xfrm>
            <a:off x="0" y="0"/>
            <a:ext cx="12192000" cy="917232"/>
          </a:xfrm>
          <a:prstGeom prst="rect">
            <a:avLst/>
          </a:prstGeom>
          <a:solidFill>
            <a:srgbClr val="0076A3"/>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Retirement Contribution Planning for 2024</a:t>
            </a:r>
          </a:p>
        </p:txBody>
      </p:sp>
      <p:graphicFrame>
        <p:nvGraphicFramePr>
          <p:cNvPr id="3" name="Table 3">
            <a:extLst>
              <a:ext uri="{FF2B5EF4-FFF2-40B4-BE49-F238E27FC236}">
                <a16:creationId xmlns:a16="http://schemas.microsoft.com/office/drawing/2014/main" id="{B9A293F6-6D1E-ABF6-445A-D4AB900902D1}"/>
              </a:ext>
            </a:extLst>
          </p:cNvPr>
          <p:cNvGraphicFramePr>
            <a:graphicFrameLocks noGrp="1"/>
          </p:cNvGraphicFramePr>
          <p:nvPr>
            <p:extLst>
              <p:ext uri="{D42A27DB-BD31-4B8C-83A1-F6EECF244321}">
                <p14:modId xmlns:p14="http://schemas.microsoft.com/office/powerpoint/2010/main" val="2795571446"/>
              </p:ext>
            </p:extLst>
          </p:nvPr>
        </p:nvGraphicFramePr>
        <p:xfrm>
          <a:off x="1648437" y="1095609"/>
          <a:ext cx="9004150" cy="5120640"/>
        </p:xfrm>
        <a:graphic>
          <a:graphicData uri="http://schemas.openxmlformats.org/drawingml/2006/table">
            <a:tbl>
              <a:tblPr firstRow="1" bandRow="1">
                <a:tableStyleId>{5C22544A-7EE6-4342-B048-85BDC9FD1C3A}</a:tableStyleId>
              </a:tblPr>
              <a:tblGrid>
                <a:gridCol w="6764327">
                  <a:extLst>
                    <a:ext uri="{9D8B030D-6E8A-4147-A177-3AD203B41FA5}">
                      <a16:colId xmlns:a16="http://schemas.microsoft.com/office/drawing/2014/main" val="1723895225"/>
                    </a:ext>
                  </a:extLst>
                </a:gridCol>
                <a:gridCol w="2239823">
                  <a:extLst>
                    <a:ext uri="{9D8B030D-6E8A-4147-A177-3AD203B41FA5}">
                      <a16:colId xmlns:a16="http://schemas.microsoft.com/office/drawing/2014/main" val="3971732385"/>
                    </a:ext>
                  </a:extLst>
                </a:gridCol>
              </a:tblGrid>
              <a:tr h="625157">
                <a:tc gridSpan="2">
                  <a:txBody>
                    <a:bodyPr/>
                    <a:lstStyle/>
                    <a:p>
                      <a:pPr algn="ctr"/>
                      <a:r>
                        <a:rPr lang="en-US" sz="3600" dirty="0">
                          <a:solidFill>
                            <a:srgbClr val="002060"/>
                          </a:solidFill>
                        </a:rPr>
                        <a:t>Retirement Contribution Plan Limits</a:t>
                      </a:r>
                    </a:p>
                  </a:txBody>
                  <a:tcPr>
                    <a:solidFill>
                      <a:schemeClr val="bg1">
                        <a:lumMod val="95000"/>
                      </a:schemeClr>
                    </a:solidFill>
                  </a:tcPr>
                </a:tc>
                <a:tc hMerge="1">
                  <a:txBody>
                    <a:bodyPr/>
                    <a:lstStyle/>
                    <a:p>
                      <a:endParaRPr lang="en-US" dirty="0"/>
                    </a:p>
                  </a:txBody>
                  <a:tcPr>
                    <a:solidFill>
                      <a:schemeClr val="bg1">
                        <a:lumMod val="95000"/>
                      </a:schemeClr>
                    </a:solidFill>
                  </a:tcPr>
                </a:tc>
                <a:extLst>
                  <a:ext uri="{0D108BD9-81ED-4DB2-BD59-A6C34878D82A}">
                    <a16:rowId xmlns:a16="http://schemas.microsoft.com/office/drawing/2014/main" val="1118265524"/>
                  </a:ext>
                </a:extLst>
              </a:tr>
              <a:tr h="446541">
                <a:tc>
                  <a:txBody>
                    <a:bodyPr/>
                    <a:lstStyle/>
                    <a:p>
                      <a:r>
                        <a:rPr lang="en-US" sz="2400" b="0" dirty="0"/>
                        <a:t>IRA/ROTH IRA CONTRIBUTION LIMIT</a:t>
                      </a:r>
                    </a:p>
                  </a:txBody>
                  <a:tcPr>
                    <a:solidFill>
                      <a:schemeClr val="accent1">
                        <a:lumMod val="20000"/>
                        <a:lumOff val="80000"/>
                      </a:schemeClr>
                    </a:solidFill>
                  </a:tcPr>
                </a:tc>
                <a:tc>
                  <a:txBody>
                    <a:bodyPr/>
                    <a:lstStyle/>
                    <a:p>
                      <a:r>
                        <a:rPr lang="en-US" sz="2400" b="0" dirty="0"/>
                        <a:t>$7,000</a:t>
                      </a:r>
                    </a:p>
                  </a:txBody>
                  <a:tcPr>
                    <a:solidFill>
                      <a:schemeClr val="accent1">
                        <a:lumMod val="20000"/>
                        <a:lumOff val="80000"/>
                      </a:schemeClr>
                    </a:solidFill>
                  </a:tcPr>
                </a:tc>
                <a:extLst>
                  <a:ext uri="{0D108BD9-81ED-4DB2-BD59-A6C34878D82A}">
                    <a16:rowId xmlns:a16="http://schemas.microsoft.com/office/drawing/2014/main" val="3331639890"/>
                  </a:ext>
                </a:extLst>
              </a:tr>
              <a:tr h="446541">
                <a:tc>
                  <a:txBody>
                    <a:bodyPr/>
                    <a:lstStyle/>
                    <a:p>
                      <a:r>
                        <a:rPr lang="en-US" sz="2400" b="0" dirty="0"/>
                        <a:t>IRA/ROTH IRA “CATCH UP”</a:t>
                      </a:r>
                    </a:p>
                  </a:txBody>
                  <a:tcPr>
                    <a:solidFill>
                      <a:schemeClr val="accent1">
                        <a:lumMod val="20000"/>
                        <a:lumOff val="80000"/>
                      </a:schemeClr>
                    </a:solidFill>
                  </a:tcPr>
                </a:tc>
                <a:tc>
                  <a:txBody>
                    <a:bodyPr/>
                    <a:lstStyle/>
                    <a:p>
                      <a:r>
                        <a:rPr lang="en-US" sz="2400" b="0" dirty="0"/>
                        <a:t>$1,000</a:t>
                      </a:r>
                    </a:p>
                  </a:txBody>
                  <a:tcPr>
                    <a:solidFill>
                      <a:schemeClr val="accent1">
                        <a:lumMod val="20000"/>
                        <a:lumOff val="80000"/>
                      </a:schemeClr>
                    </a:solidFill>
                  </a:tcPr>
                </a:tc>
                <a:extLst>
                  <a:ext uri="{0D108BD9-81ED-4DB2-BD59-A6C34878D82A}">
                    <a16:rowId xmlns:a16="http://schemas.microsoft.com/office/drawing/2014/main" val="113037085"/>
                  </a:ext>
                </a:extLst>
              </a:tr>
              <a:tr h="446541">
                <a:tc>
                  <a:txBody>
                    <a:bodyPr/>
                    <a:lstStyle/>
                    <a:p>
                      <a:r>
                        <a:rPr lang="en-US" sz="2400" b="0" dirty="0"/>
                        <a:t>401K ELECTIVE DEFERRAL</a:t>
                      </a:r>
                    </a:p>
                  </a:txBody>
                  <a:tcPr>
                    <a:solidFill>
                      <a:schemeClr val="accent1">
                        <a:lumMod val="40000"/>
                        <a:lumOff val="60000"/>
                      </a:schemeClr>
                    </a:solidFill>
                  </a:tcPr>
                </a:tc>
                <a:tc>
                  <a:txBody>
                    <a:bodyPr/>
                    <a:lstStyle/>
                    <a:p>
                      <a:r>
                        <a:rPr lang="en-US" sz="2400" b="0" dirty="0"/>
                        <a:t>$23,000</a:t>
                      </a:r>
                    </a:p>
                  </a:txBody>
                  <a:tcPr>
                    <a:solidFill>
                      <a:schemeClr val="accent1">
                        <a:lumMod val="40000"/>
                        <a:lumOff val="60000"/>
                      </a:schemeClr>
                    </a:solidFill>
                  </a:tcPr>
                </a:tc>
                <a:extLst>
                  <a:ext uri="{0D108BD9-81ED-4DB2-BD59-A6C34878D82A}">
                    <a16:rowId xmlns:a16="http://schemas.microsoft.com/office/drawing/2014/main" val="2301295040"/>
                  </a:ext>
                </a:extLst>
              </a:tr>
              <a:tr h="421411">
                <a:tc>
                  <a:txBody>
                    <a:bodyPr/>
                    <a:lstStyle/>
                    <a:p>
                      <a:r>
                        <a:rPr lang="en-US" sz="2400" b="0" dirty="0"/>
                        <a:t>401K ELECTIVE DEFERRAL “CATCH UP”</a:t>
                      </a:r>
                    </a:p>
                  </a:txBody>
                  <a:tcPr>
                    <a:solidFill>
                      <a:schemeClr val="accent1">
                        <a:lumMod val="40000"/>
                        <a:lumOff val="60000"/>
                      </a:schemeClr>
                    </a:solidFill>
                  </a:tcPr>
                </a:tc>
                <a:tc>
                  <a:txBody>
                    <a:bodyPr/>
                    <a:lstStyle/>
                    <a:p>
                      <a:r>
                        <a:rPr lang="en-US" sz="2400" b="0" dirty="0"/>
                        <a:t>$7,500</a:t>
                      </a:r>
                    </a:p>
                  </a:txBody>
                  <a:tcPr>
                    <a:solidFill>
                      <a:schemeClr val="accent1">
                        <a:lumMod val="40000"/>
                        <a:lumOff val="60000"/>
                      </a:schemeClr>
                    </a:solidFill>
                  </a:tcPr>
                </a:tc>
                <a:extLst>
                  <a:ext uri="{0D108BD9-81ED-4DB2-BD59-A6C34878D82A}">
                    <a16:rowId xmlns:a16="http://schemas.microsoft.com/office/drawing/2014/main" val="2643599560"/>
                  </a:ext>
                </a:extLst>
              </a:tr>
              <a:tr h="446541">
                <a:tc>
                  <a:txBody>
                    <a:bodyPr/>
                    <a:lstStyle/>
                    <a:p>
                      <a:r>
                        <a:rPr lang="en-US" sz="2400" b="0" dirty="0"/>
                        <a:t>SIMPLE IRA CONTRIBUTION LIMIT</a:t>
                      </a:r>
                    </a:p>
                  </a:txBody>
                  <a:tcPr>
                    <a:solidFill>
                      <a:schemeClr val="accent1">
                        <a:lumMod val="60000"/>
                        <a:lumOff val="40000"/>
                      </a:schemeClr>
                    </a:solidFill>
                  </a:tcPr>
                </a:tc>
                <a:tc>
                  <a:txBody>
                    <a:bodyPr/>
                    <a:lstStyle/>
                    <a:p>
                      <a:r>
                        <a:rPr lang="en-US" sz="2400" b="0" dirty="0"/>
                        <a:t>$16,000</a:t>
                      </a:r>
                    </a:p>
                  </a:txBody>
                  <a:tcPr>
                    <a:solidFill>
                      <a:schemeClr val="accent1">
                        <a:lumMod val="60000"/>
                        <a:lumOff val="40000"/>
                      </a:schemeClr>
                    </a:solidFill>
                  </a:tcPr>
                </a:tc>
                <a:extLst>
                  <a:ext uri="{0D108BD9-81ED-4DB2-BD59-A6C34878D82A}">
                    <a16:rowId xmlns:a16="http://schemas.microsoft.com/office/drawing/2014/main" val="1795682144"/>
                  </a:ext>
                </a:extLst>
              </a:tr>
              <a:tr h="446541">
                <a:tc>
                  <a:txBody>
                    <a:bodyPr/>
                    <a:lstStyle/>
                    <a:p>
                      <a:r>
                        <a:rPr lang="en-US" sz="2400" b="0" dirty="0"/>
                        <a:t>SIMPLE IRA “CATCH UP”</a:t>
                      </a:r>
                    </a:p>
                  </a:txBody>
                  <a:tcPr>
                    <a:solidFill>
                      <a:schemeClr val="accent1">
                        <a:lumMod val="60000"/>
                        <a:lumOff val="40000"/>
                      </a:schemeClr>
                    </a:solidFill>
                  </a:tcPr>
                </a:tc>
                <a:tc>
                  <a:txBody>
                    <a:bodyPr/>
                    <a:lstStyle/>
                    <a:p>
                      <a:r>
                        <a:rPr lang="en-US" sz="2400" b="0" dirty="0"/>
                        <a:t>$3,500</a:t>
                      </a:r>
                    </a:p>
                  </a:txBody>
                  <a:tcPr>
                    <a:solidFill>
                      <a:schemeClr val="accent1">
                        <a:lumMod val="60000"/>
                        <a:lumOff val="40000"/>
                      </a:schemeClr>
                    </a:solidFill>
                  </a:tcPr>
                </a:tc>
                <a:extLst>
                  <a:ext uri="{0D108BD9-81ED-4DB2-BD59-A6C34878D82A}">
                    <a16:rowId xmlns:a16="http://schemas.microsoft.com/office/drawing/2014/main" val="1675504875"/>
                  </a:ext>
                </a:extLst>
              </a:tr>
              <a:tr h="446541">
                <a:tc>
                  <a:txBody>
                    <a:bodyPr/>
                    <a:lstStyle/>
                    <a:p>
                      <a:r>
                        <a:rPr lang="en-US" sz="2400" b="0" dirty="0"/>
                        <a:t>SEP IRA EMPLOYEE PERCENTAGE MATCH LIMIT</a:t>
                      </a:r>
                    </a:p>
                  </a:txBody>
                  <a:tcPr>
                    <a:solidFill>
                      <a:schemeClr val="accent5">
                        <a:lumMod val="60000"/>
                        <a:lumOff val="40000"/>
                      </a:schemeClr>
                    </a:solidFill>
                  </a:tcPr>
                </a:tc>
                <a:tc>
                  <a:txBody>
                    <a:bodyPr/>
                    <a:lstStyle/>
                    <a:p>
                      <a:r>
                        <a:rPr lang="en-US" sz="2400" b="0" dirty="0"/>
                        <a:t>25%</a:t>
                      </a:r>
                    </a:p>
                  </a:txBody>
                  <a:tcPr>
                    <a:solidFill>
                      <a:schemeClr val="accent5">
                        <a:lumMod val="60000"/>
                        <a:lumOff val="40000"/>
                      </a:schemeClr>
                    </a:solidFill>
                  </a:tcPr>
                </a:tc>
                <a:extLst>
                  <a:ext uri="{0D108BD9-81ED-4DB2-BD59-A6C34878D82A}">
                    <a16:rowId xmlns:a16="http://schemas.microsoft.com/office/drawing/2014/main" val="2617865836"/>
                  </a:ext>
                </a:extLst>
              </a:tr>
              <a:tr h="446541">
                <a:tc>
                  <a:txBody>
                    <a:bodyPr/>
                    <a:lstStyle/>
                    <a:p>
                      <a:r>
                        <a:rPr lang="en-US" sz="2400" b="0" dirty="0"/>
                        <a:t>SEP IRA SELF-EMPLOYED PERCENTAGE MATCH LIMIT</a:t>
                      </a:r>
                    </a:p>
                  </a:txBody>
                  <a:tcPr>
                    <a:solidFill>
                      <a:schemeClr val="accent5">
                        <a:lumMod val="60000"/>
                        <a:lumOff val="40000"/>
                      </a:schemeClr>
                    </a:solidFill>
                  </a:tcPr>
                </a:tc>
                <a:tc>
                  <a:txBody>
                    <a:bodyPr/>
                    <a:lstStyle/>
                    <a:p>
                      <a:r>
                        <a:rPr lang="en-US" sz="2400" b="0" dirty="0"/>
                        <a:t>25%</a:t>
                      </a:r>
                    </a:p>
                  </a:txBody>
                  <a:tcPr>
                    <a:solidFill>
                      <a:schemeClr val="accent5">
                        <a:lumMod val="60000"/>
                        <a:lumOff val="40000"/>
                      </a:schemeClr>
                    </a:solidFill>
                  </a:tcPr>
                </a:tc>
                <a:extLst>
                  <a:ext uri="{0D108BD9-81ED-4DB2-BD59-A6C34878D82A}">
                    <a16:rowId xmlns:a16="http://schemas.microsoft.com/office/drawing/2014/main" val="3681130169"/>
                  </a:ext>
                </a:extLst>
              </a:tr>
              <a:tr h="446541">
                <a:tc>
                  <a:txBody>
                    <a:bodyPr/>
                    <a:lstStyle/>
                    <a:p>
                      <a:r>
                        <a:rPr lang="en-US" sz="2400" b="1" dirty="0">
                          <a:solidFill>
                            <a:schemeClr val="bg1"/>
                          </a:solidFill>
                        </a:rPr>
                        <a:t>OVERALL LIMIT ON CONTRIBUTIONS </a:t>
                      </a:r>
                      <a:br>
                        <a:rPr lang="en-US" sz="2400" b="1" dirty="0">
                          <a:solidFill>
                            <a:schemeClr val="bg1"/>
                          </a:solidFill>
                        </a:rPr>
                      </a:br>
                      <a:r>
                        <a:rPr lang="en-US" sz="2400" b="1" dirty="0">
                          <a:solidFill>
                            <a:schemeClr val="bg1"/>
                          </a:solidFill>
                        </a:rPr>
                        <a:t>to Defined Contribution Plans (DCPs)</a:t>
                      </a:r>
                    </a:p>
                  </a:txBody>
                  <a:tcPr>
                    <a:solidFill>
                      <a:schemeClr val="accent5">
                        <a:lumMod val="75000"/>
                      </a:schemeClr>
                    </a:solidFill>
                  </a:tcPr>
                </a:tc>
                <a:tc>
                  <a:txBody>
                    <a:bodyPr/>
                    <a:lstStyle/>
                    <a:p>
                      <a:r>
                        <a:rPr lang="en-US" sz="2400" b="1" dirty="0">
                          <a:solidFill>
                            <a:schemeClr val="bg1"/>
                          </a:solidFill>
                        </a:rPr>
                        <a:t>$69,000 </a:t>
                      </a:r>
                      <a:r>
                        <a:rPr lang="en-US" sz="1600" b="1" dirty="0">
                          <a:solidFill>
                            <a:schemeClr val="bg1"/>
                          </a:solidFill>
                        </a:rPr>
                        <a:t>($76,500 if age 50 or older)</a:t>
                      </a:r>
                      <a:endParaRPr lang="en-US" sz="2400" b="1" dirty="0">
                        <a:solidFill>
                          <a:schemeClr val="bg1"/>
                        </a:solidFill>
                      </a:endParaRPr>
                    </a:p>
                  </a:txBody>
                  <a:tcPr>
                    <a:solidFill>
                      <a:schemeClr val="accent5">
                        <a:lumMod val="75000"/>
                      </a:schemeClr>
                    </a:solidFill>
                  </a:tcPr>
                </a:tc>
                <a:extLst>
                  <a:ext uri="{0D108BD9-81ED-4DB2-BD59-A6C34878D82A}">
                    <a16:rowId xmlns:a16="http://schemas.microsoft.com/office/drawing/2014/main" val="1058642686"/>
                  </a:ext>
                </a:extLst>
              </a:tr>
            </a:tbl>
          </a:graphicData>
        </a:graphic>
      </p:graphicFrame>
    </p:spTree>
    <p:extLst>
      <p:ext uri="{BB962C8B-B14F-4D97-AF65-F5344CB8AC3E}">
        <p14:creationId xmlns:p14="http://schemas.microsoft.com/office/powerpoint/2010/main" val="132599172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 Box 3">
            <a:extLst>
              <a:ext uri="{FF2B5EF4-FFF2-40B4-BE49-F238E27FC236}">
                <a16:creationId xmlns:a16="http://schemas.microsoft.com/office/drawing/2014/main" id="{9DD2B8B8-5A72-4396-BC49-B8D8BDC4345E}"/>
              </a:ext>
            </a:extLst>
          </p:cNvPr>
          <p:cNvSpPr txBox="1">
            <a:spLocks noChangeArrowheads="1"/>
          </p:cNvSpPr>
          <p:nvPr/>
        </p:nvSpPr>
        <p:spPr bwMode="auto">
          <a:xfrm>
            <a:off x="238352" y="2234035"/>
            <a:ext cx="7750616"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285750" algn="l"/>
              </a:tabLst>
              <a:defRPr sz="2400">
                <a:solidFill>
                  <a:schemeClr val="tx1"/>
                </a:solidFill>
                <a:latin typeface="Times New Roman" pitchFamily="18" charset="0"/>
              </a:defRPr>
            </a:lvl1pPr>
            <a:lvl2pPr algn="l">
              <a:tabLst>
                <a:tab pos="285750" algn="l"/>
              </a:tabLst>
              <a:defRPr sz="2400">
                <a:solidFill>
                  <a:schemeClr val="tx1"/>
                </a:solidFill>
                <a:latin typeface="Times New Roman" pitchFamily="18" charset="0"/>
              </a:defRPr>
            </a:lvl2pPr>
            <a:lvl3pPr algn="l">
              <a:tabLst>
                <a:tab pos="285750" algn="l"/>
              </a:tabLst>
              <a:defRPr sz="2400">
                <a:solidFill>
                  <a:schemeClr val="tx1"/>
                </a:solidFill>
                <a:latin typeface="Times New Roman" pitchFamily="18" charset="0"/>
              </a:defRPr>
            </a:lvl3pPr>
            <a:lvl4pPr algn="l">
              <a:tabLst>
                <a:tab pos="285750" algn="l"/>
              </a:tabLst>
              <a:defRPr sz="2400">
                <a:solidFill>
                  <a:schemeClr val="tx1"/>
                </a:solidFill>
                <a:latin typeface="Times New Roman" pitchFamily="18" charset="0"/>
              </a:defRPr>
            </a:lvl4pPr>
            <a:lvl5pPr algn="l">
              <a:tabLst>
                <a:tab pos="285750" algn="l"/>
              </a:tabLst>
              <a:defRPr sz="2400">
                <a:solidFill>
                  <a:schemeClr val="tx1"/>
                </a:solidFill>
                <a:latin typeface="Times New Roman" pitchFamily="18" charset="0"/>
              </a:defRPr>
            </a:lvl5pPr>
            <a:lvl6pPr eaLnBrk="0" fontAlgn="base" hangingPunct="0">
              <a:spcBef>
                <a:spcPct val="0"/>
              </a:spcBef>
              <a:spcAft>
                <a:spcPct val="0"/>
              </a:spcAft>
              <a:tabLst>
                <a:tab pos="285750" algn="l"/>
              </a:tabLst>
              <a:defRPr sz="2400">
                <a:solidFill>
                  <a:schemeClr val="tx1"/>
                </a:solidFill>
                <a:latin typeface="Times New Roman" pitchFamily="18" charset="0"/>
              </a:defRPr>
            </a:lvl6pPr>
            <a:lvl7pPr eaLnBrk="0" fontAlgn="base" hangingPunct="0">
              <a:spcBef>
                <a:spcPct val="0"/>
              </a:spcBef>
              <a:spcAft>
                <a:spcPct val="0"/>
              </a:spcAft>
              <a:tabLst>
                <a:tab pos="285750" algn="l"/>
              </a:tabLst>
              <a:defRPr sz="2400">
                <a:solidFill>
                  <a:schemeClr val="tx1"/>
                </a:solidFill>
                <a:latin typeface="Times New Roman" pitchFamily="18" charset="0"/>
              </a:defRPr>
            </a:lvl7pPr>
            <a:lvl8pPr eaLnBrk="0" fontAlgn="base" hangingPunct="0">
              <a:spcBef>
                <a:spcPct val="0"/>
              </a:spcBef>
              <a:spcAft>
                <a:spcPct val="0"/>
              </a:spcAft>
              <a:tabLst>
                <a:tab pos="285750" algn="l"/>
              </a:tabLst>
              <a:defRPr sz="2400">
                <a:solidFill>
                  <a:schemeClr val="tx1"/>
                </a:solidFill>
                <a:latin typeface="Times New Roman" pitchFamily="18" charset="0"/>
              </a:defRPr>
            </a:lvl8pPr>
            <a:lvl9pPr eaLnBrk="0" fontAlgn="base" hangingPunct="0">
              <a:spcBef>
                <a:spcPct val="0"/>
              </a:spcBef>
              <a:spcAft>
                <a:spcPct val="0"/>
              </a:spcAft>
              <a:tabLst>
                <a:tab pos="285750" algn="l"/>
              </a:tabLst>
              <a:defRPr sz="2400">
                <a:solidFill>
                  <a:schemeClr val="tx1"/>
                </a:solidFill>
                <a:latin typeface="Times New Roman" pitchFamily="18" charset="0"/>
              </a:defRPr>
            </a:lvl9pPr>
          </a:lstStyle>
          <a:p>
            <a:pPr marL="287338" indent="-287338" fontAlgn="auto">
              <a:lnSpc>
                <a:spcPct val="150000"/>
              </a:lnSpc>
              <a:spcBef>
                <a:spcPts val="0"/>
              </a:spcBef>
              <a:spcAft>
                <a:spcPts val="0"/>
              </a:spcAft>
              <a:buFontTx/>
              <a:buChar char="•"/>
              <a:defRPr/>
            </a:pPr>
            <a:r>
              <a:rPr lang="en-US" sz="3200" b="1" dirty="0">
                <a:solidFill>
                  <a:schemeClr val="tx2">
                    <a:lumMod val="50000"/>
                  </a:schemeClr>
                </a:solidFill>
                <a:latin typeface="Franklin Gothic Medium" panose="020B0603020102020204" pitchFamily="34" charset="0"/>
                <a:cs typeface="Times New Roman" panose="02020603050405020304" pitchFamily="18" charset="0"/>
              </a:rPr>
              <a:t>Lowers overall taxable income long-term</a:t>
            </a:r>
          </a:p>
          <a:p>
            <a:pPr marL="287338" indent="-287338" fontAlgn="auto">
              <a:lnSpc>
                <a:spcPct val="150000"/>
              </a:lnSpc>
              <a:spcBef>
                <a:spcPts val="0"/>
              </a:spcBef>
              <a:spcAft>
                <a:spcPts val="0"/>
              </a:spcAft>
              <a:buFontTx/>
              <a:buChar char="•"/>
              <a:defRPr/>
            </a:pPr>
            <a:r>
              <a:rPr lang="en-US" sz="3200" b="1" dirty="0">
                <a:solidFill>
                  <a:schemeClr val="tx2">
                    <a:lumMod val="50000"/>
                  </a:schemeClr>
                </a:solidFill>
                <a:latin typeface="Franklin Gothic Medium" panose="020B0603020102020204" pitchFamily="34" charset="0"/>
                <a:cs typeface="Times New Roman" panose="02020603050405020304" pitchFamily="18" charset="0"/>
              </a:rPr>
              <a:t>Tax-free compounding</a:t>
            </a:r>
          </a:p>
          <a:p>
            <a:pPr marL="287338" indent="-287338" fontAlgn="auto">
              <a:lnSpc>
                <a:spcPct val="150000"/>
              </a:lnSpc>
              <a:spcBef>
                <a:spcPts val="0"/>
              </a:spcBef>
              <a:spcAft>
                <a:spcPts val="0"/>
              </a:spcAft>
              <a:buFontTx/>
              <a:buChar char="•"/>
              <a:defRPr/>
            </a:pPr>
            <a:r>
              <a:rPr lang="en-US" sz="3200" b="1" dirty="0">
                <a:solidFill>
                  <a:schemeClr val="tx2">
                    <a:lumMod val="50000"/>
                  </a:schemeClr>
                </a:solidFill>
                <a:latin typeface="Franklin Gothic Medium" panose="020B0603020102020204" pitchFamily="34" charset="0"/>
                <a:cs typeface="Times New Roman" panose="02020603050405020304" pitchFamily="18" charset="0"/>
              </a:rPr>
              <a:t>No RMDs (at age 73) </a:t>
            </a:r>
          </a:p>
          <a:p>
            <a:pPr marL="287338" indent="-287338" fontAlgn="auto">
              <a:lnSpc>
                <a:spcPct val="150000"/>
              </a:lnSpc>
              <a:spcBef>
                <a:spcPts val="0"/>
              </a:spcBef>
              <a:spcAft>
                <a:spcPts val="0"/>
              </a:spcAft>
              <a:buFontTx/>
              <a:buChar char="•"/>
              <a:defRPr/>
            </a:pPr>
            <a:r>
              <a:rPr lang="en-US" sz="3200" b="1" dirty="0">
                <a:solidFill>
                  <a:schemeClr val="tx2">
                    <a:lumMod val="50000"/>
                  </a:schemeClr>
                </a:solidFill>
                <a:latin typeface="Franklin Gothic Medium" panose="020B0603020102020204" pitchFamily="34" charset="0"/>
                <a:cs typeface="Times New Roman" panose="02020603050405020304" pitchFamily="18" charset="0"/>
              </a:rPr>
              <a:t>Tax-free withdrawals for beneficiaries</a:t>
            </a:r>
          </a:p>
          <a:p>
            <a:pPr fontAlgn="auto">
              <a:spcBef>
                <a:spcPts val="0"/>
              </a:spcBef>
              <a:spcAft>
                <a:spcPts val="0"/>
              </a:spcAft>
              <a:defRPr/>
            </a:pPr>
            <a:endParaRPr lang="en-US" sz="1600" i="1" dirty="0">
              <a:solidFill>
                <a:schemeClr val="tx2">
                  <a:lumMod val="50000"/>
                </a:schemeClr>
              </a:solidFill>
              <a:latin typeface="Franklin Gothic Medium" panose="020B06030201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4EDD5AF-DB12-4F34-B7CA-3E6CEF9D1954}"/>
              </a:ext>
            </a:extLst>
          </p:cNvPr>
          <p:cNvPicPr>
            <a:picLocks noChangeAspect="1"/>
          </p:cNvPicPr>
          <p:nvPr/>
        </p:nvPicPr>
        <p:blipFill>
          <a:blip r:embed="rId3"/>
          <a:stretch>
            <a:fillRect/>
          </a:stretch>
        </p:blipFill>
        <p:spPr>
          <a:xfrm>
            <a:off x="7860632" y="2003421"/>
            <a:ext cx="4340893" cy="3070551"/>
          </a:xfrm>
          <a:prstGeom prst="rect">
            <a:avLst/>
          </a:prstGeom>
        </p:spPr>
      </p:pic>
      <p:sp>
        <p:nvSpPr>
          <p:cNvPr id="7" name="Title 1">
            <a:extLst>
              <a:ext uri="{FF2B5EF4-FFF2-40B4-BE49-F238E27FC236}">
                <a16:creationId xmlns:a16="http://schemas.microsoft.com/office/drawing/2014/main" id="{4484202E-90B2-45BD-8B0A-2DEFF4A6D571}"/>
              </a:ext>
            </a:extLst>
          </p:cNvPr>
          <p:cNvSpPr txBox="1">
            <a:spLocks/>
          </p:cNvSpPr>
          <p:nvPr/>
        </p:nvSpPr>
        <p:spPr>
          <a:xfrm>
            <a:off x="9525" y="9525"/>
            <a:ext cx="12192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Roth IRA Conversions</a:t>
            </a:r>
          </a:p>
        </p:txBody>
      </p:sp>
      <p:sp>
        <p:nvSpPr>
          <p:cNvPr id="3" name="Rectangle 2">
            <a:extLst>
              <a:ext uri="{FF2B5EF4-FFF2-40B4-BE49-F238E27FC236}">
                <a16:creationId xmlns:a16="http://schemas.microsoft.com/office/drawing/2014/main" id="{1A64AA58-F6C5-4C11-A03E-1B8A573263CE}"/>
              </a:ext>
            </a:extLst>
          </p:cNvPr>
          <p:cNvSpPr/>
          <p:nvPr/>
        </p:nvSpPr>
        <p:spPr>
          <a:xfrm>
            <a:off x="238352" y="1172424"/>
            <a:ext cx="11953647" cy="830997"/>
          </a:xfrm>
          <a:prstGeom prst="rect">
            <a:avLst/>
          </a:prstGeom>
        </p:spPr>
        <p:txBody>
          <a:bodyPr wrap="square">
            <a:spAutoFit/>
          </a:bodyPr>
          <a:lstStyle/>
          <a:p>
            <a:pPr algn="ctr" fontAlgn="auto">
              <a:spcBef>
                <a:spcPts val="0"/>
              </a:spcBef>
              <a:spcAft>
                <a:spcPts val="0"/>
              </a:spcAft>
              <a:defRPr/>
            </a:pPr>
            <a:r>
              <a:rPr lang="en-US" sz="4800" b="1" dirty="0">
                <a:solidFill>
                  <a:schemeClr val="tx2">
                    <a:lumMod val="50000"/>
                  </a:schemeClr>
                </a:solidFill>
                <a:latin typeface="Franklin Gothic Medium" panose="020B0603020102020204" pitchFamily="34" charset="0"/>
                <a:cs typeface="Times New Roman" panose="02020603050405020304" pitchFamily="18" charset="0"/>
              </a:rPr>
              <a:t>Explore Roth IRA Conversion Benefits</a:t>
            </a:r>
          </a:p>
        </p:txBody>
      </p:sp>
      <p:sp>
        <p:nvSpPr>
          <p:cNvPr id="4" name="Rectangle 3">
            <a:extLst>
              <a:ext uri="{FF2B5EF4-FFF2-40B4-BE49-F238E27FC236}">
                <a16:creationId xmlns:a16="http://schemas.microsoft.com/office/drawing/2014/main" id="{2CC638AC-B0A5-420E-9567-D02F9B9BBD4A}"/>
              </a:ext>
            </a:extLst>
          </p:cNvPr>
          <p:cNvSpPr/>
          <p:nvPr/>
        </p:nvSpPr>
        <p:spPr>
          <a:xfrm>
            <a:off x="-20306" y="5904296"/>
            <a:ext cx="12212305" cy="923330"/>
          </a:xfrm>
          <a:prstGeom prst="rect">
            <a:avLst/>
          </a:prstGeom>
        </p:spPr>
        <p:txBody>
          <a:bodyPr wrap="square">
            <a:spAutoFit/>
          </a:bodyPr>
          <a:lstStyle/>
          <a:p>
            <a:pPr fontAlgn="auto">
              <a:spcBef>
                <a:spcPts val="0"/>
              </a:spcBef>
              <a:spcAft>
                <a:spcPts val="0"/>
              </a:spcAft>
              <a:defRPr/>
            </a:pPr>
            <a:r>
              <a:rPr lang="en-US" i="1" dirty="0">
                <a:solidFill>
                  <a:schemeClr val="tx2">
                    <a:lumMod val="50000"/>
                  </a:schemeClr>
                </a:solidFill>
                <a:latin typeface="Calibri" panose="020F0502020204030204" pitchFamily="34" charset="0"/>
                <a:cs typeface="Calibri" panose="020F0502020204030204" pitchFamily="34" charset="0"/>
              </a:rPr>
              <a:t>*</a:t>
            </a:r>
            <a:r>
              <a:rPr lang="en-US" sz="1800" i="1" dirty="0">
                <a:solidFill>
                  <a:schemeClr val="tx2">
                    <a:lumMod val="50000"/>
                  </a:schemeClr>
                </a:solidFill>
                <a:latin typeface="Calibri" panose="020F0502020204030204" pitchFamily="34" charset="0"/>
                <a:cs typeface="Calibri" panose="020F0502020204030204" pitchFamily="34" charset="0"/>
              </a:rPr>
              <a:t>Withdrawals from Roth IRA may be tax free, if they are considered qualified. Limitations and restrictions may apply. Withdrawals prior to age 59 ½ or prior to the account being opened for five years, whichever is later, may result in a 10% IRS penalty tax. Future tax laws can change at any time and may impact the benefits of Roth IRAs. Their tax treatment may change.</a:t>
            </a:r>
            <a:endParaRPr lang="en-US" i="1" dirty="0">
              <a:solidFill>
                <a:schemeClr val="tx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88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6">
                                            <p:txEl>
                                              <p:pRg st="1" end="1"/>
                                            </p:txEl>
                                          </p:spTgt>
                                        </p:tgtEl>
                                        <p:attrNameLst>
                                          <p:attrName>ppt_x</p:attrName>
                                        </p:attrNameLst>
                                      </p:cBhvr>
                                    </p:anim>
                                    <p:anim from="0" to="-1.0" calcmode="lin" valueType="num">
                                      <p:cBhvr>
                                        <p:cTn id="8" dur="200" decel="50000" autoRev="1" fill="hold">
                                          <p:stCondLst>
                                            <p:cond delay="600"/>
                                          </p:stCondLst>
                                        </p:cTn>
                                        <p:tgtEl>
                                          <p:spTgt spid="6">
                                            <p:txEl>
                                              <p:pRg st="1" end="1"/>
                                            </p:txEl>
                                          </p:spTgt>
                                        </p:tgtEl>
                                        <p:attrNameLst>
                                          <p:attrName>xshear</p:attrName>
                                        </p:attrNameLst>
                                      </p:cBhvr>
                                    </p:anim>
                                    <p:animScale>
                                      <p:cBhvr>
                                        <p:cTn id="9" dur="200" decel="100000" autoRev="1" fill="hold">
                                          <p:stCondLst>
                                            <p:cond delay="600"/>
                                          </p:stCondLst>
                                        </p:cTn>
                                        <p:tgtEl>
                                          <p:spTgt spid="6">
                                            <p:txEl>
                                              <p:pRg st="1" end="1"/>
                                            </p:txEl>
                                          </p:spTgt>
                                        </p:tgtEl>
                                      </p:cBhvr>
                                      <p:from x="100000" y="100000"/>
                                      <p:to x="80000" y="100000"/>
                                    </p:animScale>
                                    <p:anim by="(#ppt_h/3+#ppt_w*0.1)" calcmode="lin" valueType="num">
                                      <p:cBhvr additive="sum">
                                        <p:cTn id="10" dur="200" decel="100000" autoRev="1" fill="hold">
                                          <p:stCondLst>
                                            <p:cond delay="600"/>
                                          </p:stCondLst>
                                        </p:cTn>
                                        <p:tgtEl>
                                          <p:spTgt spid="6">
                                            <p:txEl>
                                              <p:pRg st="1" end="1"/>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from="(-#ppt_w/2)" to="(#ppt_x)" calcmode="lin" valueType="num">
                                      <p:cBhvr>
                                        <p:cTn id="15" dur="600" fill="hold">
                                          <p:stCondLst>
                                            <p:cond delay="0"/>
                                          </p:stCondLst>
                                        </p:cTn>
                                        <p:tgtEl>
                                          <p:spTgt spid="6">
                                            <p:txEl>
                                              <p:pRg st="2" end="2"/>
                                            </p:txEl>
                                          </p:spTgt>
                                        </p:tgtEl>
                                        <p:attrNameLst>
                                          <p:attrName>ppt_x</p:attrName>
                                        </p:attrNameLst>
                                      </p:cBhvr>
                                    </p:anim>
                                    <p:anim from="0" to="-1.0" calcmode="lin" valueType="num">
                                      <p:cBhvr>
                                        <p:cTn id="16" dur="200" decel="50000" autoRev="1" fill="hold">
                                          <p:stCondLst>
                                            <p:cond delay="600"/>
                                          </p:stCondLst>
                                        </p:cTn>
                                        <p:tgtEl>
                                          <p:spTgt spid="6">
                                            <p:txEl>
                                              <p:pRg st="2" end="2"/>
                                            </p:txEl>
                                          </p:spTgt>
                                        </p:tgtEl>
                                        <p:attrNameLst>
                                          <p:attrName>xshear</p:attrName>
                                        </p:attrNameLst>
                                      </p:cBhvr>
                                    </p:anim>
                                    <p:animScale>
                                      <p:cBhvr>
                                        <p:cTn id="17" dur="200" decel="100000" autoRev="1" fill="hold">
                                          <p:stCondLst>
                                            <p:cond delay="600"/>
                                          </p:stCondLst>
                                        </p:cTn>
                                        <p:tgtEl>
                                          <p:spTgt spid="6">
                                            <p:txEl>
                                              <p:pRg st="2" end="2"/>
                                            </p:txEl>
                                          </p:spTgt>
                                        </p:tgtEl>
                                      </p:cBhvr>
                                      <p:from x="100000" y="100000"/>
                                      <p:to x="80000" y="100000"/>
                                    </p:animScale>
                                    <p:anim by="(#ppt_h/3+#ppt_w*0.1)" calcmode="lin" valueType="num">
                                      <p:cBhvr additive="sum">
                                        <p:cTn id="18" dur="200" decel="100000" autoRev="1" fill="hold">
                                          <p:stCondLst>
                                            <p:cond delay="600"/>
                                          </p:stCondLst>
                                        </p:cTn>
                                        <p:tgtEl>
                                          <p:spTgt spid="6">
                                            <p:txEl>
                                              <p:pRg st="2" end="2"/>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from="(-#ppt_w/2)" to="(#ppt_x)" calcmode="lin" valueType="num">
                                      <p:cBhvr>
                                        <p:cTn id="23" dur="600" fill="hold">
                                          <p:stCondLst>
                                            <p:cond delay="0"/>
                                          </p:stCondLst>
                                        </p:cTn>
                                        <p:tgtEl>
                                          <p:spTgt spid="6">
                                            <p:txEl>
                                              <p:pRg st="3" end="3"/>
                                            </p:txEl>
                                          </p:spTgt>
                                        </p:tgtEl>
                                        <p:attrNameLst>
                                          <p:attrName>ppt_x</p:attrName>
                                        </p:attrNameLst>
                                      </p:cBhvr>
                                    </p:anim>
                                    <p:anim from="0" to="-1.0" calcmode="lin" valueType="num">
                                      <p:cBhvr>
                                        <p:cTn id="24" dur="200" decel="50000" autoRev="1" fill="hold">
                                          <p:stCondLst>
                                            <p:cond delay="600"/>
                                          </p:stCondLst>
                                        </p:cTn>
                                        <p:tgtEl>
                                          <p:spTgt spid="6">
                                            <p:txEl>
                                              <p:pRg st="3" end="3"/>
                                            </p:txEl>
                                          </p:spTgt>
                                        </p:tgtEl>
                                        <p:attrNameLst>
                                          <p:attrName>xshear</p:attrName>
                                        </p:attrNameLst>
                                      </p:cBhvr>
                                    </p:anim>
                                    <p:animScale>
                                      <p:cBhvr>
                                        <p:cTn id="25" dur="200" decel="100000" autoRev="1" fill="hold">
                                          <p:stCondLst>
                                            <p:cond delay="600"/>
                                          </p:stCondLst>
                                        </p:cTn>
                                        <p:tgtEl>
                                          <p:spTgt spid="6">
                                            <p:txEl>
                                              <p:pRg st="3" end="3"/>
                                            </p:txEl>
                                          </p:spTgt>
                                        </p:tgtEl>
                                      </p:cBhvr>
                                      <p:from x="100000" y="100000"/>
                                      <p:to x="80000" y="100000"/>
                                    </p:animScale>
                                    <p:anim by="(#ppt_h/3+#ppt_w*0.1)" calcmode="lin" valueType="num">
                                      <p:cBhvr additive="sum">
                                        <p:cTn id="26" dur="200" decel="100000" autoRev="1" fill="hold">
                                          <p:stCondLst>
                                            <p:cond delay="600"/>
                                          </p:stCondLst>
                                        </p:cTn>
                                        <p:tgtEl>
                                          <p:spTgt spid="6">
                                            <p:txEl>
                                              <p:pRg st="3" end="3"/>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a:extLst>
              <a:ext uri="{FF2B5EF4-FFF2-40B4-BE49-F238E27FC236}">
                <a16:creationId xmlns:a16="http://schemas.microsoft.com/office/drawing/2014/main" id="{A80F4A64-E43F-4E4D-9B03-3055A655C04F}"/>
              </a:ext>
            </a:extLst>
          </p:cNvPr>
          <p:cNvSpPr txBox="1">
            <a:spLocks/>
          </p:cNvSpPr>
          <p:nvPr/>
        </p:nvSpPr>
        <p:spPr>
          <a:xfrm>
            <a:off x="0" y="0"/>
            <a:ext cx="12192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Family Tax Bracket Management</a:t>
            </a:r>
          </a:p>
        </p:txBody>
      </p:sp>
      <p:sp>
        <p:nvSpPr>
          <p:cNvPr id="6" name="Content Placeholder 8">
            <a:extLst>
              <a:ext uri="{FF2B5EF4-FFF2-40B4-BE49-F238E27FC236}">
                <a16:creationId xmlns:a16="http://schemas.microsoft.com/office/drawing/2014/main" id="{4CB6555A-7C01-41F4-8A78-2512B6F3A863}"/>
              </a:ext>
            </a:extLst>
          </p:cNvPr>
          <p:cNvSpPr txBox="1">
            <a:spLocks/>
          </p:cNvSpPr>
          <p:nvPr/>
        </p:nvSpPr>
        <p:spPr>
          <a:xfrm>
            <a:off x="175727" y="1124126"/>
            <a:ext cx="7646250" cy="3958794"/>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endParaRPr lang="en-US" sz="3600" b="1" dirty="0"/>
          </a:p>
        </p:txBody>
      </p:sp>
      <p:sp>
        <p:nvSpPr>
          <p:cNvPr id="8" name="Rectangle 7">
            <a:extLst>
              <a:ext uri="{FF2B5EF4-FFF2-40B4-BE49-F238E27FC236}">
                <a16:creationId xmlns:a16="http://schemas.microsoft.com/office/drawing/2014/main" id="{12C19155-84F3-4353-BF5C-4389D3AFC392}"/>
              </a:ext>
            </a:extLst>
          </p:cNvPr>
          <p:cNvSpPr/>
          <p:nvPr/>
        </p:nvSpPr>
        <p:spPr>
          <a:xfrm>
            <a:off x="175727" y="969507"/>
            <a:ext cx="11970050" cy="523220"/>
          </a:xfrm>
          <a:prstGeom prst="rect">
            <a:avLst/>
          </a:prstGeom>
        </p:spPr>
        <p:txBody>
          <a:bodyPr wrap="square">
            <a:spAutoFit/>
          </a:bodyPr>
          <a:lstStyle/>
          <a:p>
            <a:pPr algn="ctr"/>
            <a:r>
              <a:rPr lang="en-US" sz="2800" b="1" dirty="0">
                <a:solidFill>
                  <a:schemeClr val="tx2">
                    <a:lumMod val="50000"/>
                  </a:schemeClr>
                </a:solidFill>
                <a:latin typeface="Franklin Gothic Medium" panose="020B0603020102020204" pitchFamily="34" charset="0"/>
                <a:cs typeface="Times New Roman" panose="02020603050405020304" pitchFamily="18" charset="0"/>
              </a:rPr>
              <a:t>A critical area to review is overall </a:t>
            </a:r>
            <a:r>
              <a:rPr lang="en-US" sz="2800" b="1" i="1" dirty="0">
                <a:solidFill>
                  <a:schemeClr val="accent1">
                    <a:lumMod val="75000"/>
                  </a:schemeClr>
                </a:solidFill>
                <a:latin typeface="Franklin Gothic Medium" panose="020B0603020102020204" pitchFamily="34" charset="0"/>
                <a:cs typeface="Times New Roman" panose="02020603050405020304" pitchFamily="18" charset="0"/>
              </a:rPr>
              <a:t>Family Tax Bracket Management </a:t>
            </a:r>
            <a:r>
              <a:rPr lang="en-US" b="1" i="1" baseline="30000" dirty="0">
                <a:solidFill>
                  <a:schemeClr val="accent1">
                    <a:lumMod val="75000"/>
                  </a:schemeClr>
                </a:solidFill>
                <a:latin typeface="Franklin Gothic Medium" panose="020B0603020102020204" pitchFamily="34" charset="0"/>
                <a:cs typeface="Times New Roman" panose="02020603050405020304" pitchFamily="18" charset="0"/>
              </a:rPr>
              <a:t>©</a:t>
            </a:r>
            <a:r>
              <a:rPr lang="en-US" sz="2800" b="1" i="1" dirty="0">
                <a:solidFill>
                  <a:schemeClr val="accent1">
                    <a:lumMod val="75000"/>
                  </a:schemeClr>
                </a:solidFill>
                <a:latin typeface="Franklin Gothic Medium" panose="020B0603020102020204" pitchFamily="34" charset="0"/>
                <a:cs typeface="Times New Roman" panose="02020603050405020304" pitchFamily="18" charset="0"/>
              </a:rPr>
              <a:t> </a:t>
            </a:r>
            <a:endParaRPr lang="en-US" sz="2800" b="1" dirty="0">
              <a:solidFill>
                <a:srgbClr val="0070C0"/>
              </a:solidFill>
              <a:latin typeface="Franklin Gothic Medium" panose="020B06030201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70F33A8A-8E9B-453C-BEAA-ED8F2673EA93}"/>
              </a:ext>
            </a:extLst>
          </p:cNvPr>
          <p:cNvSpPr txBox="1"/>
          <p:nvPr/>
        </p:nvSpPr>
        <p:spPr>
          <a:xfrm>
            <a:off x="9893859" y="2859009"/>
            <a:ext cx="2122414" cy="1569660"/>
          </a:xfrm>
          <a:prstGeom prst="rect">
            <a:avLst/>
          </a:prstGeom>
          <a:no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srgbClr val="006666"/>
                </a:solidFill>
                <a:effectLst/>
                <a:uLnTx/>
                <a:uFillTx/>
                <a:latin typeface="Calibri" panose="020F0502020204030204"/>
              </a:rPr>
              <a:t>Your Beneficiaries Marginal Tax Rate(s) is/are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srgbClr val="006666"/>
                </a:solidFill>
                <a:effectLst/>
                <a:uLnTx/>
                <a:uFillTx/>
                <a:latin typeface="Calibri" panose="020F0502020204030204"/>
              </a:rPr>
              <a:t>____________</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70AD47">
                  <a:lumMod val="75000"/>
                </a:srgbClr>
              </a:solidFill>
              <a:effectLst/>
              <a:uLnTx/>
              <a:uFillTx/>
              <a:latin typeface="Calibri" panose="020F0502020204030204"/>
            </a:endParaRPr>
          </a:p>
        </p:txBody>
      </p:sp>
      <p:pic>
        <p:nvPicPr>
          <p:cNvPr id="4" name="Picture 3">
            <a:extLst>
              <a:ext uri="{FF2B5EF4-FFF2-40B4-BE49-F238E27FC236}">
                <a16:creationId xmlns:a16="http://schemas.microsoft.com/office/drawing/2014/main" id="{D1586B2C-CEFC-4B98-84D0-B3C6CBB07072}"/>
              </a:ext>
            </a:extLst>
          </p:cNvPr>
          <p:cNvPicPr>
            <a:picLocks noChangeAspect="1"/>
          </p:cNvPicPr>
          <p:nvPr/>
        </p:nvPicPr>
        <p:blipFill>
          <a:blip r:embed="rId3"/>
          <a:stretch>
            <a:fillRect/>
          </a:stretch>
        </p:blipFill>
        <p:spPr>
          <a:xfrm>
            <a:off x="2311789" y="1533671"/>
            <a:ext cx="7389982" cy="5157504"/>
          </a:xfrm>
          <a:prstGeom prst="rect">
            <a:avLst/>
          </a:prstGeom>
        </p:spPr>
      </p:pic>
      <p:sp>
        <p:nvSpPr>
          <p:cNvPr id="3" name="TextBox 2">
            <a:extLst>
              <a:ext uri="{FF2B5EF4-FFF2-40B4-BE49-F238E27FC236}">
                <a16:creationId xmlns:a16="http://schemas.microsoft.com/office/drawing/2014/main" id="{DE478B64-0904-00ED-4536-2A49B7B54CE4}"/>
              </a:ext>
            </a:extLst>
          </p:cNvPr>
          <p:cNvSpPr txBox="1"/>
          <p:nvPr/>
        </p:nvSpPr>
        <p:spPr>
          <a:xfrm>
            <a:off x="72859" y="3103523"/>
            <a:ext cx="2122414" cy="1292662"/>
          </a:xfrm>
          <a:prstGeom prst="rect">
            <a:avLst/>
          </a:prstGeom>
          <a:no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srgbClr val="006666"/>
                </a:solidFill>
                <a:effectLst/>
                <a:uLnTx/>
                <a:uFillTx/>
                <a:latin typeface="Calibri" panose="020F0502020204030204"/>
              </a:rPr>
              <a:t>Your Marginal Tax Rate is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srgbClr val="006666"/>
                </a:solidFill>
                <a:effectLst/>
                <a:uLnTx/>
                <a:uFillTx/>
                <a:latin typeface="Calibri" panose="020F0502020204030204"/>
              </a:rPr>
              <a:t>____________</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70AD47">
                  <a:lumMod val="75000"/>
                </a:srgbClr>
              </a:solidFill>
              <a:effectLst/>
              <a:uLnTx/>
              <a:uFillTx/>
              <a:latin typeface="Calibri" panose="020F0502020204030204"/>
            </a:endParaRPr>
          </a:p>
        </p:txBody>
      </p:sp>
    </p:spTree>
    <p:extLst>
      <p:ext uri="{BB962C8B-B14F-4D97-AF65-F5344CB8AC3E}">
        <p14:creationId xmlns:p14="http://schemas.microsoft.com/office/powerpoint/2010/main" val="132952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10517"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Consider Qualified Tuition Plans</a:t>
            </a:r>
          </a:p>
        </p:txBody>
      </p:sp>
      <p:pic>
        <p:nvPicPr>
          <p:cNvPr id="2" name="Picture 1">
            <a:extLst>
              <a:ext uri="{FF2B5EF4-FFF2-40B4-BE49-F238E27FC236}">
                <a16:creationId xmlns:a16="http://schemas.microsoft.com/office/drawing/2014/main" id="{53C293BA-C791-49D1-9971-DB9B0239831F}"/>
              </a:ext>
            </a:extLst>
          </p:cNvPr>
          <p:cNvPicPr>
            <a:picLocks noChangeAspect="1"/>
          </p:cNvPicPr>
          <p:nvPr/>
        </p:nvPicPr>
        <p:blipFill>
          <a:blip r:embed="rId3"/>
          <a:stretch>
            <a:fillRect/>
          </a:stretch>
        </p:blipFill>
        <p:spPr>
          <a:xfrm>
            <a:off x="0" y="917232"/>
            <a:ext cx="12192000" cy="5940768"/>
          </a:xfrm>
          <a:prstGeom prst="rect">
            <a:avLst/>
          </a:prstGeom>
        </p:spPr>
      </p:pic>
    </p:spTree>
    <p:extLst>
      <p:ext uri="{BB962C8B-B14F-4D97-AF65-F5344CB8AC3E}">
        <p14:creationId xmlns:p14="http://schemas.microsoft.com/office/powerpoint/2010/main" val="1980825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Annual Gifting Tax Planning for 2024</a:t>
            </a:r>
          </a:p>
        </p:txBody>
      </p:sp>
      <p:pic>
        <p:nvPicPr>
          <p:cNvPr id="2" name="Picture 1">
            <a:extLst>
              <a:ext uri="{FF2B5EF4-FFF2-40B4-BE49-F238E27FC236}">
                <a16:creationId xmlns:a16="http://schemas.microsoft.com/office/drawing/2014/main" id="{A9975B33-2BDC-4727-8E28-6745B91D6A1E}"/>
              </a:ext>
            </a:extLst>
          </p:cNvPr>
          <p:cNvPicPr>
            <a:picLocks noChangeAspect="1"/>
          </p:cNvPicPr>
          <p:nvPr/>
        </p:nvPicPr>
        <p:blipFill>
          <a:blip r:embed="rId3">
            <a:alphaModFix amt="20000"/>
          </a:blip>
          <a:stretch>
            <a:fillRect/>
          </a:stretch>
        </p:blipFill>
        <p:spPr>
          <a:xfrm>
            <a:off x="0" y="917231"/>
            <a:ext cx="12192000" cy="5940769"/>
          </a:xfrm>
          <a:prstGeom prst="rect">
            <a:avLst/>
          </a:prstGeom>
        </p:spPr>
      </p:pic>
      <p:sp>
        <p:nvSpPr>
          <p:cNvPr id="3" name="Rectangle 2">
            <a:extLst>
              <a:ext uri="{FF2B5EF4-FFF2-40B4-BE49-F238E27FC236}">
                <a16:creationId xmlns:a16="http://schemas.microsoft.com/office/drawing/2014/main" id="{578221EC-2BE7-4C23-961F-BA5BD3055875}"/>
              </a:ext>
            </a:extLst>
          </p:cNvPr>
          <p:cNvSpPr/>
          <p:nvPr/>
        </p:nvSpPr>
        <p:spPr>
          <a:xfrm>
            <a:off x="214484" y="1115994"/>
            <a:ext cx="11977516" cy="4278094"/>
          </a:xfrm>
          <a:prstGeom prst="rect">
            <a:avLst/>
          </a:prstGeom>
        </p:spPr>
        <p:txBody>
          <a:bodyPr wrap="square">
            <a:spAutoFit/>
          </a:bodyPr>
          <a:lstStyle/>
          <a:p>
            <a:pPr algn="just"/>
            <a:br>
              <a:rPr lang="en-US" sz="2800" b="1" dirty="0">
                <a:solidFill>
                  <a:srgbClr val="00334C"/>
                </a:solidFill>
                <a:latin typeface="Franklin Gothic Medium" panose="020B0603020102020204" pitchFamily="34" charset="0"/>
              </a:rPr>
            </a:br>
            <a:r>
              <a:rPr lang="en-US" sz="3600" b="1" dirty="0">
                <a:solidFill>
                  <a:srgbClr val="002060"/>
                </a:solidFill>
                <a:latin typeface="Franklin Gothic Medium" panose="020B0603020102020204" pitchFamily="34" charset="0"/>
                <a:cs typeface="Times New Roman" panose="02020603050405020304" pitchFamily="18" charset="0"/>
              </a:rPr>
              <a:t>Gift Tax Exclusion for 2024 is $18,000 (per Donee)</a:t>
            </a:r>
          </a:p>
          <a:p>
            <a:pPr algn="just"/>
            <a:endParaRPr lang="en-US" sz="2800" b="1" dirty="0">
              <a:latin typeface="Franklin Gothic Medium" panose="020B0603020102020204" pitchFamily="34" charset="0"/>
              <a:cs typeface="Times New Roman" panose="02020603050405020304" pitchFamily="18" charset="0"/>
            </a:endParaRPr>
          </a:p>
          <a:p>
            <a:pPr marL="342900" indent="-342900" algn="just">
              <a:buFont typeface="Arial" panose="020B0604020202020204" pitchFamily="34" charset="0"/>
              <a:buChar char="•"/>
            </a:pPr>
            <a:r>
              <a:rPr lang="en-US" sz="2800" b="1" dirty="0">
                <a:latin typeface="Franklin Gothic Medium" panose="020B0603020102020204" pitchFamily="34" charset="0"/>
                <a:cs typeface="Times New Roman" panose="02020603050405020304" pitchFamily="18" charset="0"/>
              </a:rPr>
              <a:t>A payment made directly to a medical institution to pay for the medical bills of someone else does not count as a gift for gift tax purposes.</a:t>
            </a:r>
            <a:r>
              <a:rPr lang="en-US" sz="2800" b="1" dirty="0">
                <a:solidFill>
                  <a:srgbClr val="333333"/>
                </a:solidFill>
                <a:latin typeface="Franklin Gothic Medium" panose="020B0603020102020204" pitchFamily="34" charset="0"/>
                <a:cs typeface="Times New Roman" panose="02020603050405020304" pitchFamily="18" charset="0"/>
              </a:rPr>
              <a:t> </a:t>
            </a:r>
            <a:br>
              <a:rPr lang="en-US" sz="2800" b="1" dirty="0">
                <a:solidFill>
                  <a:srgbClr val="333333"/>
                </a:solidFill>
                <a:latin typeface="Franklin Gothic Medium" panose="020B0603020102020204" pitchFamily="34" charset="0"/>
                <a:cs typeface="Times New Roman" panose="02020603050405020304" pitchFamily="18" charset="0"/>
              </a:rPr>
            </a:br>
            <a:endParaRPr lang="en-US" sz="2800" b="1" dirty="0">
              <a:solidFill>
                <a:srgbClr val="333333"/>
              </a:solidFill>
              <a:latin typeface="Franklin Gothic Medium" panose="020B0603020102020204" pitchFamily="34" charset="0"/>
              <a:cs typeface="Times New Roman" panose="02020603050405020304" pitchFamily="18" charset="0"/>
            </a:endParaRPr>
          </a:p>
          <a:p>
            <a:pPr marL="342900" indent="-342900" algn="just">
              <a:buFont typeface="Arial" panose="020B0604020202020204" pitchFamily="34" charset="0"/>
              <a:buChar char="•"/>
            </a:pPr>
            <a:r>
              <a:rPr lang="en-US" sz="2800" b="1" dirty="0">
                <a:latin typeface="Franklin Gothic Medium" panose="020B0603020102020204" pitchFamily="34" charset="0"/>
                <a:cs typeface="Times New Roman" panose="02020603050405020304" pitchFamily="18" charset="0"/>
              </a:rPr>
              <a:t>A payment made directly to an educational institution to pay for the tuition of a student does not count as a gift to the student for gift tax purposes.</a:t>
            </a:r>
            <a:r>
              <a:rPr lang="en-US" sz="2800" b="1" dirty="0">
                <a:solidFill>
                  <a:srgbClr val="333333"/>
                </a:solidFill>
                <a:latin typeface="Franklin Gothic Medium" panose="020B0603020102020204" pitchFamily="34" charset="0"/>
                <a:cs typeface="Times New Roman" panose="02020603050405020304" pitchFamily="18" charset="0"/>
              </a:rPr>
              <a:t> </a:t>
            </a:r>
          </a:p>
          <a:p>
            <a:br>
              <a:rPr lang="en-US" sz="2000" dirty="0">
                <a:latin typeface="Franklin Gothic Medium" panose="020B0603020102020204" pitchFamily="34" charset="0"/>
                <a:cs typeface="Times New Roman" panose="02020603050405020304" pitchFamily="18" charset="0"/>
              </a:rPr>
            </a:br>
            <a:endParaRPr lang="en-US" sz="2000" dirty="0">
              <a:latin typeface="Franklin Gothic Medium" panose="020B0603020102020204" pitchFamily="34" charset="0"/>
              <a:cs typeface="Times New Roman" panose="02020603050405020304" pitchFamily="18" charset="0"/>
            </a:endParaRPr>
          </a:p>
        </p:txBody>
      </p:sp>
    </p:spTree>
    <p:extLst>
      <p:ext uri="{BB962C8B-B14F-4D97-AF65-F5344CB8AC3E}">
        <p14:creationId xmlns:p14="http://schemas.microsoft.com/office/powerpoint/2010/main" val="1323052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Wealth Transfer Planning for 2024</a:t>
            </a:r>
          </a:p>
        </p:txBody>
      </p:sp>
      <p:sp>
        <p:nvSpPr>
          <p:cNvPr id="3" name="Rectangle 2">
            <a:extLst>
              <a:ext uri="{FF2B5EF4-FFF2-40B4-BE49-F238E27FC236}">
                <a16:creationId xmlns:a16="http://schemas.microsoft.com/office/drawing/2014/main" id="{578221EC-2BE7-4C23-961F-BA5BD3055875}"/>
              </a:ext>
            </a:extLst>
          </p:cNvPr>
          <p:cNvSpPr/>
          <p:nvPr/>
        </p:nvSpPr>
        <p:spPr>
          <a:xfrm>
            <a:off x="214484" y="957987"/>
            <a:ext cx="11977516" cy="1508105"/>
          </a:xfrm>
          <a:prstGeom prst="rect">
            <a:avLst/>
          </a:prstGeom>
        </p:spPr>
        <p:txBody>
          <a:bodyPr wrap="square">
            <a:spAutoFit/>
          </a:bodyPr>
          <a:lstStyle/>
          <a:p>
            <a:pPr algn="ctr"/>
            <a:r>
              <a:rPr lang="en-US" sz="2800" b="1" dirty="0">
                <a:latin typeface="Franklin Gothic Medium" panose="020B0603020102020204" pitchFamily="34" charset="0"/>
                <a:cs typeface="Times New Roman" panose="02020603050405020304" pitchFamily="18" charset="0"/>
              </a:rPr>
              <a:t>Exemption amounts for gift, estate, and generation-skipping taxes for 2024 </a:t>
            </a:r>
            <a:br>
              <a:rPr lang="en-US" sz="2800" b="1" dirty="0">
                <a:latin typeface="Franklin Gothic Medium" panose="020B0603020102020204" pitchFamily="34" charset="0"/>
                <a:cs typeface="Times New Roman" panose="02020603050405020304" pitchFamily="18" charset="0"/>
              </a:rPr>
            </a:br>
            <a:r>
              <a:rPr lang="en-US" sz="2800" b="1" dirty="0">
                <a:latin typeface="Franklin Gothic Medium" panose="020B0603020102020204" pitchFamily="34" charset="0"/>
                <a:cs typeface="Times New Roman" panose="02020603050405020304" pitchFamily="18" charset="0"/>
              </a:rPr>
              <a:t>are $13.61 million ($27.22 million for married couples).</a:t>
            </a:r>
          </a:p>
          <a:p>
            <a:br>
              <a:rPr lang="en-US" dirty="0">
                <a:solidFill>
                  <a:srgbClr val="336699"/>
                </a:solidFill>
                <a:latin typeface="Franklin Gothic Medium" panose="020B0603020102020204" pitchFamily="34" charset="0"/>
                <a:cs typeface="Times New Roman" panose="02020603050405020304" pitchFamily="18" charset="0"/>
              </a:rPr>
            </a:br>
            <a:endParaRPr lang="en-US" dirty="0">
              <a:solidFill>
                <a:srgbClr val="336699"/>
              </a:solidFill>
              <a:latin typeface="Franklin Gothic Medium" panose="020B06030201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245907D5-5695-4A30-8346-4A3FA022EE3E}"/>
              </a:ext>
            </a:extLst>
          </p:cNvPr>
          <p:cNvGraphicFramePr>
            <a:graphicFrameLocks noGrp="1"/>
          </p:cNvGraphicFramePr>
          <p:nvPr>
            <p:extLst>
              <p:ext uri="{D42A27DB-BD31-4B8C-83A1-F6EECF244321}">
                <p14:modId xmlns:p14="http://schemas.microsoft.com/office/powerpoint/2010/main" val="1232000033"/>
              </p:ext>
            </p:extLst>
          </p:nvPr>
        </p:nvGraphicFramePr>
        <p:xfrm>
          <a:off x="473178" y="1984853"/>
          <a:ext cx="11245644" cy="4610100"/>
        </p:xfrm>
        <a:graphic>
          <a:graphicData uri="http://schemas.openxmlformats.org/drawingml/2006/table">
            <a:tbl>
              <a:tblPr firstRow="1" bandRow="1">
                <a:tableStyleId>{5C22544A-7EE6-4342-B048-85BDC9FD1C3A}</a:tableStyleId>
              </a:tblPr>
              <a:tblGrid>
                <a:gridCol w="3867020">
                  <a:extLst>
                    <a:ext uri="{9D8B030D-6E8A-4147-A177-3AD203B41FA5}">
                      <a16:colId xmlns:a16="http://schemas.microsoft.com/office/drawing/2014/main" val="1413339737"/>
                    </a:ext>
                  </a:extLst>
                </a:gridCol>
                <a:gridCol w="3851826">
                  <a:extLst>
                    <a:ext uri="{9D8B030D-6E8A-4147-A177-3AD203B41FA5}">
                      <a16:colId xmlns:a16="http://schemas.microsoft.com/office/drawing/2014/main" val="666371215"/>
                    </a:ext>
                  </a:extLst>
                </a:gridCol>
                <a:gridCol w="3526798">
                  <a:extLst>
                    <a:ext uri="{9D8B030D-6E8A-4147-A177-3AD203B41FA5}">
                      <a16:colId xmlns:a16="http://schemas.microsoft.com/office/drawing/2014/main" val="967079057"/>
                    </a:ext>
                  </a:extLst>
                </a:gridCol>
              </a:tblGrid>
              <a:tr h="50207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5">
                        <a:lumMod val="50000"/>
                      </a:schemeClr>
                    </a:solidFill>
                  </a:tcPr>
                </a:tc>
                <a:tc>
                  <a:txBody>
                    <a:bodyPr/>
                    <a:lstStyle/>
                    <a:p>
                      <a:pPr algn="ctr"/>
                      <a:r>
                        <a:rPr lang="en-US" sz="2800" dirty="0"/>
                        <a:t>2021-2025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5">
                        <a:lumMod val="50000"/>
                      </a:schemeClr>
                    </a:solidFill>
                  </a:tcPr>
                </a:tc>
                <a:tc>
                  <a:txBody>
                    <a:bodyPr/>
                    <a:lstStyle/>
                    <a:p>
                      <a:pPr algn="ctr"/>
                      <a:r>
                        <a:rPr lang="en-US" sz="2800" dirty="0"/>
                        <a:t>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483760070"/>
                  </a:ext>
                </a:extLst>
              </a:tr>
              <a:tr h="1240422">
                <a:tc>
                  <a:txBody>
                    <a:bodyPr/>
                    <a:lstStyle/>
                    <a:p>
                      <a:r>
                        <a:rPr lang="en-US" sz="2800" b="1" dirty="0">
                          <a:solidFill>
                            <a:srgbClr val="002060"/>
                          </a:solidFill>
                        </a:rPr>
                        <a:t>Estate &amp; Gift Tax Exemption Amount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algn="ctr"/>
                      <a:br>
                        <a:rPr lang="en-US" sz="800" dirty="0">
                          <a:solidFill>
                            <a:schemeClr val="tx1"/>
                          </a:solidFill>
                        </a:rPr>
                      </a:br>
                      <a:r>
                        <a:rPr lang="en-US" sz="1600" dirty="0">
                          <a:solidFill>
                            <a:schemeClr val="tx1"/>
                          </a:solidFill>
                        </a:rPr>
                        <a:t> </a:t>
                      </a:r>
                      <a:r>
                        <a:rPr lang="en-US" sz="3200" b="1" i="0" kern="1200" dirty="0">
                          <a:solidFill>
                            <a:srgbClr val="336699"/>
                          </a:solidFill>
                          <a:effectLst/>
                          <a:latin typeface="+mn-lt"/>
                          <a:ea typeface="+mn-ea"/>
                          <a:cs typeface="+mn-cs"/>
                        </a:rPr>
                        <a:t>$13.61 million </a:t>
                      </a:r>
                      <a:br>
                        <a:rPr lang="en-US" sz="2400" b="1" dirty="0">
                          <a:solidFill>
                            <a:schemeClr val="tx1"/>
                          </a:solidFill>
                        </a:rPr>
                      </a:br>
                      <a:r>
                        <a:rPr lang="en-US" sz="2000" dirty="0">
                          <a:solidFill>
                            <a:schemeClr val="tx1"/>
                          </a:solidFill>
                        </a:rPr>
                        <a:t>is current exemption </a:t>
                      </a:r>
                      <a:br>
                        <a:rPr lang="en-US" sz="2000" dirty="0">
                          <a:solidFill>
                            <a:schemeClr val="tx1"/>
                          </a:solidFill>
                        </a:rPr>
                      </a:br>
                      <a:r>
                        <a:rPr lang="en-US" sz="2000" dirty="0">
                          <a:solidFill>
                            <a:schemeClr val="tx1"/>
                          </a:solidFill>
                        </a:rPr>
                        <a:t>(indexed for inflation each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 </a:t>
                      </a:r>
                      <a:br>
                        <a:rPr lang="en-US" sz="1400" dirty="0">
                          <a:solidFill>
                            <a:schemeClr val="tx1"/>
                          </a:solidFill>
                        </a:rPr>
                      </a:br>
                      <a:r>
                        <a:rPr lang="en-US" sz="1800" b="1" i="0" kern="1200" dirty="0">
                          <a:solidFill>
                            <a:schemeClr val="tx1"/>
                          </a:solidFill>
                          <a:effectLst/>
                          <a:latin typeface="+mn-lt"/>
                          <a:ea typeface="+mn-ea"/>
                          <a:cs typeface="+mn-cs"/>
                        </a:rPr>
                        <a:t>SUNSET</a:t>
                      </a:r>
                      <a:r>
                        <a:rPr lang="en-US" sz="2400" b="1" kern="1200" dirty="0">
                          <a:solidFill>
                            <a:schemeClr val="tx1"/>
                          </a:solidFill>
                          <a:latin typeface="+mn-lt"/>
                          <a:ea typeface="+mn-ea"/>
                          <a:cs typeface="+mn-cs"/>
                        </a:rPr>
                        <a:t> </a:t>
                      </a:r>
                      <a:r>
                        <a:rPr lang="en-US" sz="1800" b="0" i="0" kern="1200" dirty="0">
                          <a:solidFill>
                            <a:schemeClr val="tx1"/>
                          </a:solidFill>
                          <a:effectLst/>
                          <a:latin typeface="+mn-lt"/>
                          <a:ea typeface="+mn-ea"/>
                          <a:cs typeface="+mn-cs"/>
                        </a:rPr>
                        <a:t>to approximately </a:t>
                      </a:r>
                      <a:br>
                        <a:rPr lang="en-US" sz="1800" b="0" i="0" kern="1200" dirty="0">
                          <a:solidFill>
                            <a:schemeClr val="tx1"/>
                          </a:solidFill>
                          <a:effectLst/>
                          <a:latin typeface="+mn-lt"/>
                          <a:ea typeface="+mn-ea"/>
                          <a:cs typeface="+mn-cs"/>
                        </a:rPr>
                      </a:br>
                      <a:r>
                        <a:rPr lang="en-US" sz="2400" b="1" i="0" kern="1200" dirty="0">
                          <a:solidFill>
                            <a:srgbClr val="336699"/>
                          </a:solidFill>
                          <a:effectLst/>
                          <a:latin typeface="+mn-lt"/>
                          <a:ea typeface="+mn-ea"/>
                          <a:cs typeface="+mn-cs"/>
                        </a:rPr>
                        <a:t>$7 million </a:t>
                      </a:r>
                      <a:br>
                        <a:rPr lang="en-US" sz="2400" b="1" i="0" kern="1200" dirty="0">
                          <a:solidFill>
                            <a:srgbClr val="336699"/>
                          </a:solidFill>
                          <a:effectLst/>
                          <a:latin typeface="+mn-lt"/>
                          <a:ea typeface="+mn-ea"/>
                          <a:cs typeface="+mn-cs"/>
                        </a:rPr>
                      </a:br>
                      <a:r>
                        <a:rPr lang="en-US" sz="1800" b="0" i="0" kern="1200" dirty="0">
                          <a:solidFill>
                            <a:schemeClr val="tx1"/>
                          </a:solidFill>
                          <a:effectLst/>
                          <a:latin typeface="+mn-lt"/>
                          <a:ea typeface="+mn-ea"/>
                          <a:cs typeface="+mn-cs"/>
                        </a:rPr>
                        <a:t>($5.6 million adjusted for inflation)</a:t>
                      </a:r>
                      <a:endParaRPr lang="en-US" sz="2000" dirty="0">
                        <a:solidFill>
                          <a:schemeClr val="tx1"/>
                        </a:solidFill>
                      </a:endParaRPr>
                    </a:p>
                    <a:p>
                      <a:pPr algn="ct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64497390"/>
                  </a:ext>
                </a:extLst>
              </a:tr>
              <a:tr h="1177403">
                <a:tc>
                  <a:txBody>
                    <a:bodyPr/>
                    <a:lstStyle/>
                    <a:p>
                      <a:r>
                        <a:rPr lang="en-US" sz="2800" b="1" dirty="0">
                          <a:solidFill>
                            <a:srgbClr val="002060"/>
                          </a:solidFill>
                        </a:rPr>
                        <a:t>Generation-skipping Transfer Tax Exemption Amount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b="1" kern="1200" dirty="0">
                          <a:solidFill>
                            <a:schemeClr val="tx1"/>
                          </a:solidFill>
                          <a:latin typeface="+mn-lt"/>
                          <a:ea typeface="+mn-ea"/>
                          <a:cs typeface="+mn-cs"/>
                        </a:rPr>
                        <a:t> </a:t>
                      </a:r>
                    </a:p>
                    <a:p>
                      <a:pPr algn="ctr"/>
                      <a:r>
                        <a:rPr lang="en-US" sz="3200" b="1" i="0" kern="1200" dirty="0">
                          <a:solidFill>
                            <a:srgbClr val="336699"/>
                          </a:solidFill>
                          <a:effectLst/>
                          <a:latin typeface="+mn-lt"/>
                          <a:ea typeface="+mn-ea"/>
                          <a:cs typeface="+mn-cs"/>
                        </a:rPr>
                        <a:t>$13.61 million </a:t>
                      </a:r>
                    </a:p>
                    <a:p>
                      <a:pPr algn="ctr"/>
                      <a:r>
                        <a:rPr lang="en-US" sz="2000" dirty="0">
                          <a:solidFill>
                            <a:schemeClr val="tx1"/>
                          </a:solidFill>
                        </a:rPr>
                        <a:t>is current exemption </a:t>
                      </a:r>
                      <a:br>
                        <a:rPr lang="en-US" sz="2000" dirty="0">
                          <a:solidFill>
                            <a:schemeClr val="tx1"/>
                          </a:solidFill>
                        </a:rPr>
                      </a:br>
                      <a:r>
                        <a:rPr lang="en-US" sz="2000" dirty="0">
                          <a:solidFill>
                            <a:schemeClr val="tx1"/>
                          </a:solidFill>
                        </a:rPr>
                        <a:t>(indexed for inflation each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br>
                        <a:rPr lang="en-US" sz="800" b="1" kern="1200" dirty="0">
                          <a:solidFill>
                            <a:schemeClr val="tx1"/>
                          </a:solidFill>
                          <a:latin typeface="+mn-lt"/>
                          <a:ea typeface="+mn-ea"/>
                          <a:cs typeface="+mn-cs"/>
                        </a:rPr>
                      </a:br>
                      <a:r>
                        <a:rPr lang="en-US" sz="1800" b="1" i="0" kern="1200" dirty="0">
                          <a:solidFill>
                            <a:schemeClr val="tx1"/>
                          </a:solidFill>
                          <a:effectLst/>
                          <a:latin typeface="+mn-lt"/>
                          <a:ea typeface="+mn-ea"/>
                          <a:cs typeface="+mn-cs"/>
                        </a:rPr>
                        <a:t>SUNSET</a:t>
                      </a:r>
                      <a:r>
                        <a:rPr lang="en-US" sz="2400" b="1" kern="1200" dirty="0">
                          <a:solidFill>
                            <a:schemeClr val="tx1"/>
                          </a:solidFill>
                          <a:latin typeface="+mn-lt"/>
                          <a:ea typeface="+mn-ea"/>
                          <a:cs typeface="+mn-cs"/>
                        </a:rPr>
                        <a:t> </a:t>
                      </a:r>
                      <a:r>
                        <a:rPr lang="en-US" sz="1800" b="0" i="0" kern="1200" dirty="0">
                          <a:solidFill>
                            <a:schemeClr val="tx1"/>
                          </a:solidFill>
                          <a:effectLst/>
                          <a:latin typeface="+mn-lt"/>
                          <a:ea typeface="+mn-ea"/>
                          <a:cs typeface="+mn-cs"/>
                        </a:rPr>
                        <a:t>to approximately </a:t>
                      </a:r>
                      <a:br>
                        <a:rPr lang="en-US" sz="1800" b="0" i="0" kern="1200" dirty="0">
                          <a:solidFill>
                            <a:schemeClr val="tx1"/>
                          </a:solidFill>
                          <a:effectLst/>
                          <a:latin typeface="+mn-lt"/>
                          <a:ea typeface="+mn-ea"/>
                          <a:cs typeface="+mn-cs"/>
                        </a:rPr>
                      </a:br>
                      <a:r>
                        <a:rPr lang="en-US" sz="2400" b="1" i="0" kern="1200" dirty="0">
                          <a:solidFill>
                            <a:srgbClr val="336699"/>
                          </a:solidFill>
                          <a:effectLst/>
                          <a:latin typeface="+mn-lt"/>
                          <a:ea typeface="+mn-ea"/>
                          <a:cs typeface="+mn-cs"/>
                        </a:rPr>
                        <a:t>$7 million </a:t>
                      </a:r>
                      <a:br>
                        <a:rPr lang="en-US" sz="2400" b="1" i="0" kern="1200" dirty="0">
                          <a:solidFill>
                            <a:srgbClr val="336699"/>
                          </a:solidFill>
                          <a:effectLst/>
                          <a:latin typeface="+mn-lt"/>
                          <a:ea typeface="+mn-ea"/>
                          <a:cs typeface="+mn-cs"/>
                        </a:rPr>
                      </a:br>
                      <a:r>
                        <a:rPr lang="en-US" sz="1800" b="0" i="0" kern="1200" dirty="0">
                          <a:solidFill>
                            <a:schemeClr val="tx1"/>
                          </a:solidFill>
                          <a:effectLst/>
                          <a:latin typeface="+mn-lt"/>
                          <a:ea typeface="+mn-ea"/>
                          <a:cs typeface="+mn-cs"/>
                        </a:rPr>
                        <a:t>($5.6 million adjusted for inflation)</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066139"/>
                  </a:ext>
                </a:extLst>
              </a:tr>
              <a:tr h="848024">
                <a:tc>
                  <a:txBody>
                    <a:bodyPr/>
                    <a:lstStyle/>
                    <a:p>
                      <a:r>
                        <a:rPr lang="en-US" sz="1050" b="1" dirty="0">
                          <a:solidFill>
                            <a:srgbClr val="002060"/>
                          </a:solidFill>
                        </a:rPr>
                        <a:t> </a:t>
                      </a:r>
                      <a:br>
                        <a:rPr lang="en-US" sz="1050" b="1" dirty="0">
                          <a:solidFill>
                            <a:srgbClr val="002060"/>
                          </a:solidFill>
                        </a:rPr>
                      </a:br>
                      <a:r>
                        <a:rPr lang="en-US" sz="2800" b="1" dirty="0">
                          <a:solidFill>
                            <a:srgbClr val="002060"/>
                          </a:solidFill>
                        </a:rPr>
                        <a:t>Estate, Gift, and GST Tax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336699"/>
                          </a:solidFill>
                          <a:latin typeface="+mn-lt"/>
                          <a:ea typeface="+mn-ea"/>
                          <a:cs typeface="+mn-cs"/>
                        </a:rPr>
                        <a:t> </a:t>
                      </a:r>
                      <a:br>
                        <a:rPr lang="en-US" sz="1400" b="1" kern="1200" dirty="0">
                          <a:solidFill>
                            <a:srgbClr val="336699"/>
                          </a:solidFill>
                          <a:latin typeface="+mn-lt"/>
                          <a:ea typeface="+mn-ea"/>
                          <a:cs typeface="+mn-cs"/>
                        </a:rPr>
                      </a:br>
                      <a:r>
                        <a:rPr lang="en-US" sz="4800" b="1" kern="1200" dirty="0">
                          <a:solidFill>
                            <a:srgbClr val="336699"/>
                          </a:solidFill>
                          <a:latin typeface="+mn-lt"/>
                          <a:ea typeface="+mn-ea"/>
                          <a:cs typeface="+mn-cs"/>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336699"/>
                          </a:solidFill>
                          <a:latin typeface="+mn-lt"/>
                          <a:ea typeface="+mn-ea"/>
                          <a:cs typeface="+mn-cs"/>
                        </a:rPr>
                        <a:t> </a:t>
                      </a:r>
                      <a:br>
                        <a:rPr lang="en-US" sz="1400" b="1" kern="1200" dirty="0">
                          <a:solidFill>
                            <a:srgbClr val="336699"/>
                          </a:solidFill>
                          <a:latin typeface="+mn-lt"/>
                          <a:ea typeface="+mn-ea"/>
                          <a:cs typeface="+mn-cs"/>
                        </a:rPr>
                      </a:br>
                      <a:r>
                        <a:rPr lang="en-US" sz="4800" b="1" kern="1200" dirty="0">
                          <a:solidFill>
                            <a:srgbClr val="336699"/>
                          </a:solidFill>
                          <a:latin typeface="+mn-lt"/>
                          <a:ea typeface="+mn-ea"/>
                          <a:cs typeface="+mn-cs"/>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7677987"/>
                  </a:ext>
                </a:extLst>
              </a:tr>
            </a:tbl>
          </a:graphicData>
        </a:graphic>
      </p:graphicFrame>
    </p:spTree>
    <p:extLst>
      <p:ext uri="{BB962C8B-B14F-4D97-AF65-F5344CB8AC3E}">
        <p14:creationId xmlns:p14="http://schemas.microsoft.com/office/powerpoint/2010/main" val="2088359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a:extLst>
              <a:ext uri="{FF2B5EF4-FFF2-40B4-BE49-F238E27FC236}">
                <a16:creationId xmlns:a16="http://schemas.microsoft.com/office/drawing/2014/main" id="{A80F4A64-E43F-4E4D-9B03-3055A655C04F}"/>
              </a:ext>
            </a:extLst>
          </p:cNvPr>
          <p:cNvSpPr txBox="1">
            <a:spLocks/>
          </p:cNvSpPr>
          <p:nvPr/>
        </p:nvSpPr>
        <p:spPr>
          <a:xfrm>
            <a:off x="0" y="-1"/>
            <a:ext cx="12192000" cy="1007005"/>
          </a:xfrm>
          <a:prstGeom prst="rect">
            <a:avLst/>
          </a:prstGeom>
          <a:solidFill>
            <a:srgbClr val="0076A3"/>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300" b="1" dirty="0">
                <a:effectLst>
                  <a:outerShdw blurRad="38100" dist="38100" dir="2700000" algn="tl">
                    <a:srgbClr val="000000">
                      <a:alpha val="43137"/>
                    </a:srgbClr>
                  </a:outerShdw>
                </a:effectLst>
                <a:latin typeface="Roboto Slab" pitchFamily="2" charset="0"/>
                <a:cs typeface="Arial" panose="020B0604020202020204" pitchFamily="34" charset="0"/>
              </a:rPr>
              <a:t>Charitable Giving Tax Planning for 2024</a:t>
            </a:r>
          </a:p>
        </p:txBody>
      </p:sp>
      <p:sp>
        <p:nvSpPr>
          <p:cNvPr id="6" name="Rectangle 5">
            <a:extLst>
              <a:ext uri="{FF2B5EF4-FFF2-40B4-BE49-F238E27FC236}">
                <a16:creationId xmlns:a16="http://schemas.microsoft.com/office/drawing/2014/main" id="{8C4298A4-8E0F-4AB5-A8D8-4EDBE5CBB629}"/>
              </a:ext>
            </a:extLst>
          </p:cNvPr>
          <p:cNvSpPr/>
          <p:nvPr/>
        </p:nvSpPr>
        <p:spPr>
          <a:xfrm>
            <a:off x="1" y="2599764"/>
            <a:ext cx="12192000" cy="1687641"/>
          </a:xfrm>
          <a:prstGeom prst="rect">
            <a:avLst/>
          </a:prstGeom>
        </p:spPr>
        <p:txBody>
          <a:bodyPr wrap="square">
            <a:spAutoFit/>
          </a:bodyPr>
          <a:lstStyle/>
          <a:p>
            <a:pPr marL="571500" indent="-571500">
              <a:spcBef>
                <a:spcPts val="1000"/>
              </a:spcBef>
              <a:buFont typeface="Wingdings" panose="05000000000000000000" pitchFamily="2" charset="2"/>
              <a:buChar char="§"/>
            </a:pPr>
            <a:r>
              <a:rPr lang="en-US" sz="2900" dirty="0">
                <a:latin typeface="Franklin Gothic Medium" panose="020B0603020102020204" pitchFamily="34" charset="0"/>
                <a:cs typeface="Times New Roman" panose="02020603050405020304" pitchFamily="18" charset="0"/>
              </a:rPr>
              <a:t>Required Minimum Distributions (RMDs) were changed to 73.</a:t>
            </a:r>
          </a:p>
          <a:p>
            <a:pPr marL="571500" indent="-571500">
              <a:spcBef>
                <a:spcPts val="1000"/>
              </a:spcBef>
              <a:buFont typeface="Wingdings" panose="05000000000000000000" pitchFamily="2" charset="2"/>
              <a:buChar char="§"/>
            </a:pPr>
            <a:r>
              <a:rPr lang="en-US" sz="2900" dirty="0">
                <a:latin typeface="Franklin Gothic Medium" panose="020B0603020102020204" pitchFamily="34" charset="0"/>
                <a:cs typeface="Times New Roman" panose="02020603050405020304" pitchFamily="18" charset="0"/>
              </a:rPr>
              <a:t>Qualified Charitable Distributions (QCDs) are still allowed at 70½. </a:t>
            </a:r>
          </a:p>
          <a:p>
            <a:pPr marL="571500" indent="-571500">
              <a:spcBef>
                <a:spcPts val="1000"/>
              </a:spcBef>
              <a:buFont typeface="Wingdings" panose="05000000000000000000" pitchFamily="2" charset="2"/>
              <a:buChar char="§"/>
            </a:pPr>
            <a:r>
              <a:rPr lang="en-US" sz="2900" dirty="0">
                <a:latin typeface="Franklin Gothic Medium" panose="020B0603020102020204" pitchFamily="34" charset="0"/>
                <a:cs typeface="Times New Roman" panose="02020603050405020304" pitchFamily="18" charset="0"/>
              </a:rPr>
              <a:t>Many retirement savers like to use their RMDs or part of them for QCDs.</a:t>
            </a:r>
          </a:p>
        </p:txBody>
      </p:sp>
      <p:sp>
        <p:nvSpPr>
          <p:cNvPr id="8" name="Rectangle 7">
            <a:extLst>
              <a:ext uri="{FF2B5EF4-FFF2-40B4-BE49-F238E27FC236}">
                <a16:creationId xmlns:a16="http://schemas.microsoft.com/office/drawing/2014/main" id="{8A870629-2BD5-4867-96B2-F15D8226E937}"/>
              </a:ext>
            </a:extLst>
          </p:cNvPr>
          <p:cNvSpPr/>
          <p:nvPr/>
        </p:nvSpPr>
        <p:spPr>
          <a:xfrm>
            <a:off x="0" y="1141664"/>
            <a:ext cx="12192000" cy="1323439"/>
          </a:xfrm>
          <a:prstGeom prst="rect">
            <a:avLst/>
          </a:prstGeom>
        </p:spPr>
        <p:txBody>
          <a:bodyPr wrap="square">
            <a:spAutoFit/>
          </a:bodyPr>
          <a:lstStyle/>
          <a:p>
            <a:pPr algn="ctr"/>
            <a:r>
              <a:rPr lang="en-US" sz="4000" b="1" dirty="0">
                <a:solidFill>
                  <a:srgbClr val="002060"/>
                </a:solidFill>
                <a:latin typeface="Franklin Gothic Medium" panose="020B0603020102020204" pitchFamily="34" charset="0"/>
                <a:cs typeface="Times New Roman" panose="02020603050405020304" pitchFamily="18" charset="0"/>
              </a:rPr>
              <a:t>Qualified Charitable Distributions </a:t>
            </a:r>
            <a:br>
              <a:rPr lang="en-US" sz="4000" b="1" dirty="0">
                <a:solidFill>
                  <a:srgbClr val="002060"/>
                </a:solidFill>
                <a:latin typeface="Franklin Gothic Medium" panose="020B0603020102020204" pitchFamily="34" charset="0"/>
                <a:cs typeface="Times New Roman" panose="02020603050405020304" pitchFamily="18" charset="0"/>
              </a:rPr>
            </a:br>
            <a:r>
              <a:rPr lang="en-US" sz="4000" b="1" dirty="0">
                <a:solidFill>
                  <a:srgbClr val="002060"/>
                </a:solidFill>
                <a:latin typeface="Franklin Gothic Medium" panose="020B0603020102020204" pitchFamily="34" charset="0"/>
                <a:cs typeface="Times New Roman" panose="02020603050405020304" pitchFamily="18" charset="0"/>
              </a:rPr>
              <a:t>are still a strategy for retirement savers. </a:t>
            </a:r>
            <a:endParaRPr lang="en-US" sz="4000" b="1" dirty="0">
              <a:solidFill>
                <a:srgbClr val="FF0000"/>
              </a:solidFill>
              <a:latin typeface="Franklin Gothic Medium" panose="020B06030201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E6CEEA3-0756-437B-8820-F0CA92399380}"/>
              </a:ext>
            </a:extLst>
          </p:cNvPr>
          <p:cNvSpPr txBox="1"/>
          <p:nvPr/>
        </p:nvSpPr>
        <p:spPr>
          <a:xfrm>
            <a:off x="1147208" y="5084932"/>
            <a:ext cx="3021041" cy="1538883"/>
          </a:xfrm>
          <a:prstGeom prst="rect">
            <a:avLst/>
          </a:prstGeom>
          <a:solidFill>
            <a:schemeClr val="accent5">
              <a:lumMod val="50000"/>
            </a:schemeClr>
          </a:solidFill>
          <a:ln w="63500">
            <a:gradFill flip="none" rotWithShape="1">
              <a:gsLst>
                <a:gs pos="0">
                  <a:schemeClr val="accent6">
                    <a:lumMod val="89000"/>
                  </a:schemeClr>
                </a:gs>
                <a:gs pos="24000">
                  <a:schemeClr val="accent6">
                    <a:lumMod val="89000"/>
                  </a:schemeClr>
                </a:gs>
                <a:gs pos="97000">
                  <a:schemeClr val="accent5">
                    <a:lumMod val="60000"/>
                    <a:lumOff val="40000"/>
                  </a:schemeClr>
                </a:gs>
              </a:gsLst>
              <a:path path="circle">
                <a:fillToRect l="50000" t="50000" r="50000" b="50000"/>
              </a:path>
              <a:tileRect/>
            </a:gradFill>
          </a:ln>
          <a:effectLst>
            <a:outerShdw blurRad="50800" dist="38100" dir="2700000" algn="tl" rotWithShape="0">
              <a:prstClr val="black">
                <a:alpha val="40000"/>
              </a:prstClr>
            </a:outerShdw>
          </a:effectLst>
        </p:spPr>
        <p:txBody>
          <a:bodyPr wrap="square" rtlCol="0">
            <a:spAutoFit/>
          </a:bodyPr>
          <a:lstStyle/>
          <a:p>
            <a:pPr algn="ctr"/>
            <a:r>
              <a:rPr lang="en-US" sz="6600" b="1" dirty="0">
                <a:solidFill>
                  <a:schemeClr val="bg1"/>
                </a:solidFill>
              </a:rPr>
              <a:t>70 ½</a:t>
            </a:r>
            <a:br>
              <a:rPr lang="en-US" sz="3600" dirty="0">
                <a:solidFill>
                  <a:schemeClr val="bg1"/>
                </a:solidFill>
              </a:rPr>
            </a:br>
            <a:r>
              <a:rPr lang="en-US" sz="2800" dirty="0">
                <a:solidFill>
                  <a:schemeClr val="bg1"/>
                </a:solidFill>
              </a:rPr>
              <a:t>Minimum Age</a:t>
            </a:r>
            <a:endParaRPr lang="en-US" sz="3600" b="1" dirty="0">
              <a:solidFill>
                <a:schemeClr val="bg1"/>
              </a:solidFill>
            </a:endParaRPr>
          </a:p>
        </p:txBody>
      </p:sp>
      <p:sp>
        <p:nvSpPr>
          <p:cNvPr id="4" name="TextBox 3">
            <a:extLst>
              <a:ext uri="{FF2B5EF4-FFF2-40B4-BE49-F238E27FC236}">
                <a16:creationId xmlns:a16="http://schemas.microsoft.com/office/drawing/2014/main" id="{AF028D1B-8456-4309-85A1-DD8C4F700EF1}"/>
              </a:ext>
            </a:extLst>
          </p:cNvPr>
          <p:cNvSpPr txBox="1"/>
          <p:nvPr/>
        </p:nvSpPr>
        <p:spPr>
          <a:xfrm>
            <a:off x="8370210" y="5091837"/>
            <a:ext cx="3021041" cy="1538883"/>
          </a:xfrm>
          <a:prstGeom prst="rect">
            <a:avLst/>
          </a:prstGeom>
          <a:solidFill>
            <a:schemeClr val="accent5">
              <a:lumMod val="50000"/>
            </a:schemeClr>
          </a:solidFill>
          <a:ln w="63500">
            <a:gradFill flip="none" rotWithShape="1">
              <a:gsLst>
                <a:gs pos="0">
                  <a:schemeClr val="accent6">
                    <a:lumMod val="89000"/>
                  </a:schemeClr>
                </a:gs>
                <a:gs pos="24000">
                  <a:schemeClr val="accent6">
                    <a:lumMod val="89000"/>
                  </a:schemeClr>
                </a:gs>
                <a:gs pos="97000">
                  <a:schemeClr val="accent5">
                    <a:lumMod val="60000"/>
                    <a:lumOff val="40000"/>
                  </a:schemeClr>
                </a:gs>
              </a:gsLst>
              <a:path path="circle">
                <a:fillToRect l="50000" t="50000" r="50000" b="50000"/>
              </a:path>
              <a:tileRect/>
            </a:gradFill>
          </a:ln>
          <a:effectLst>
            <a:outerShdw blurRad="50800" dist="38100" dir="2700000" algn="tl" rotWithShape="0">
              <a:prstClr val="black">
                <a:alpha val="40000"/>
              </a:prstClr>
            </a:outerShdw>
          </a:effectLst>
        </p:spPr>
        <p:txBody>
          <a:bodyPr wrap="square" rtlCol="0">
            <a:spAutoFit/>
          </a:bodyPr>
          <a:lstStyle/>
          <a:p>
            <a:pPr algn="ctr"/>
            <a:r>
              <a:rPr lang="en-US" sz="6600" b="1" dirty="0">
                <a:solidFill>
                  <a:schemeClr val="bg1"/>
                </a:solidFill>
              </a:rPr>
              <a:t>IRA</a:t>
            </a:r>
            <a:br>
              <a:rPr lang="en-US" sz="6600" b="1" dirty="0">
                <a:solidFill>
                  <a:schemeClr val="bg1"/>
                </a:solidFill>
              </a:rPr>
            </a:br>
            <a:r>
              <a:rPr lang="en-US" sz="2800" dirty="0">
                <a:solidFill>
                  <a:schemeClr val="bg1"/>
                </a:solidFill>
              </a:rPr>
              <a:t>Gift to Charity</a:t>
            </a:r>
            <a:endParaRPr lang="en-US" sz="3600" b="1" dirty="0">
              <a:solidFill>
                <a:schemeClr val="bg1"/>
              </a:solidFill>
            </a:endParaRPr>
          </a:p>
        </p:txBody>
      </p:sp>
      <p:sp>
        <p:nvSpPr>
          <p:cNvPr id="7" name="TextBox 6">
            <a:extLst>
              <a:ext uri="{FF2B5EF4-FFF2-40B4-BE49-F238E27FC236}">
                <a16:creationId xmlns:a16="http://schemas.microsoft.com/office/drawing/2014/main" id="{1B68451B-4B22-47BA-B67B-E9F04565C9A0}"/>
              </a:ext>
            </a:extLst>
          </p:cNvPr>
          <p:cNvSpPr txBox="1"/>
          <p:nvPr/>
        </p:nvSpPr>
        <p:spPr>
          <a:xfrm>
            <a:off x="4758709" y="5084932"/>
            <a:ext cx="3021041" cy="1538883"/>
          </a:xfrm>
          <a:prstGeom prst="rect">
            <a:avLst/>
          </a:prstGeom>
          <a:solidFill>
            <a:schemeClr val="accent5">
              <a:lumMod val="50000"/>
            </a:schemeClr>
          </a:solidFill>
          <a:ln w="63500">
            <a:gradFill flip="none" rotWithShape="1">
              <a:gsLst>
                <a:gs pos="0">
                  <a:schemeClr val="accent6">
                    <a:lumMod val="89000"/>
                  </a:schemeClr>
                </a:gs>
                <a:gs pos="24000">
                  <a:schemeClr val="accent6">
                    <a:lumMod val="89000"/>
                  </a:schemeClr>
                </a:gs>
                <a:gs pos="97000">
                  <a:schemeClr val="accent5">
                    <a:lumMod val="60000"/>
                    <a:lumOff val="40000"/>
                  </a:schemeClr>
                </a:gs>
              </a:gsLst>
              <a:path path="circle">
                <a:fillToRect l="50000" t="50000" r="50000" b="50000"/>
              </a:path>
              <a:tileRect/>
            </a:gradFill>
          </a:ln>
          <a:effectLst>
            <a:outerShdw blurRad="50800" dist="38100" dir="2700000" algn="tl" rotWithShape="0">
              <a:prstClr val="black">
                <a:alpha val="40000"/>
              </a:prstClr>
            </a:outerShdw>
          </a:effectLst>
        </p:spPr>
        <p:txBody>
          <a:bodyPr wrap="square" rtlCol="0">
            <a:spAutoFit/>
          </a:bodyPr>
          <a:lstStyle/>
          <a:p>
            <a:pPr algn="ctr"/>
            <a:r>
              <a:rPr lang="en-US" sz="6600" b="1" dirty="0">
                <a:solidFill>
                  <a:schemeClr val="bg1"/>
                </a:solidFill>
              </a:rPr>
              <a:t>$105k</a:t>
            </a:r>
            <a:br>
              <a:rPr lang="en-US" sz="3600" dirty="0">
                <a:solidFill>
                  <a:schemeClr val="bg1"/>
                </a:solidFill>
              </a:rPr>
            </a:br>
            <a:r>
              <a:rPr lang="en-US" sz="2800" dirty="0">
                <a:solidFill>
                  <a:schemeClr val="bg1"/>
                </a:solidFill>
              </a:rPr>
              <a:t>Annual Maximum</a:t>
            </a:r>
            <a:endParaRPr lang="en-US" sz="3600" b="1" dirty="0">
              <a:solidFill>
                <a:schemeClr val="bg1"/>
              </a:solidFill>
            </a:endParaRPr>
          </a:p>
        </p:txBody>
      </p:sp>
    </p:spTree>
    <p:extLst>
      <p:ext uri="{BB962C8B-B14F-4D97-AF65-F5344CB8AC3E}">
        <p14:creationId xmlns:p14="http://schemas.microsoft.com/office/powerpoint/2010/main" val="405177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00D3-4726-F3A0-95BF-5DAF578FA4BA}"/>
              </a:ext>
            </a:extLst>
          </p:cNvPr>
          <p:cNvSpPr>
            <a:spLocks noGrp="1"/>
          </p:cNvSpPr>
          <p:nvPr>
            <p:ph type="title"/>
          </p:nvPr>
        </p:nvSpPr>
        <p:spPr>
          <a:xfrm>
            <a:off x="-5" y="-73573"/>
            <a:ext cx="12192000" cy="1027521"/>
          </a:xfrm>
          <a:solidFill>
            <a:srgbClr val="0076A3"/>
          </a:solidFill>
        </p:spPr>
        <p:txBody>
          <a:bodyPr>
            <a:normAutofit fontScale="92500"/>
          </a:bodyPr>
          <a:lstStyle/>
          <a:p>
            <a:pPr algn="ctr"/>
            <a:r>
              <a:rPr lang="en-US" sz="4900" b="1" spc="-60" dirty="0">
                <a:solidFill>
                  <a:srgbClr val="FFFFFF"/>
                </a:solidFill>
                <a:effectLst>
                  <a:outerShdw blurRad="38100" dist="38100" dir="2700000" algn="tl">
                    <a:srgbClr val="000000">
                      <a:alpha val="43137"/>
                    </a:srgbClr>
                  </a:outerShdw>
                </a:effectLst>
                <a:latin typeface="Roboto Slab" pitchFamily="2" charset="0"/>
                <a:cs typeface="Arial" panose="020B0604020202020204" pitchFamily="34" charset="0"/>
              </a:rPr>
              <a:t>Looking Ahead </a:t>
            </a:r>
          </a:p>
        </p:txBody>
      </p:sp>
      <p:pic>
        <p:nvPicPr>
          <p:cNvPr id="4" name="Picture 3">
            <a:extLst>
              <a:ext uri="{FF2B5EF4-FFF2-40B4-BE49-F238E27FC236}">
                <a16:creationId xmlns:a16="http://schemas.microsoft.com/office/drawing/2014/main" id="{9BAEADA5-8305-58C4-739F-3FA4643E4039}"/>
              </a:ext>
            </a:extLst>
          </p:cNvPr>
          <p:cNvPicPr>
            <a:picLocks noChangeAspect="1"/>
          </p:cNvPicPr>
          <p:nvPr/>
        </p:nvPicPr>
        <p:blipFill>
          <a:blip r:embed="rId3"/>
          <a:stretch>
            <a:fillRect/>
          </a:stretch>
        </p:blipFill>
        <p:spPr>
          <a:xfrm>
            <a:off x="-1" y="953948"/>
            <a:ext cx="12191995" cy="5904052"/>
          </a:xfrm>
          <a:prstGeom prst="rect">
            <a:avLst/>
          </a:prstGeom>
        </p:spPr>
      </p:pic>
    </p:spTree>
    <p:extLst>
      <p:ext uri="{BB962C8B-B14F-4D97-AF65-F5344CB8AC3E}">
        <p14:creationId xmlns:p14="http://schemas.microsoft.com/office/powerpoint/2010/main" val="251274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ey-Background | Sarvosys">
            <a:extLst>
              <a:ext uri="{FF2B5EF4-FFF2-40B4-BE49-F238E27FC236}">
                <a16:creationId xmlns:a16="http://schemas.microsoft.com/office/drawing/2014/main" id="{D1058137-276F-4BFE-84AC-8F89E365B638}"/>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10B9BC-92D7-4638-8CFF-BE9F6D79173F}"/>
              </a:ext>
            </a:extLst>
          </p:cNvPr>
          <p:cNvSpPr txBox="1">
            <a:spLocks/>
          </p:cNvSpPr>
          <p:nvPr/>
        </p:nvSpPr>
        <p:spPr>
          <a:xfrm>
            <a:off x="-1" y="0"/>
            <a:ext cx="12192001" cy="1244184"/>
          </a:xfrm>
          <a:prstGeom prst="rect">
            <a:avLst/>
          </a:prstGeom>
          <a:solidFill>
            <a:schemeClr val="accent5">
              <a:lumMod val="75000"/>
            </a:schemeClr>
          </a:solidFill>
        </p:spPr>
        <p:txBody>
          <a:bodyPr>
            <a:normAutofit fontScale="925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Five Key Areas of Financial Planning</a:t>
            </a:r>
          </a:p>
        </p:txBody>
      </p:sp>
      <p:sp>
        <p:nvSpPr>
          <p:cNvPr id="3" name="Content Placeholder 2">
            <a:extLst>
              <a:ext uri="{FF2B5EF4-FFF2-40B4-BE49-F238E27FC236}">
                <a16:creationId xmlns:a16="http://schemas.microsoft.com/office/drawing/2014/main" id="{22D2CA7B-8D98-4ABC-86D9-973C51EF9432}"/>
              </a:ext>
            </a:extLst>
          </p:cNvPr>
          <p:cNvSpPr txBox="1">
            <a:spLocks/>
          </p:cNvSpPr>
          <p:nvPr/>
        </p:nvSpPr>
        <p:spPr>
          <a:xfrm>
            <a:off x="690762" y="1823677"/>
            <a:ext cx="7391342" cy="4385725"/>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9pPr>
          </a:lstStyle>
          <a:p>
            <a:pPr marL="914400" marR="0" lvl="0" indent="-914400" algn="l" defTabSz="914400" rtl="0" eaLnBrk="1" fontAlgn="auto" latinLnBrk="0" hangingPunct="1">
              <a:lnSpc>
                <a:spcPct val="100000"/>
              </a:lnSpc>
              <a:spcBef>
                <a:spcPts val="1200"/>
              </a:spcBef>
              <a:spcAft>
                <a:spcPts val="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solidFill>
                  <a:schemeClr val="tx1"/>
                </a:solidFill>
                <a:effectLst/>
                <a:uLnTx/>
                <a:uFillTx/>
                <a:latin typeface="Franklin Gothic Demi" panose="020B0703020102020204" pitchFamily="34" charset="0"/>
                <a:ea typeface="+mn-ea"/>
                <a:cs typeface="+mn-cs"/>
              </a:rPr>
              <a:t>Preservation Planning</a:t>
            </a:r>
          </a:p>
          <a:p>
            <a:pPr marL="914400" marR="0" lvl="0" indent="-914400" algn="l" defTabSz="914400" rtl="0" eaLnBrk="1" fontAlgn="auto" latinLnBrk="0" hangingPunct="1">
              <a:lnSpc>
                <a:spcPct val="100000"/>
              </a:lnSpc>
              <a:spcBef>
                <a:spcPts val="1200"/>
              </a:spcBef>
              <a:spcAft>
                <a:spcPts val="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solidFill>
                  <a:schemeClr val="tx1"/>
                </a:solidFill>
                <a:effectLst/>
                <a:uLnTx/>
                <a:uFillTx/>
                <a:latin typeface="Franklin Gothic Demi" panose="020B0703020102020204" pitchFamily="34" charset="0"/>
                <a:ea typeface="+mn-ea"/>
                <a:cs typeface="+mn-cs"/>
              </a:rPr>
              <a:t>Retirement Planning</a:t>
            </a:r>
          </a:p>
          <a:p>
            <a:pPr marL="914400" marR="0" lvl="0" indent="-914400" algn="l" defTabSz="914400" rtl="0" eaLnBrk="1" fontAlgn="auto" latinLnBrk="0" hangingPunct="1">
              <a:lnSpc>
                <a:spcPct val="100000"/>
              </a:lnSpc>
              <a:spcBef>
                <a:spcPts val="1200"/>
              </a:spcBef>
              <a:spcAft>
                <a:spcPts val="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solidFill>
                  <a:schemeClr val="tx1"/>
                </a:solidFill>
                <a:effectLst/>
                <a:uLnTx/>
                <a:uFillTx/>
                <a:latin typeface="Franklin Gothic Demi" panose="020B0703020102020204" pitchFamily="34" charset="0"/>
                <a:ea typeface="+mn-ea"/>
                <a:cs typeface="+mn-cs"/>
              </a:rPr>
              <a:t>Tax Planning</a:t>
            </a:r>
          </a:p>
          <a:p>
            <a:pPr marL="914400" marR="0" lvl="0" indent="-914400" algn="l" defTabSz="914400" rtl="0" eaLnBrk="1" fontAlgn="auto" latinLnBrk="0" hangingPunct="1">
              <a:lnSpc>
                <a:spcPct val="100000"/>
              </a:lnSpc>
              <a:spcBef>
                <a:spcPts val="1200"/>
              </a:spcBef>
              <a:spcAft>
                <a:spcPts val="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solidFill>
                  <a:schemeClr val="tx1"/>
                </a:solidFill>
                <a:effectLst/>
                <a:uLnTx/>
                <a:uFillTx/>
                <a:latin typeface="Franklin Gothic Demi" panose="020B0703020102020204" pitchFamily="34" charset="0"/>
                <a:ea typeface="+mn-ea"/>
                <a:cs typeface="+mn-cs"/>
              </a:rPr>
              <a:t>Estate Planning</a:t>
            </a:r>
          </a:p>
          <a:p>
            <a:pPr marL="914400" marR="0" lvl="0" indent="-914400" algn="l" defTabSz="914400" rtl="0" eaLnBrk="1" fontAlgn="auto" latinLnBrk="0" hangingPunct="1">
              <a:lnSpc>
                <a:spcPct val="100000"/>
              </a:lnSpc>
              <a:spcBef>
                <a:spcPts val="1200"/>
              </a:spcBef>
              <a:spcAft>
                <a:spcPts val="0"/>
              </a:spcAft>
              <a:buClr>
                <a:srgbClr val="5B9BD5">
                  <a:lumMod val="75000"/>
                </a:srgbClr>
              </a:buClr>
              <a:buSzTx/>
              <a:buFont typeface="+mj-lt"/>
              <a:buAutoNum type="arabicPeriod"/>
              <a:tabLst/>
              <a:defRPr/>
            </a:pPr>
            <a:r>
              <a:rPr lang="en-US" sz="4400" dirty="0">
                <a:solidFill>
                  <a:schemeClr val="tx1"/>
                </a:solidFill>
                <a:latin typeface="Franklin Gothic Demi" panose="020B0703020102020204" pitchFamily="34" charset="0"/>
              </a:rPr>
              <a:t>Investment Planning</a:t>
            </a:r>
          </a:p>
          <a:p>
            <a:pPr marR="0" lvl="0" algn="l" defTabSz="914400" rtl="0" eaLnBrk="1" fontAlgn="auto" latinLnBrk="0" hangingPunct="1">
              <a:lnSpc>
                <a:spcPct val="170000"/>
              </a:lnSpc>
              <a:spcBef>
                <a:spcPts val="1200"/>
              </a:spcBef>
              <a:spcAft>
                <a:spcPts val="0"/>
              </a:spcAft>
              <a:buClr>
                <a:srgbClr val="FFCC00"/>
              </a:buClr>
              <a:buSzTx/>
              <a:tabLst/>
              <a:defRPr/>
            </a:pPr>
            <a:endParaRPr lang="en-US" sz="4400" dirty="0">
              <a:solidFill>
                <a:srgbClr val="44546A">
                  <a:lumMod val="75000"/>
                </a:srgbClr>
              </a:solidFill>
              <a:latin typeface="Franklin Gothic Demi" panose="020B0703020102020204" pitchFamily="34" charset="0"/>
            </a:endParaRPr>
          </a:p>
          <a:p>
            <a:pPr marL="342900" marR="0" lvl="0" indent="-342900" algn="l" defTabSz="914400" rtl="0" eaLnBrk="1" fontAlgn="auto" latinLnBrk="0" hangingPunct="1">
              <a:lnSpc>
                <a:spcPct val="170000"/>
              </a:lnSpc>
              <a:spcBef>
                <a:spcPts val="1200"/>
              </a:spcBef>
              <a:spcAft>
                <a:spcPts val="0"/>
              </a:spcAft>
              <a:buClr>
                <a:srgbClr val="FFCC00"/>
              </a:buClr>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Calibri" panose="020F0502020204030204" pitchFamily="34" charset="0"/>
            </a:endParaRPr>
          </a:p>
          <a:p>
            <a:pPr marL="342900" marR="0" lvl="0" indent="-342900" algn="l" defTabSz="914400" rtl="0" eaLnBrk="1" fontAlgn="auto" latinLnBrk="0" hangingPunct="1">
              <a:lnSpc>
                <a:spcPct val="170000"/>
              </a:lnSpc>
              <a:spcBef>
                <a:spcPts val="1200"/>
              </a:spcBef>
              <a:spcAft>
                <a:spcPts val="0"/>
              </a:spcAft>
              <a:buClr>
                <a:srgbClr val="FFCC00"/>
              </a:buClr>
              <a:buSzTx/>
              <a:buFont typeface="Wingdings" panose="05000000000000000000" pitchFamily="2" charset="2"/>
              <a:buChar char="ü"/>
              <a:tabLst/>
              <a:defRPr/>
            </a:pPr>
            <a:endParaRPr kumimoji="0" lang="en-US" sz="2000" b="0" i="0" u="none" strike="noStrike" kern="1200" cap="none" spc="0" normalizeH="0" baseline="0" noProof="0" dirty="0">
              <a:ln>
                <a:noFill/>
              </a:ln>
              <a:solidFill>
                <a:srgbClr val="4472C4">
                  <a:lumMod val="20000"/>
                  <a:lumOff val="80000"/>
                </a:srgbClr>
              </a:solidFill>
              <a:effectLst/>
              <a:uLnTx/>
              <a:uFillTx/>
              <a:latin typeface="Calibri" panose="020F0502020204030204" pitchFamily="34" charset="0"/>
              <a:ea typeface="+mn-ea"/>
              <a:cs typeface="Calibri" panose="020F0502020204030204" pitchFamily="34" charset="0"/>
            </a:endParaRPr>
          </a:p>
        </p:txBody>
      </p:sp>
      <p:pic>
        <p:nvPicPr>
          <p:cNvPr id="4" name="Picture 3" descr="http://img1.wikia.nocookie.net/__cb20150106221941/epicrapbattlesofhistory/images/b/b7/Key_hint.jpg">
            <a:extLst>
              <a:ext uri="{FF2B5EF4-FFF2-40B4-BE49-F238E27FC236}">
                <a16:creationId xmlns:a16="http://schemas.microsoft.com/office/drawing/2014/main" id="{513F33D2-1798-4AA5-8331-1D9F557880D0}"/>
              </a:ext>
            </a:extLst>
          </p:cNvPr>
          <p:cNvPicPr/>
          <p:nvPr/>
        </p:nvPicPr>
        <p:blipFill>
          <a:blip r:embed="rId4">
            <a:extLst>
              <a:ext uri="{BEBA8EAE-BF5A-486C-A8C5-ECC9F3942E4B}">
                <a14:imgProps xmlns:a14="http://schemas.microsoft.com/office/drawing/2010/main">
                  <a14:imgLayer r:embed="rId5">
                    <a14:imgEffect>
                      <a14:backgroundRemoval t="5600" b="96000" l="3593" r="97228"/>
                    </a14:imgEffect>
                  </a14:imgLayer>
                </a14:imgProps>
              </a:ext>
              <a:ext uri="{28A0092B-C50C-407E-A947-70E740481C1C}">
                <a14:useLocalDpi xmlns:a14="http://schemas.microsoft.com/office/drawing/2010/main" val="0"/>
              </a:ext>
            </a:extLst>
          </a:blip>
          <a:srcRect/>
          <a:stretch>
            <a:fillRect/>
          </a:stretch>
        </p:blipFill>
        <p:spPr bwMode="auto">
          <a:xfrm rot="5400000">
            <a:off x="7720225" y="2808139"/>
            <a:ext cx="4764903" cy="2037623"/>
          </a:xfrm>
          <a:prstGeom prst="rect">
            <a:avLst/>
          </a:prstGeom>
          <a:noFill/>
          <a:ln>
            <a:noFill/>
          </a:ln>
        </p:spPr>
      </p:pic>
    </p:spTree>
    <p:extLst>
      <p:ext uri="{BB962C8B-B14F-4D97-AF65-F5344CB8AC3E}">
        <p14:creationId xmlns:p14="http://schemas.microsoft.com/office/powerpoint/2010/main" val="15772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3">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3">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ey-Background | Sarvosys">
            <a:extLst>
              <a:ext uri="{FF2B5EF4-FFF2-40B4-BE49-F238E27FC236}">
                <a16:creationId xmlns:a16="http://schemas.microsoft.com/office/drawing/2014/main" id="{A074A1FA-23C4-9FF3-A76E-040781703661}"/>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BA7D761-AD08-6821-E2D8-0B594552A0E0}"/>
              </a:ext>
            </a:extLst>
          </p:cNvPr>
          <p:cNvSpPr txBox="1">
            <a:spLocks noGrp="1"/>
          </p:cNvSpPr>
          <p:nvPr>
            <p:ph type="ctrTitle"/>
          </p:nvPr>
        </p:nvSpPr>
        <p:spPr>
          <a:xfrm>
            <a:off x="0" y="501076"/>
            <a:ext cx="12011024" cy="126583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400" b="1" i="0" u="none" strike="noStrike" kern="1200" cap="none" spc="-60" normalizeH="0" baseline="0" noProof="0" dirty="0">
                <a:ln>
                  <a:noFill/>
                </a:ln>
                <a:solidFill>
                  <a:srgbClr val="002060"/>
                </a:solidFill>
                <a:effectLst>
                  <a:outerShdw blurRad="38100" dist="38100" dir="2700000" algn="tl">
                    <a:srgbClr val="000000">
                      <a:alpha val="43137"/>
                    </a:srgbClr>
                  </a:outerShdw>
                </a:effectLst>
                <a:uLnTx/>
                <a:uFillTx/>
                <a:latin typeface="Franklin Gothic Demi Cond" panose="020B0706030402020204" pitchFamily="34" charset="0"/>
                <a:ea typeface="+mj-ea"/>
                <a:cs typeface="Arial" panose="020B0604020202020204" pitchFamily="34" charset="0"/>
              </a:rPr>
            </a:br>
            <a:br>
              <a:rPr kumimoji="0" lang="en-US" sz="400" b="1" i="0" u="none" strike="noStrike" kern="1200" cap="none" spc="-60" normalizeH="0" baseline="0" noProof="0" dirty="0">
                <a:ln>
                  <a:noFill/>
                </a:ln>
                <a:solidFill>
                  <a:srgbClr val="002060"/>
                </a:solidFill>
                <a:effectLst>
                  <a:outerShdw blurRad="38100" dist="38100" dir="2700000" algn="tl">
                    <a:srgbClr val="000000">
                      <a:alpha val="43137"/>
                    </a:srgbClr>
                  </a:outerShdw>
                </a:effectLst>
                <a:uLnTx/>
                <a:uFillTx/>
                <a:latin typeface="Franklin Gothic Demi Cond" panose="020B0706030402020204" pitchFamily="34" charset="0"/>
                <a:ea typeface="+mj-ea"/>
                <a:cs typeface="Arial" panose="020B0604020202020204" pitchFamily="34" charset="0"/>
              </a:rPr>
            </a:br>
            <a:br>
              <a:rPr kumimoji="0" lang="en-US" sz="400" b="1" i="0" u="none" strike="noStrike" kern="1200" cap="none" spc="-60" normalizeH="0" baseline="0" noProof="0" dirty="0">
                <a:ln>
                  <a:noFill/>
                </a:ln>
                <a:solidFill>
                  <a:srgbClr val="002060"/>
                </a:solidFill>
                <a:effectLst>
                  <a:outerShdw blurRad="38100" dist="38100" dir="2700000" algn="tl">
                    <a:srgbClr val="000000">
                      <a:alpha val="43137"/>
                    </a:srgbClr>
                  </a:outerShdw>
                </a:effectLst>
                <a:uLnTx/>
                <a:uFillTx/>
                <a:latin typeface="Franklin Gothic Demi Cond" panose="020B0706030402020204" pitchFamily="34" charset="0"/>
                <a:ea typeface="+mj-ea"/>
                <a:cs typeface="Arial" panose="020B0604020202020204" pitchFamily="34" charset="0"/>
              </a:rPr>
            </a:br>
            <a:br>
              <a:rPr kumimoji="0" lang="en-US" sz="400" b="1" i="0" u="none" strike="noStrike" kern="1200" cap="none" spc="-60" normalizeH="0" baseline="0" noProof="0" dirty="0">
                <a:ln>
                  <a:noFill/>
                </a:ln>
                <a:solidFill>
                  <a:srgbClr val="002060"/>
                </a:solidFill>
                <a:effectLst>
                  <a:outerShdw blurRad="38100" dist="38100" dir="2700000" algn="tl">
                    <a:srgbClr val="000000">
                      <a:alpha val="43137"/>
                    </a:srgbClr>
                  </a:outerShdw>
                </a:effectLst>
                <a:uLnTx/>
                <a:uFillTx/>
                <a:latin typeface="Franklin Gothic Demi Cond" panose="020B0706030402020204" pitchFamily="34" charset="0"/>
                <a:ea typeface="+mj-ea"/>
                <a:cs typeface="Arial" panose="020B0604020202020204" pitchFamily="34" charset="0"/>
              </a:rPr>
            </a:br>
            <a:br>
              <a:rPr kumimoji="0" lang="en-US" sz="400" b="1" i="0" u="none" strike="noStrike" kern="1200" cap="none" spc="-60" normalizeH="0" baseline="0" noProof="0" dirty="0">
                <a:ln>
                  <a:noFill/>
                </a:ln>
                <a:solidFill>
                  <a:srgbClr val="002060"/>
                </a:solidFill>
                <a:effectLst>
                  <a:outerShdw blurRad="38100" dist="38100" dir="2700000" algn="tl">
                    <a:srgbClr val="000000">
                      <a:alpha val="43137"/>
                    </a:srgbClr>
                  </a:outerShdw>
                </a:effectLst>
                <a:uLnTx/>
                <a:uFillTx/>
                <a:latin typeface="Franklin Gothic Demi Cond" panose="020B07060304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002060"/>
                </a:solidFill>
                <a:effectLst>
                  <a:outerShdw blurRad="38100" dist="38100" dir="2700000" algn="tl">
                    <a:srgbClr val="000000">
                      <a:alpha val="43137"/>
                    </a:srgbClr>
                  </a:outerShdw>
                </a:effectLst>
                <a:uLnTx/>
                <a:uFillTx/>
                <a:latin typeface="Franklin Gothic Demi Cond" panose="020B0706030402020204" pitchFamily="34" charset="0"/>
                <a:ea typeface="+mj-ea"/>
                <a:cs typeface="Arial" panose="020B0604020202020204" pitchFamily="34" charset="0"/>
              </a:rPr>
              <a:t>Tax Law Changes Are Coming</a:t>
            </a:r>
            <a:endParaRPr kumimoji="0" lang="en-US" sz="12400" b="0" i="0" u="none" strike="noStrike" kern="1200" cap="none" spc="-60" normalizeH="0" baseline="0" noProof="0" dirty="0">
              <a:ln>
                <a:noFill/>
              </a:ln>
              <a:solidFill>
                <a:srgbClr val="002060"/>
              </a:solidFill>
              <a:effectLst>
                <a:outerShdw blurRad="38100" dist="38100" dir="2700000" algn="tl">
                  <a:srgbClr val="000000">
                    <a:alpha val="43137"/>
                  </a:srgbClr>
                </a:outerShdw>
              </a:effectLst>
              <a:uLnTx/>
              <a:uFillTx/>
              <a:latin typeface="Franklin Gothic Demi Cond" panose="020B07060304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800" b="1" i="0" u="none" strike="noStrike" kern="1200" cap="none" spc="-60" normalizeH="0" baseline="0" noProof="0" dirty="0">
                <a:ln>
                  <a:noFill/>
                </a:ln>
                <a:solidFill>
                  <a:srgbClr val="002060"/>
                </a:solidFill>
                <a:effectLst>
                  <a:outerShdw blurRad="38100" dist="38100" dir="2700000" algn="tl">
                    <a:srgbClr val="000000">
                      <a:alpha val="43137"/>
                    </a:srgbClr>
                  </a:outerShdw>
                </a:effectLst>
                <a:uLnTx/>
                <a:uFillTx/>
                <a:latin typeface="Franklin Gothic Demi Cond" panose="020B0706030402020204" pitchFamily="34" charset="0"/>
                <a:ea typeface="+mj-ea"/>
                <a:cs typeface="Arial" panose="020B0604020202020204" pitchFamily="34" charset="0"/>
              </a:rPr>
            </a:br>
            <a:endParaRPr kumimoji="0" lang="en-US" sz="2400" b="1" i="0" u="none" strike="noStrike" kern="1200" cap="none" spc="-60" normalizeH="0" baseline="0" noProof="0" dirty="0">
              <a:ln>
                <a:noFill/>
              </a:ln>
              <a:solidFill>
                <a:srgbClr val="002060"/>
              </a:solidFill>
              <a:effectLst>
                <a:outerShdw blurRad="38100" dist="38100" dir="2700000" algn="tl">
                  <a:srgbClr val="000000">
                    <a:alpha val="43137"/>
                  </a:srgbClr>
                </a:outerShdw>
              </a:effectLst>
              <a:uLnTx/>
              <a:uFillTx/>
              <a:latin typeface="Franklin Gothic Demi Cond" panose="020B07060304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49FCE20D-BAFA-C54B-DD7E-C104EFC33F75}"/>
              </a:ext>
            </a:extLst>
          </p:cNvPr>
          <p:cNvSpPr txBox="1"/>
          <p:nvPr/>
        </p:nvSpPr>
        <p:spPr>
          <a:xfrm>
            <a:off x="405205" y="1302373"/>
            <a:ext cx="11381590" cy="5083443"/>
          </a:xfrm>
          <a:prstGeom prst="rect">
            <a:avLst/>
          </a:prstGeom>
          <a:noFill/>
        </p:spPr>
        <p:txBody>
          <a:bodyPr wrap="square">
            <a:spAutoFit/>
          </a:bodyPr>
          <a:lstStyle/>
          <a:p>
            <a:pPr marL="571500" indent="-571500" defTabSz="685800">
              <a:spcBef>
                <a:spcPts val="750"/>
              </a:spcBef>
              <a:spcAft>
                <a:spcPts val="1800"/>
              </a:spcAft>
              <a:buClr>
                <a:srgbClr val="5B9BD5">
                  <a:lumMod val="75000"/>
                </a:srgbClr>
              </a:buClr>
              <a:buSzPct val="100000"/>
              <a:buFont typeface="Wingdings" panose="05000000000000000000" pitchFamily="2" charset="2"/>
              <a:buChar char="§"/>
              <a:defRPr/>
            </a:pPr>
            <a:r>
              <a:rPr lang="en-US" sz="3600" dirty="0">
                <a:latin typeface="Franklin Gothic Demi" panose="020B0703020102020204" pitchFamily="34" charset="0"/>
              </a:rPr>
              <a:t>Tax Rates</a:t>
            </a:r>
          </a:p>
          <a:p>
            <a:pPr marL="571500" indent="-571500" defTabSz="685800">
              <a:spcBef>
                <a:spcPts val="750"/>
              </a:spcBef>
              <a:spcAft>
                <a:spcPts val="1800"/>
              </a:spcAft>
              <a:buClr>
                <a:srgbClr val="5B9BD5">
                  <a:lumMod val="75000"/>
                </a:srgbClr>
              </a:buClr>
              <a:buSzPct val="100000"/>
              <a:buFont typeface="Wingdings" panose="05000000000000000000" pitchFamily="2" charset="2"/>
              <a:buChar char="§"/>
              <a:defRPr/>
            </a:pPr>
            <a:r>
              <a:rPr lang="en-US" sz="3600" dirty="0">
                <a:latin typeface="Franklin Gothic Demi" panose="020B0703020102020204" pitchFamily="34" charset="0"/>
              </a:rPr>
              <a:t>Deductions</a:t>
            </a:r>
          </a:p>
          <a:p>
            <a:pPr marL="571500" indent="-571500" defTabSz="685800">
              <a:spcBef>
                <a:spcPts val="750"/>
              </a:spcBef>
              <a:spcAft>
                <a:spcPts val="1800"/>
              </a:spcAft>
              <a:buClr>
                <a:srgbClr val="5B9BD5">
                  <a:lumMod val="75000"/>
                </a:srgbClr>
              </a:buClr>
              <a:buSzPct val="100000"/>
              <a:buFont typeface="Wingdings" panose="05000000000000000000" pitchFamily="2" charset="2"/>
              <a:buChar char="§"/>
              <a:defRPr/>
            </a:pPr>
            <a:r>
              <a:rPr lang="en-US" sz="3600" dirty="0">
                <a:latin typeface="Franklin Gothic Demi" panose="020B0703020102020204" pitchFamily="34" charset="0"/>
              </a:rPr>
              <a:t>Corporate Taxes</a:t>
            </a:r>
          </a:p>
          <a:p>
            <a:pPr marL="571500" indent="-571500" defTabSz="685800">
              <a:spcBef>
                <a:spcPts val="750"/>
              </a:spcBef>
              <a:spcAft>
                <a:spcPts val="1800"/>
              </a:spcAft>
              <a:buClr>
                <a:srgbClr val="5B9BD5">
                  <a:lumMod val="75000"/>
                </a:srgbClr>
              </a:buClr>
              <a:buSzPct val="100000"/>
              <a:buFont typeface="Wingdings" panose="05000000000000000000" pitchFamily="2" charset="2"/>
              <a:buChar char="§"/>
              <a:defRPr/>
            </a:pPr>
            <a:r>
              <a:rPr lang="en-US" sz="3600" dirty="0">
                <a:latin typeface="Franklin Gothic Demi" panose="020B0703020102020204" pitchFamily="34" charset="0"/>
              </a:rPr>
              <a:t>Qualified dividends and capital gains rates</a:t>
            </a:r>
          </a:p>
          <a:p>
            <a:pPr marL="571500" indent="-571500" defTabSz="685800">
              <a:spcBef>
                <a:spcPts val="750"/>
              </a:spcBef>
              <a:spcAft>
                <a:spcPts val="1800"/>
              </a:spcAft>
              <a:buClr>
                <a:srgbClr val="5B9BD5">
                  <a:lumMod val="75000"/>
                </a:srgbClr>
              </a:buClr>
              <a:buSzPct val="100000"/>
              <a:buFont typeface="Wingdings" panose="05000000000000000000" pitchFamily="2" charset="2"/>
              <a:buChar char="§"/>
              <a:defRPr/>
            </a:pPr>
            <a:r>
              <a:rPr lang="en-US" sz="3600" dirty="0">
                <a:latin typeface="Franklin Gothic Demi" panose="020B0703020102020204" pitchFamily="34" charset="0"/>
              </a:rPr>
              <a:t>Estate Tax Exemptions</a:t>
            </a:r>
          </a:p>
          <a:p>
            <a:pPr marL="571500" indent="-571500" defTabSz="685800">
              <a:spcBef>
                <a:spcPts val="750"/>
              </a:spcBef>
              <a:spcAft>
                <a:spcPts val="1800"/>
              </a:spcAft>
              <a:buClr>
                <a:srgbClr val="5B9BD5">
                  <a:lumMod val="75000"/>
                </a:srgbClr>
              </a:buClr>
              <a:buSzPct val="100000"/>
              <a:buFont typeface="Wingdings" panose="05000000000000000000" pitchFamily="2" charset="2"/>
              <a:buChar char="§"/>
              <a:defRPr/>
            </a:pPr>
            <a:r>
              <a:rPr lang="en-US" sz="3600" dirty="0">
                <a:latin typeface="Franklin Gothic Demi" panose="020B0703020102020204" pitchFamily="34" charset="0"/>
              </a:rPr>
              <a:t>Child Tax Credit</a:t>
            </a:r>
          </a:p>
        </p:txBody>
      </p:sp>
      <p:sp>
        <p:nvSpPr>
          <p:cNvPr id="2" name="Title 1">
            <a:extLst>
              <a:ext uri="{FF2B5EF4-FFF2-40B4-BE49-F238E27FC236}">
                <a16:creationId xmlns:a16="http://schemas.microsoft.com/office/drawing/2014/main" id="{04D3C85F-AE45-DB2F-0280-040416438493}"/>
              </a:ext>
            </a:extLst>
          </p:cNvPr>
          <p:cNvSpPr txBox="1">
            <a:spLocks/>
          </p:cNvSpPr>
          <p:nvPr/>
        </p:nvSpPr>
        <p:spPr>
          <a:xfrm>
            <a:off x="0" y="-1"/>
            <a:ext cx="12192000" cy="1007005"/>
          </a:xfrm>
          <a:prstGeom prst="rect">
            <a:avLst/>
          </a:prstGeom>
          <a:solidFill>
            <a:srgbClr val="0076A3"/>
          </a:solidFill>
        </p:spPr>
        <p:txBody>
          <a:bodyPr>
            <a:normAutofit fontScale="925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300" b="1" dirty="0">
                <a:effectLst>
                  <a:outerShdw blurRad="38100" dist="38100" dir="2700000" algn="tl">
                    <a:srgbClr val="000000">
                      <a:alpha val="43137"/>
                    </a:srgbClr>
                  </a:outerShdw>
                </a:effectLst>
                <a:latin typeface="Roboto Slab" pitchFamily="2" charset="0"/>
                <a:cs typeface="Arial" panose="020B0604020202020204" pitchFamily="34" charset="0"/>
              </a:rPr>
              <a:t>Tax Law </a:t>
            </a:r>
            <a:r>
              <a:rPr lang="en-US" sz="6300" b="1">
                <a:effectLst>
                  <a:outerShdw blurRad="38100" dist="38100" dir="2700000" algn="tl">
                    <a:srgbClr val="000000">
                      <a:alpha val="43137"/>
                    </a:srgbClr>
                  </a:outerShdw>
                </a:effectLst>
                <a:latin typeface="Roboto Slab" pitchFamily="2" charset="0"/>
                <a:cs typeface="Arial" panose="020B0604020202020204" pitchFamily="34" charset="0"/>
              </a:rPr>
              <a:t>Changes Are </a:t>
            </a:r>
            <a:r>
              <a:rPr lang="en-US" sz="6300" b="1" dirty="0">
                <a:effectLst>
                  <a:outerShdw blurRad="38100" dist="38100" dir="2700000" algn="tl">
                    <a:srgbClr val="000000">
                      <a:alpha val="43137"/>
                    </a:srgbClr>
                  </a:outerShdw>
                </a:effectLst>
                <a:latin typeface="Roboto Slab" pitchFamily="2" charset="0"/>
                <a:cs typeface="Arial" panose="020B0604020202020204" pitchFamily="34" charset="0"/>
              </a:rPr>
              <a:t>Coming!</a:t>
            </a:r>
          </a:p>
        </p:txBody>
      </p:sp>
    </p:spTree>
    <p:extLst>
      <p:ext uri="{BB962C8B-B14F-4D97-AF65-F5344CB8AC3E}">
        <p14:creationId xmlns:p14="http://schemas.microsoft.com/office/powerpoint/2010/main" val="3987810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Roboto Slab" pitchFamily="2" charset="0"/>
                <a:ea typeface="+mj-ea"/>
                <a:cs typeface="Arial" panose="020B0604020202020204" pitchFamily="34" charset="0"/>
              </a:rPr>
              <a:t>P</a:t>
            </a: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roactive Tax Planning </a:t>
            </a:r>
          </a:p>
        </p:txBody>
      </p:sp>
      <p:sp>
        <p:nvSpPr>
          <p:cNvPr id="3" name="Rectangle 2">
            <a:extLst>
              <a:ext uri="{FF2B5EF4-FFF2-40B4-BE49-F238E27FC236}">
                <a16:creationId xmlns:a16="http://schemas.microsoft.com/office/drawing/2014/main" id="{578221EC-2BE7-4C23-961F-BA5BD3055875}"/>
              </a:ext>
            </a:extLst>
          </p:cNvPr>
          <p:cNvSpPr/>
          <p:nvPr/>
        </p:nvSpPr>
        <p:spPr>
          <a:xfrm>
            <a:off x="214484" y="957987"/>
            <a:ext cx="11977516" cy="923330"/>
          </a:xfrm>
          <a:prstGeom prst="rect">
            <a:avLst/>
          </a:prstGeom>
        </p:spPr>
        <p:txBody>
          <a:bodyPr wrap="square">
            <a:spAutoFit/>
          </a:bodyPr>
          <a:lstStyle/>
          <a:p>
            <a:pPr algn="ctr"/>
            <a:br>
              <a:rPr lang="en-US" b="1" dirty="0">
                <a:solidFill>
                  <a:srgbClr val="00334C"/>
                </a:solidFill>
                <a:latin typeface="Arial" panose="020B0604020202020204" pitchFamily="34" charset="0"/>
              </a:rPr>
            </a:br>
            <a:br>
              <a:rPr lang="en-US" dirty="0"/>
            </a:br>
            <a:endParaRPr lang="en-US" dirty="0"/>
          </a:p>
        </p:txBody>
      </p:sp>
      <p:sp>
        <p:nvSpPr>
          <p:cNvPr id="6" name="Rectangle 5">
            <a:extLst>
              <a:ext uri="{FF2B5EF4-FFF2-40B4-BE49-F238E27FC236}">
                <a16:creationId xmlns:a16="http://schemas.microsoft.com/office/drawing/2014/main" id="{E8BCA20F-FE26-419E-8CA1-309275844434}"/>
              </a:ext>
            </a:extLst>
          </p:cNvPr>
          <p:cNvSpPr/>
          <p:nvPr/>
        </p:nvSpPr>
        <p:spPr>
          <a:xfrm>
            <a:off x="6310493" y="1125809"/>
            <a:ext cx="5486396" cy="261610"/>
          </a:xfrm>
          <a:prstGeom prst="rect">
            <a:avLst/>
          </a:prstGeom>
        </p:spPr>
        <p:txBody>
          <a:bodyPr wrap="square">
            <a:spAutoFit/>
          </a:bodyPr>
          <a:lstStyle/>
          <a:p>
            <a:pPr marR="47625" algn="ctr">
              <a:tabLst>
                <a:tab pos="2971800" algn="ctr"/>
                <a:tab pos="5943600" algn="r"/>
              </a:tabLst>
            </a:pPr>
            <a:r>
              <a:rPr lang="en-US" sz="1100" b="1" dirty="0">
                <a:solidFill>
                  <a:srgbClr val="171717"/>
                </a:solidFill>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3B9C728-DE45-4126-F925-FEB581CB420A}"/>
              </a:ext>
            </a:extLst>
          </p:cNvPr>
          <p:cNvPicPr>
            <a:picLocks noChangeAspect="1"/>
          </p:cNvPicPr>
          <p:nvPr/>
        </p:nvPicPr>
        <p:blipFill>
          <a:blip r:embed="rId3"/>
          <a:stretch>
            <a:fillRect/>
          </a:stretch>
        </p:blipFill>
        <p:spPr>
          <a:xfrm>
            <a:off x="1723696" y="1256614"/>
            <a:ext cx="8744607" cy="4942602"/>
          </a:xfrm>
          <a:prstGeom prst="rect">
            <a:avLst/>
          </a:prstGeom>
        </p:spPr>
      </p:pic>
    </p:spTree>
    <p:extLst>
      <p:ext uri="{BB962C8B-B14F-4D97-AF65-F5344CB8AC3E}">
        <p14:creationId xmlns:p14="http://schemas.microsoft.com/office/powerpoint/2010/main" val="2069580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rey-Background | Sarvosys">
            <a:extLst>
              <a:ext uri="{FF2B5EF4-FFF2-40B4-BE49-F238E27FC236}">
                <a16:creationId xmlns:a16="http://schemas.microsoft.com/office/drawing/2014/main" id="{F2DF5DF1-3A10-4FDE-8BC7-81DB8EE371C2}"/>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What Can You Expect From Us?</a:t>
            </a:r>
          </a:p>
        </p:txBody>
      </p:sp>
      <p:sp>
        <p:nvSpPr>
          <p:cNvPr id="3" name="Text Box 93">
            <a:extLst>
              <a:ext uri="{FF2B5EF4-FFF2-40B4-BE49-F238E27FC236}">
                <a16:creationId xmlns:a16="http://schemas.microsoft.com/office/drawing/2014/main" id="{1CEB7D07-D9EC-416F-B304-E6B43B11D003}"/>
              </a:ext>
            </a:extLst>
          </p:cNvPr>
          <p:cNvSpPr txBox="1">
            <a:spLocks noChangeArrowheads="1"/>
          </p:cNvSpPr>
          <p:nvPr/>
        </p:nvSpPr>
        <p:spPr bwMode="auto">
          <a:xfrm>
            <a:off x="425820" y="1626131"/>
            <a:ext cx="11177393" cy="3862596"/>
          </a:xfrm>
          <a:prstGeom prst="rect">
            <a:avLst/>
          </a:prstGeom>
          <a:noFill/>
          <a:ln w="12700">
            <a:noFill/>
            <a:miter lim="800000"/>
            <a:headEnd/>
            <a:tailEnd/>
          </a:ln>
        </p:spPr>
        <p:txBody>
          <a:bodyPr wrap="square">
            <a:spAutoFit/>
          </a:bodyPr>
          <a:lstStyle/>
          <a:p>
            <a:pPr marL="571500" marR="0" lvl="0" indent="-571500" algn="l" defTabSz="685800" rtl="0" eaLnBrk="1" fontAlgn="auto" latinLnBrk="0" hangingPunct="1">
              <a:lnSpc>
                <a:spcPct val="100000"/>
              </a:lnSpc>
              <a:spcBef>
                <a:spcPts val="750"/>
              </a:spcBef>
              <a:spcAft>
                <a:spcPts val="1800"/>
              </a:spcAft>
              <a:buClr>
                <a:srgbClr val="5B9BD5">
                  <a:lumMod val="75000"/>
                </a:srgbClr>
              </a:buClr>
              <a:buSzPct val="100000"/>
              <a:buFont typeface="Wingdings" panose="05000000000000000000" pitchFamily="2" charset="2"/>
              <a:buChar char="§"/>
              <a:tabLst/>
              <a:defRPr/>
            </a:pPr>
            <a:r>
              <a:rPr kumimoji="0" lang="en-US" sz="3600" b="0" i="0" u="none" strike="noStrike" kern="1200" cap="none" spc="0" normalizeH="0" baseline="0" noProof="0" dirty="0">
                <a:ln>
                  <a:noFill/>
                </a:ln>
                <a:effectLst/>
                <a:uLnTx/>
                <a:uFillTx/>
                <a:latin typeface="Franklin Gothic Demi" panose="020B0703020102020204" pitchFamily="34" charset="0"/>
                <a:ea typeface="+mn-ea"/>
                <a:cs typeface="+mn-cs"/>
              </a:rPr>
              <a:t>Regular review of changes that may affect you.</a:t>
            </a:r>
          </a:p>
          <a:p>
            <a:pPr marL="571500" marR="0" lvl="0" indent="-571500" algn="l" defTabSz="685800" rtl="0" eaLnBrk="1" fontAlgn="auto" latinLnBrk="0" hangingPunct="1">
              <a:lnSpc>
                <a:spcPct val="100000"/>
              </a:lnSpc>
              <a:spcBef>
                <a:spcPts val="750"/>
              </a:spcBef>
              <a:spcAft>
                <a:spcPts val="1800"/>
              </a:spcAft>
              <a:buClr>
                <a:srgbClr val="5B9BD5">
                  <a:lumMod val="75000"/>
                </a:srgbClr>
              </a:buClr>
              <a:buSzPct val="100000"/>
              <a:buFont typeface="Wingdings" panose="05000000000000000000" pitchFamily="2" charset="2"/>
              <a:buChar char="§"/>
              <a:tabLst/>
              <a:defRPr/>
            </a:pPr>
            <a:r>
              <a:rPr kumimoji="0" lang="en-US" sz="3600" b="0" i="0" u="none" strike="noStrike" kern="1200" cap="none" spc="0" normalizeH="0" baseline="0" noProof="0" dirty="0">
                <a:ln>
                  <a:noFill/>
                </a:ln>
                <a:effectLst/>
                <a:uLnTx/>
                <a:uFillTx/>
                <a:latin typeface="Franklin Gothic Demi" panose="020B0703020102020204" pitchFamily="34" charset="0"/>
                <a:ea typeface="+mn-ea"/>
                <a:cs typeface="+mn-cs"/>
              </a:rPr>
              <a:t>Regular communication.</a:t>
            </a:r>
          </a:p>
          <a:p>
            <a:pPr marL="571500" marR="0" lvl="0" indent="-571500" algn="l" defTabSz="685800" rtl="0" eaLnBrk="1" fontAlgn="auto" latinLnBrk="0" hangingPunct="1">
              <a:lnSpc>
                <a:spcPct val="100000"/>
              </a:lnSpc>
              <a:spcBef>
                <a:spcPts val="750"/>
              </a:spcBef>
              <a:spcAft>
                <a:spcPts val="1800"/>
              </a:spcAft>
              <a:buClr>
                <a:srgbClr val="5B9BD5">
                  <a:lumMod val="75000"/>
                </a:srgbClr>
              </a:buClr>
              <a:buSzPct val="100000"/>
              <a:buFont typeface="Wingdings" panose="05000000000000000000" pitchFamily="2" charset="2"/>
              <a:buChar char="§"/>
              <a:tabLst/>
              <a:defRPr/>
            </a:pPr>
            <a:r>
              <a:rPr kumimoji="0" lang="en-US" sz="3600" b="0" i="0" u="none" strike="noStrike" kern="1200" cap="none" spc="0" normalizeH="0" baseline="0" noProof="0" dirty="0">
                <a:ln>
                  <a:noFill/>
                </a:ln>
                <a:effectLst/>
                <a:uLnTx/>
                <a:uFillTx/>
                <a:latin typeface="Franklin Gothic Demi" panose="020B0703020102020204" pitchFamily="34" charset="0"/>
                <a:ea typeface="+mn-ea"/>
                <a:cs typeface="+mn-cs"/>
              </a:rPr>
              <a:t>More frequent discussions.</a:t>
            </a:r>
          </a:p>
          <a:p>
            <a:pPr marL="571500" marR="0" lvl="0" indent="-571500" algn="l" defTabSz="685800" rtl="0" eaLnBrk="1" fontAlgn="auto" latinLnBrk="0" hangingPunct="1">
              <a:lnSpc>
                <a:spcPct val="100000"/>
              </a:lnSpc>
              <a:spcBef>
                <a:spcPts val="750"/>
              </a:spcBef>
              <a:spcAft>
                <a:spcPts val="1800"/>
              </a:spcAft>
              <a:buClr>
                <a:srgbClr val="5B9BD5">
                  <a:lumMod val="75000"/>
                </a:srgbClr>
              </a:buClr>
              <a:buSzPct val="100000"/>
              <a:buFont typeface="Wingdings" panose="05000000000000000000" pitchFamily="2" charset="2"/>
              <a:buChar char="§"/>
              <a:tabLst/>
              <a:defRPr/>
            </a:pPr>
            <a:r>
              <a:rPr kumimoji="0" lang="en-US" sz="3600" b="0" i="0" u="none" strike="noStrike" kern="1200" cap="none" spc="0" normalizeH="0" baseline="0" noProof="0" dirty="0">
                <a:ln>
                  <a:noFill/>
                </a:ln>
                <a:effectLst/>
                <a:uLnTx/>
                <a:uFillTx/>
                <a:latin typeface="Franklin Gothic Demi" panose="020B0703020102020204" pitchFamily="34" charset="0"/>
                <a:ea typeface="+mn-ea"/>
                <a:cs typeface="+mn-cs"/>
              </a:rPr>
              <a:t>Review of economic, tax, estate and investment issues for our clients.</a:t>
            </a:r>
          </a:p>
        </p:txBody>
      </p:sp>
    </p:spTree>
    <p:extLst>
      <p:ext uri="{BB962C8B-B14F-4D97-AF65-F5344CB8AC3E}">
        <p14:creationId xmlns:p14="http://schemas.microsoft.com/office/powerpoint/2010/main" val="295676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Grey-Background | Sarvosys">
            <a:extLst>
              <a:ext uri="{FF2B5EF4-FFF2-40B4-BE49-F238E27FC236}">
                <a16:creationId xmlns:a16="http://schemas.microsoft.com/office/drawing/2014/main" id="{5F347093-755E-4262-AA71-27FDC8376AF0}"/>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19" y="0"/>
            <a:ext cx="121961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CB261CE-16AE-4AFB-9F77-B3D5A6AABC87}"/>
              </a:ext>
            </a:extLst>
          </p:cNvPr>
          <p:cNvSpPr>
            <a:spLocks noChangeArrowheads="1"/>
          </p:cNvSpPr>
          <p:nvPr/>
        </p:nvSpPr>
        <p:spPr bwMode="auto">
          <a:xfrm>
            <a:off x="4119" y="0"/>
            <a:ext cx="12192000" cy="1320874"/>
          </a:xfrm>
          <a:prstGeom prst="rect">
            <a:avLst/>
          </a:prstGeom>
          <a:noFill/>
          <a:ln w="12700">
            <a:noFill/>
            <a:miter lim="800000"/>
            <a:headEnd/>
            <a:tailEnd/>
          </a:ln>
          <a:effectLst/>
        </p:spPr>
        <p:txBody>
          <a:bodyPr wrap="square" lIns="90488" tIns="44450" rIns="90488" bIns="4445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1A4D98"/>
                </a:solidFill>
                <a:effectLst>
                  <a:outerShdw blurRad="38100" dist="38100" dir="2700000" algn="tl">
                    <a:srgbClr val="000000">
                      <a:alpha val="43137"/>
                    </a:srgbClr>
                  </a:outerShdw>
                </a:effectLst>
                <a:uLnTx/>
                <a:uFillTx/>
                <a:latin typeface="Franklin Gothic Demi" panose="020B0703020102020204" pitchFamily="34" charset="0"/>
                <a:ea typeface="+mn-ea"/>
                <a:cs typeface="Arial" panose="020B0604020202020204" pitchFamily="34" charset="0"/>
              </a:rPr>
              <a:t>Client Benefit</a:t>
            </a:r>
          </a:p>
        </p:txBody>
      </p:sp>
      <p:sp>
        <p:nvSpPr>
          <p:cNvPr id="4" name="Rectangle 3">
            <a:extLst>
              <a:ext uri="{FF2B5EF4-FFF2-40B4-BE49-F238E27FC236}">
                <a16:creationId xmlns:a16="http://schemas.microsoft.com/office/drawing/2014/main" id="{56AD428E-9EF5-4807-B708-776E00E01D3A}"/>
              </a:ext>
            </a:extLst>
          </p:cNvPr>
          <p:cNvSpPr txBox="1">
            <a:spLocks noChangeArrowheads="1"/>
          </p:cNvSpPr>
          <p:nvPr/>
        </p:nvSpPr>
        <p:spPr>
          <a:xfrm>
            <a:off x="-4119" y="1320875"/>
            <a:ext cx="12192000" cy="132087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880" marR="0" lvl="0" indent="-182880" algn="ctr" defTabSz="914400" rtl="0" eaLnBrk="1" fontAlgn="auto" latinLnBrk="0" hangingPunct="1">
              <a:lnSpc>
                <a:spcPct val="90000"/>
              </a:lnSpc>
              <a:spcBef>
                <a:spcPts val="1200"/>
              </a:spcBef>
              <a:spcAft>
                <a:spcPts val="0"/>
              </a:spcAft>
              <a:buClr>
                <a:srgbClr val="4472C4"/>
              </a:buClr>
              <a:buSzTx/>
              <a:buFont typeface="Wingdings" pitchFamily="2" charset="2"/>
              <a:buNone/>
              <a:tabLst/>
              <a:defRPr/>
            </a:pPr>
            <a:r>
              <a:rPr kumimoji="0" lang="en-US" sz="48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As a client of our firm, you can </a:t>
            </a:r>
            <a:br>
              <a:rPr kumimoji="0" lang="en-US" sz="48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br>
            <a:r>
              <a:rPr kumimoji="0" lang="en-US" sz="48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add names to our mailing lists! </a:t>
            </a:r>
          </a:p>
          <a:p>
            <a:pPr marL="182880" marR="0" lvl="0" indent="-182880" algn="l" defTabSz="914400" rtl="0" eaLnBrk="1" fontAlgn="auto" latinLnBrk="0" hangingPunct="1">
              <a:lnSpc>
                <a:spcPct val="90000"/>
              </a:lnSpc>
              <a:spcBef>
                <a:spcPts val="1200"/>
              </a:spcBef>
              <a:spcAft>
                <a:spcPts val="0"/>
              </a:spcAft>
              <a:buClr>
                <a:srgbClr val="4472C4"/>
              </a:buClr>
              <a:buSzTx/>
              <a:buFont typeface="Wingdings" pitchFamily="2" charset="2"/>
              <a:buNone/>
              <a:tabLst/>
              <a:defRPr/>
            </a:pPr>
            <a:endParaRPr kumimoji="0" lang="en-US" sz="4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a:p>
            <a:pPr marL="182880" marR="0" lvl="0" indent="-182880" algn="l" defTabSz="914400" rtl="0" eaLnBrk="1" fontAlgn="auto" latinLnBrk="0" hangingPunct="1">
              <a:lnSpc>
                <a:spcPct val="90000"/>
              </a:lnSpc>
              <a:spcBef>
                <a:spcPts val="1200"/>
              </a:spcBef>
              <a:spcAft>
                <a:spcPts val="0"/>
              </a:spcAft>
              <a:buClr>
                <a:srgbClr val="4472C4"/>
              </a:buClr>
              <a:buSzTx/>
              <a:buFont typeface="Wingdings" pitchFamily="2" charset="2"/>
              <a:buNone/>
              <a:tabLst/>
              <a:defRPr/>
            </a:pPr>
            <a:endParaRPr kumimoji="0" lang="en-US" sz="4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8194" name="Picture 2" descr="5 Tips For Sharing Your Blog Posts - Convert With Content">
            <a:extLst>
              <a:ext uri="{FF2B5EF4-FFF2-40B4-BE49-F238E27FC236}">
                <a16:creationId xmlns:a16="http://schemas.microsoft.com/office/drawing/2014/main" id="{1165FF4D-F259-4FD5-854A-5B83C9A47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713" y="2925152"/>
            <a:ext cx="5269832" cy="351322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853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6C6B5A-5F16-44CC-963E-8DAB66AAE331}"/>
              </a:ext>
            </a:extLst>
          </p:cNvPr>
          <p:cNvPicPr>
            <a:picLocks noChangeAspect="1"/>
          </p:cNvPicPr>
          <p:nvPr/>
        </p:nvPicPr>
        <p:blipFill>
          <a:blip r:embed="rId3">
            <a:duotone>
              <a:schemeClr val="accent3">
                <a:shade val="45000"/>
                <a:satMod val="135000"/>
              </a:schemeClr>
              <a:prstClr val="white"/>
            </a:duotone>
            <a:alphaModFix amt="50000"/>
          </a:blip>
          <a:stretch>
            <a:fillRect/>
          </a:stretch>
        </p:blipFill>
        <p:spPr>
          <a:xfrm>
            <a:off x="0" y="0"/>
            <a:ext cx="12192000" cy="6831951"/>
          </a:xfrm>
          <a:prstGeom prst="rect">
            <a:avLst/>
          </a:prstGeom>
        </p:spPr>
      </p:pic>
      <p:sp>
        <p:nvSpPr>
          <p:cNvPr id="9" name="Title 1">
            <a:extLst>
              <a:ext uri="{FF2B5EF4-FFF2-40B4-BE49-F238E27FC236}">
                <a16:creationId xmlns:a16="http://schemas.microsoft.com/office/drawing/2014/main" id="{11761769-43AF-41FA-866D-58DF05E88995}"/>
              </a:ext>
            </a:extLst>
          </p:cNvPr>
          <p:cNvSpPr txBox="1">
            <a:spLocks/>
          </p:cNvSpPr>
          <p:nvPr/>
        </p:nvSpPr>
        <p:spPr>
          <a:xfrm rot="20842410">
            <a:off x="1770178" y="2675413"/>
            <a:ext cx="8887314" cy="3415880"/>
          </a:xfrm>
          <a:prstGeom prst="rect">
            <a:avLst/>
          </a:prstGeom>
          <a:no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900" b="1" i="0" u="none" strike="noStrike" kern="1200" cap="none" spc="-6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900" b="1" i="0" u="none" strike="noStrike" kern="1200" cap="none" spc="-6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900" b="1" i="0" u="none" strike="noStrike" kern="1200" cap="none" spc="-6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900" b="1" i="0" u="none" strike="noStrike" kern="1200" cap="none" spc="-6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8800" b="1" i="0" u="none" strike="noStrike" kern="1200" cap="none" spc="-6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Segoe Script" panose="030B0504020000000003" pitchFamily="66" charset="0"/>
                <a:ea typeface="Roboto Slab" pitchFamily="2" charset="0"/>
                <a:cs typeface="Arial" panose="020B0604020202020204" pitchFamily="34" charset="0"/>
              </a:rPr>
              <a:t>Please share!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800" b="1" i="0" u="none" strike="noStrike" kern="1200" cap="none" spc="-6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11" name="Title 1">
            <a:extLst>
              <a:ext uri="{FF2B5EF4-FFF2-40B4-BE49-F238E27FC236}">
                <a16:creationId xmlns:a16="http://schemas.microsoft.com/office/drawing/2014/main" id="{E941B657-D190-4D06-9AD2-D411F239516F}"/>
              </a:ext>
            </a:extLst>
          </p:cNvPr>
          <p:cNvSpPr txBox="1">
            <a:spLocks/>
          </p:cNvSpPr>
          <p:nvPr/>
        </p:nvSpPr>
        <p:spPr>
          <a:xfrm>
            <a:off x="0" y="0"/>
            <a:ext cx="5016843" cy="2693784"/>
          </a:xfrm>
          <a:prstGeom prst="rect">
            <a:avLst/>
          </a:prstGeom>
          <a:solidFill>
            <a:schemeClr val="accent5">
              <a:lumMod val="75000"/>
            </a:schemeClr>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700" b="1" i="0" u="none" strike="noStrike" kern="1200" cap="none" spc="-60" normalizeH="0" baseline="0" noProof="0" dirty="0">
                <a:ln>
                  <a:noFill/>
                </a:ln>
                <a:solidFill>
                  <a:srgbClr val="00FF00"/>
                </a:solidFill>
                <a:effectLst/>
                <a:uLnTx/>
                <a:uFillTx/>
                <a:latin typeface="Arial" panose="020B0604020202020204" pitchFamily="34" charset="0"/>
                <a:ea typeface="+mj-ea"/>
                <a:cs typeface="Arial" panose="020B0604020202020204" pitchFamily="34" charset="0"/>
              </a:rPr>
            </a:br>
            <a:br>
              <a:rPr kumimoji="0" lang="en-US" sz="700" b="1" i="0" u="none" strike="noStrike" kern="1200" cap="none" spc="-60" normalizeH="0" baseline="0" noProof="0" dirty="0">
                <a:ln>
                  <a:noFill/>
                </a:ln>
                <a:solidFill>
                  <a:srgbClr val="00FF00"/>
                </a:solidFill>
                <a:effectLst/>
                <a:uLnTx/>
                <a:uFillTx/>
                <a:latin typeface="Arial" panose="020B0604020202020204" pitchFamily="34" charset="0"/>
                <a:ea typeface="+mj-ea"/>
                <a:cs typeface="Arial" panose="020B0604020202020204" pitchFamily="34" charset="0"/>
              </a:rPr>
            </a:br>
            <a:br>
              <a:rPr kumimoji="0" lang="en-US" sz="700" b="1" i="0" u="none" strike="noStrike" kern="1200" cap="none" spc="-60" normalizeH="0" baseline="0" noProof="0" dirty="0">
                <a:ln>
                  <a:noFill/>
                </a:ln>
                <a:solidFill>
                  <a:srgbClr val="00FF00"/>
                </a:solidFill>
                <a:effectLst/>
                <a:uLnTx/>
                <a:uFillTx/>
                <a:latin typeface="Arial" panose="020B0604020202020204" pitchFamily="34" charset="0"/>
                <a:ea typeface="+mj-ea"/>
                <a:cs typeface="Arial" panose="020B0604020202020204" pitchFamily="34" charset="0"/>
              </a:rPr>
            </a:br>
            <a:r>
              <a:rPr kumimoji="0" lang="en-US" sz="7200" b="1" i="0" u="none" strike="noStrike" kern="1200" cap="none" spc="-6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mbria Math" panose="02040503050406030204" pitchFamily="18" charset="0"/>
                <a:cs typeface="Arial" panose="020B0604020202020204" pitchFamily="34" charset="0"/>
              </a:rPr>
              <a:t>Help 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6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mbria Math" panose="02040503050406030204" pitchFamily="18" charset="0"/>
                <a:cs typeface="Arial" panose="020B0604020202020204" pitchFamily="34" charset="0"/>
              </a:rPr>
              <a:t>Help Others!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60" normalizeH="0" baseline="0" noProof="0" dirty="0">
              <a:ln>
                <a:noFill/>
              </a:ln>
              <a:solidFill>
                <a:srgbClr val="00FF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93957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C5A76E-4CD5-4220-BD09-FC45C0770430}"/>
              </a:ext>
            </a:extLst>
          </p:cNvPr>
          <p:cNvSpPr/>
          <p:nvPr/>
        </p:nvSpPr>
        <p:spPr>
          <a:xfrm>
            <a:off x="0" y="6098542"/>
            <a:ext cx="12192000" cy="784830"/>
          </a:xfrm>
          <a:prstGeom prst="rect">
            <a:avLst/>
          </a:prstGeom>
          <a:solidFill>
            <a:srgbClr val="FFFF00"/>
          </a:solidFill>
        </p:spPr>
        <p:txBody>
          <a:bodyPr wrap="square">
            <a:spAutoFit/>
          </a:bodyPr>
          <a:lstStyle/>
          <a:p>
            <a:pPr algn="ctr">
              <a:spcBef>
                <a:spcPct val="50000"/>
              </a:spcBef>
            </a:pPr>
            <a:r>
              <a:rPr lang="en-US" dirty="0">
                <a:solidFill>
                  <a:srgbClr val="FF0000"/>
                </a:solidFill>
              </a:rPr>
              <a:t>Insert Approved BD Disclaimer here</a:t>
            </a:r>
          </a:p>
          <a:p>
            <a:pPr algn="ctr">
              <a:spcBef>
                <a:spcPct val="50000"/>
              </a:spcBef>
            </a:pPr>
            <a:r>
              <a:rPr lang="en-US" dirty="0">
                <a:solidFill>
                  <a:srgbClr val="FF0000"/>
                </a:solidFill>
              </a:rPr>
              <a:t>Insert registered branch address, contact information </a:t>
            </a:r>
            <a:endParaRPr lang="en-US" dirty="0">
              <a:solidFill>
                <a:srgbClr val="FF0000"/>
              </a:solidFill>
              <a:effectLst>
                <a:outerShdw blurRad="38100" dist="38100" dir="2700000" algn="tl">
                  <a:srgbClr val="000000">
                    <a:alpha val="43137"/>
                  </a:srgbClr>
                </a:outerShdw>
              </a:effectLst>
            </a:endParaRPr>
          </a:p>
        </p:txBody>
      </p:sp>
      <p:sp>
        <p:nvSpPr>
          <p:cNvPr id="12" name="Rectangle 14">
            <a:extLst>
              <a:ext uri="{FF2B5EF4-FFF2-40B4-BE49-F238E27FC236}">
                <a16:creationId xmlns:a16="http://schemas.microsoft.com/office/drawing/2014/main" id="{DBFB6EE0-E658-4518-8439-8293984E0032}"/>
              </a:ext>
            </a:extLst>
          </p:cNvPr>
          <p:cNvSpPr>
            <a:spLocks noChangeArrowheads="1"/>
          </p:cNvSpPr>
          <p:nvPr/>
        </p:nvSpPr>
        <p:spPr bwMode="auto">
          <a:xfrm flipH="1">
            <a:off x="246238" y="1152505"/>
            <a:ext cx="11691759" cy="393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1050" dirty="0">
                <a:solidFill>
                  <a:srgbClr val="3B3838"/>
                </a:solidFill>
                <a:latin typeface="+mj-lt"/>
                <a:cs typeface="Calibri" panose="020F0502020204030204" pitchFamily="34" charset="0"/>
              </a:rPr>
              <a:t>The views stated in this workshop are not necessarily the opinion of </a:t>
            </a:r>
            <a:r>
              <a:rPr lang="en-US" sz="1050" dirty="0">
                <a:solidFill>
                  <a:srgbClr val="3B3838"/>
                </a:solidFill>
                <a:highlight>
                  <a:srgbClr val="FFFF00"/>
                </a:highlight>
                <a:latin typeface="+mj-lt"/>
                <a:cs typeface="Calibri" panose="020F0502020204030204" pitchFamily="34" charset="0"/>
              </a:rPr>
              <a:t>broker/dealer </a:t>
            </a:r>
            <a:r>
              <a:rPr lang="en-US" sz="1050" dirty="0">
                <a:solidFill>
                  <a:srgbClr val="3B3838"/>
                </a:solidFill>
                <a:latin typeface="+mj-lt"/>
                <a:cs typeface="Calibri" panose="020F0502020204030204" pitchFamily="34" charset="0"/>
              </a:rPr>
              <a:t>and should not be construed, directly or indirectly, as an offer to buy or sell any securities mentioned herein.  Information is based on sources believed to be reliable; however, their accuracy or completeness cannot be guaranteed.  Please note that statements made may be subject to change depending on any revisions to the tax code or any additional changes in government policy. Please note that individual situations can vary. Unless certain criteria are met, Roth IRA owners must be 59½ or older and have held the IRA for five years before tax-free withdrawals are permitted. Additionally, each converted amount is subject to its own five-year holding period. Investors should consult a tax advisor before deciding to do a conversion. </a:t>
            </a:r>
          </a:p>
          <a:p>
            <a:pPr algn="just" eaLnBrk="0" fontAlgn="base" hangingPunct="0">
              <a:spcBef>
                <a:spcPct val="0"/>
              </a:spcBef>
              <a:spcAft>
                <a:spcPct val="0"/>
              </a:spcAft>
            </a:pPr>
            <a:endParaRPr lang="en-US" sz="1050" dirty="0">
              <a:solidFill>
                <a:srgbClr val="3B3838"/>
              </a:solidFill>
              <a:latin typeface="+mj-lt"/>
              <a:cs typeface="Calibri" panose="020F0502020204030204" pitchFamily="34" charset="0"/>
            </a:endParaRPr>
          </a:p>
          <a:p>
            <a:pPr algn="just" eaLnBrk="0" fontAlgn="base" hangingPunct="0">
              <a:spcBef>
                <a:spcPct val="0"/>
              </a:spcBef>
              <a:spcAft>
                <a:spcPct val="0"/>
              </a:spcAft>
            </a:pPr>
            <a:endParaRPr lang="en-US" sz="1050" dirty="0">
              <a:solidFill>
                <a:srgbClr val="3B3838"/>
              </a:solidFill>
              <a:latin typeface="+mj-lt"/>
              <a:cs typeface="Calibri" panose="020F0502020204030204" pitchFamily="34" charset="0"/>
            </a:endParaRPr>
          </a:p>
          <a:p>
            <a:pPr algn="just" eaLnBrk="0" fontAlgn="base" hangingPunct="0">
              <a:spcBef>
                <a:spcPct val="0"/>
              </a:spcBef>
              <a:spcAft>
                <a:spcPct val="0"/>
              </a:spcAft>
            </a:pPr>
            <a:r>
              <a:rPr lang="en-US" sz="1050" b="0" i="0" dirty="0">
                <a:solidFill>
                  <a:srgbClr val="000000"/>
                </a:solidFill>
                <a:effectLst/>
                <a:latin typeface="+mj-lt"/>
              </a:rPr>
              <a:t>Investing involves risk including the potential loss of principal. No investment strategy can guarantee a profit or protect against loss in periods of declining values. Past performance is no guarantee of future results. Diversification and strategic asset allocation do not ensure a profit or protect against a loss. The process of rebalancing may carry tax consequences. This information is not intended to be a substitute for specific individualized tax, legal, or investment planning advice. You should discuss any tax, legal or investment planning matters with the appropriate professional.</a:t>
            </a:r>
          </a:p>
          <a:p>
            <a:pPr algn="just" eaLnBrk="0" fontAlgn="base" hangingPunct="0">
              <a:spcBef>
                <a:spcPct val="0"/>
              </a:spcBef>
              <a:spcAft>
                <a:spcPct val="0"/>
              </a:spcAft>
            </a:pPr>
            <a:r>
              <a:rPr lang="en-US" sz="1050" b="0" i="0" dirty="0">
                <a:solidFill>
                  <a:srgbClr val="000000"/>
                </a:solidFill>
                <a:effectLst/>
                <a:latin typeface="+mj-lt"/>
              </a:rPr>
              <a:t> </a:t>
            </a:r>
            <a:br>
              <a:rPr lang="en-US" sz="1050" dirty="0">
                <a:latin typeface="+mj-lt"/>
              </a:rPr>
            </a:br>
            <a:endParaRPr lang="en-US" sz="1050" dirty="0">
              <a:latin typeface="+mj-lt"/>
            </a:endParaRPr>
          </a:p>
          <a:p>
            <a:pPr algn="just" eaLnBrk="0" fontAlgn="base" hangingPunct="0">
              <a:spcBef>
                <a:spcPct val="0"/>
              </a:spcBef>
              <a:spcAft>
                <a:spcPct val="0"/>
              </a:spcAft>
            </a:pPr>
            <a:r>
              <a:rPr lang="en-US" sz="1050" b="0" i="0" dirty="0">
                <a:solidFill>
                  <a:srgbClr val="000000"/>
                </a:solidFill>
                <a:effectLst/>
                <a:latin typeface="+mj-lt"/>
              </a:rPr>
              <a:t>All indexes are unmanaged and cannot be invested into directly. Unmanaged index returns do not reflect fees, expenses, or sales charges. Index performance is not indicative of the performance of any investment. Economic forecasts set forth may not develop as predicted and there can be no guarantee that strategies promoted will be successful. International investing involves special risks such as currency fluctuation and political instability and may not be suitable for all investors.</a:t>
            </a:r>
          </a:p>
          <a:p>
            <a:pPr algn="just" eaLnBrk="0" fontAlgn="base" hangingPunct="0">
              <a:spcBef>
                <a:spcPct val="0"/>
              </a:spcBef>
              <a:spcAft>
                <a:spcPct val="0"/>
              </a:spcAft>
            </a:pPr>
            <a:endParaRPr lang="en-US" sz="1050" dirty="0">
              <a:latin typeface="+mj-lt"/>
            </a:endParaRPr>
          </a:p>
          <a:p>
            <a:pPr algn="just" eaLnBrk="0" fontAlgn="base" hangingPunct="0">
              <a:spcBef>
                <a:spcPct val="0"/>
              </a:spcBef>
              <a:spcAft>
                <a:spcPct val="0"/>
              </a:spcAft>
            </a:pPr>
            <a:r>
              <a:rPr lang="en-US" sz="1050" dirty="0">
                <a:latin typeface="+mj-lt"/>
              </a:rPr>
              <a:t>The S&amp;P 500 is an unmanaged index of 500 widely held stocks that is generally considered representative of the U.S. Stock market. Index performance does not include transaction costs or other fees, which will affect actual investment performance. Individual investor’s results will vary. </a:t>
            </a:r>
          </a:p>
          <a:p>
            <a:pPr algn="just" eaLnBrk="0" fontAlgn="base" hangingPunct="0">
              <a:spcBef>
                <a:spcPct val="0"/>
              </a:spcBef>
              <a:spcAft>
                <a:spcPct val="0"/>
              </a:spcAft>
            </a:pPr>
            <a:endParaRPr lang="en-US" sz="1050" b="0" i="0" dirty="0">
              <a:solidFill>
                <a:srgbClr val="000000"/>
              </a:solidFill>
              <a:effectLst/>
              <a:latin typeface="+mj-lt"/>
            </a:endParaRPr>
          </a:p>
          <a:p>
            <a:pPr algn="just" eaLnBrk="0" fontAlgn="base" hangingPunct="0">
              <a:spcBef>
                <a:spcPct val="0"/>
              </a:spcBef>
              <a:spcAft>
                <a:spcPct val="0"/>
              </a:spcAft>
            </a:pPr>
            <a:endParaRPr lang="en-US" sz="1050" b="0" i="0" dirty="0">
              <a:solidFill>
                <a:srgbClr val="000000"/>
              </a:solidFill>
              <a:effectLst/>
              <a:latin typeface="+mj-lt"/>
            </a:endParaRPr>
          </a:p>
          <a:p>
            <a:pPr algn="just" eaLnBrk="0" fontAlgn="base" hangingPunct="0">
              <a:spcBef>
                <a:spcPct val="0"/>
              </a:spcBef>
              <a:spcAft>
                <a:spcPct val="0"/>
              </a:spcAft>
            </a:pPr>
            <a:endParaRPr lang="en-US" altLang="en-US" sz="1000" dirty="0">
              <a:solidFill>
                <a:srgbClr val="3B3838"/>
              </a:solidFill>
              <a:latin typeface="+mj-lt"/>
              <a:cs typeface="Calibri" panose="020F0502020204030204" pitchFamily="34" charset="0"/>
            </a:endParaRPr>
          </a:p>
          <a:p>
            <a:pPr algn="ctr" eaLnBrk="0" fontAlgn="base" hangingPunct="0">
              <a:spcBef>
                <a:spcPct val="0"/>
              </a:spcBef>
              <a:spcAft>
                <a:spcPct val="0"/>
              </a:spcAft>
            </a:pPr>
            <a:r>
              <a:rPr lang="en-US" sz="1000" dirty="0">
                <a:solidFill>
                  <a:srgbClr val="3B3838"/>
                </a:solidFill>
                <a:latin typeface="+mj-lt"/>
                <a:cs typeface="Calibri" panose="020F0502020204030204" pitchFamily="34" charset="0"/>
              </a:rPr>
              <a:t>Contents provided by: </a:t>
            </a:r>
            <a:br>
              <a:rPr lang="en-US" sz="1000" dirty="0">
                <a:solidFill>
                  <a:srgbClr val="3B3838"/>
                </a:solidFill>
                <a:latin typeface="+mj-lt"/>
                <a:cs typeface="Calibri" panose="020F0502020204030204" pitchFamily="34" charset="0"/>
              </a:rPr>
            </a:br>
            <a:r>
              <a:rPr lang="en-US" sz="1000" dirty="0">
                <a:solidFill>
                  <a:srgbClr val="3B3838"/>
                </a:solidFill>
                <a:latin typeface="+mj-lt"/>
                <a:cs typeface="Calibri" panose="020F0502020204030204" pitchFamily="34" charset="0"/>
              </a:rPr>
              <a:t>The Academy of Preferred Financial Advisors, Inc. © 2024. All rights reserved. </a:t>
            </a:r>
            <a:br>
              <a:rPr lang="en-US" sz="1000" dirty="0">
                <a:solidFill>
                  <a:srgbClr val="3B3838"/>
                </a:solidFill>
                <a:latin typeface="+mj-lt"/>
                <a:cs typeface="Calibri" panose="020F0502020204030204" pitchFamily="34" charset="0"/>
              </a:rPr>
            </a:br>
            <a:r>
              <a:rPr lang="en-US" sz="1000" dirty="0">
                <a:solidFill>
                  <a:srgbClr val="3B3838"/>
                </a:solidFill>
                <a:latin typeface="+mj-lt"/>
                <a:cs typeface="Calibri" panose="020F0502020204030204" pitchFamily="34" charset="0"/>
              </a:rPr>
              <a:t>Reviewed by Keebler &amp; Associates.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1000" dirty="0">
              <a:solidFill>
                <a:srgbClr val="3B3838"/>
              </a:solidFill>
              <a:latin typeface="+mj-lt"/>
              <a:cs typeface="Calibri" panose="020F0502020204030204" pitchFamily="34" charset="0"/>
            </a:endParaRPr>
          </a:p>
        </p:txBody>
      </p:sp>
      <p:sp>
        <p:nvSpPr>
          <p:cNvPr id="13" name="Rectangle 15">
            <a:extLst>
              <a:ext uri="{FF2B5EF4-FFF2-40B4-BE49-F238E27FC236}">
                <a16:creationId xmlns:a16="http://schemas.microsoft.com/office/drawing/2014/main" id="{836B55FD-F450-439A-8A35-7ACD5FDDDCBF}"/>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3B3838"/>
                </a:solidFill>
                <a:effectLst/>
                <a:latin typeface="Arial" panose="020B0604020202020204" pitchFamily="34" charset="0"/>
                <a:ea typeface="Calibri" panose="020F0502020204030204" pitchFamily="34" charset="0"/>
                <a:cs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D95C5493-DE4A-41DB-BB46-9EF14C909FCF}"/>
              </a:ext>
            </a:extLst>
          </p:cNvPr>
          <p:cNvSpPr>
            <a:spLocks noChangeArrowheads="1"/>
          </p:cNvSpPr>
          <p:nvPr/>
        </p:nvSpPr>
        <p:spPr bwMode="auto">
          <a:xfrm>
            <a:off x="838200" y="14320838"/>
            <a:ext cx="12192000" cy="0"/>
          </a:xfrm>
          <a:prstGeom prst="rect">
            <a:avLst/>
          </a:prstGeom>
          <a:solidFill>
            <a:srgbClr val="E4F1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23805"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Verdana" panose="020B0604030504040204" pitchFamily="34" charset="0"/>
              </a:rPr>
              <a:t>The S&amp;P 500 is an unmanaged index of 500 widely held stocks that is generally considered representative of the U.S. Stock market. The Dow Jones Industrial Average (DJIA) commonly known as “The Dow”, is an index representing 30 stocks of companies maintained and reviewed by the editors of the Wall Street Journal. Index performance does not include transaction costs or other fees, which will affect actual investment performance. Individual investor’s results will vary.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FF"/>
                </a:solidFill>
                <a:effectLst/>
                <a:latin typeface="inherit"/>
              </a:rPr>
              <a:t>Show less</a:t>
            </a:r>
            <a:endParaRPr kumimoji="0" lang="en-US" altLang="en-US" sz="900" b="0" i="0" u="none" strike="noStrike" cap="none" normalizeH="0" baseline="0" dirty="0">
              <a:ln>
                <a:noFill/>
              </a:ln>
              <a:solidFill>
                <a:schemeClr val="tx1"/>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EBC38480-6D0F-41BB-8A1A-8D2F55F50649}"/>
              </a:ext>
            </a:extLst>
          </p:cNvPr>
          <p:cNvSpPr>
            <a:spLocks noChangeArrowheads="1"/>
          </p:cNvSpPr>
          <p:nvPr/>
        </p:nvSpPr>
        <p:spPr bwMode="auto">
          <a:xfrm>
            <a:off x="838200" y="19169063"/>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dirty="0">
                <a:ln>
                  <a:noFill/>
                </a:ln>
                <a:solidFill>
                  <a:schemeClr val="tx1"/>
                </a:solidFill>
                <a:effectLst/>
                <a:latin typeface="Verdana" panose="020B060403050404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95086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Grey-Background | Sarvosys">
            <a:extLst>
              <a:ext uri="{FF2B5EF4-FFF2-40B4-BE49-F238E27FC236}">
                <a16:creationId xmlns:a16="http://schemas.microsoft.com/office/drawing/2014/main" id="{5F347093-755E-4262-AA71-27FDC8376AF0}"/>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CB261CE-16AE-4AFB-9F77-B3D5A6AABC87}"/>
              </a:ext>
            </a:extLst>
          </p:cNvPr>
          <p:cNvSpPr>
            <a:spLocks noChangeArrowheads="1"/>
          </p:cNvSpPr>
          <p:nvPr/>
        </p:nvSpPr>
        <p:spPr bwMode="auto">
          <a:xfrm>
            <a:off x="4119" y="0"/>
            <a:ext cx="12192000" cy="1320874"/>
          </a:xfrm>
          <a:prstGeom prst="rect">
            <a:avLst/>
          </a:prstGeom>
          <a:noFill/>
          <a:ln w="12700">
            <a:noFill/>
            <a:miter lim="800000"/>
            <a:headEnd/>
            <a:tailEnd/>
          </a:ln>
          <a:effectLst/>
        </p:spPr>
        <p:txBody>
          <a:bodyPr wrap="square" lIns="90488" tIns="44450" rIns="90488" bIns="4445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1A4D98"/>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Thank You!</a:t>
            </a:r>
          </a:p>
        </p:txBody>
      </p:sp>
      <p:sp>
        <p:nvSpPr>
          <p:cNvPr id="4" name="Rectangle 3">
            <a:extLst>
              <a:ext uri="{FF2B5EF4-FFF2-40B4-BE49-F238E27FC236}">
                <a16:creationId xmlns:a16="http://schemas.microsoft.com/office/drawing/2014/main" id="{56AD428E-9EF5-4807-B708-776E00E01D3A}"/>
              </a:ext>
            </a:extLst>
          </p:cNvPr>
          <p:cNvSpPr txBox="1">
            <a:spLocks noChangeArrowheads="1"/>
          </p:cNvSpPr>
          <p:nvPr/>
        </p:nvSpPr>
        <p:spPr>
          <a:xfrm>
            <a:off x="-4119" y="1320875"/>
            <a:ext cx="12192000" cy="1662957"/>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880" marR="0" lvl="0" indent="-182880" algn="ctr" defTabSz="914400" rtl="0" eaLnBrk="1" fontAlgn="auto" latinLnBrk="0" hangingPunct="1">
              <a:lnSpc>
                <a:spcPct val="90000"/>
              </a:lnSpc>
              <a:spcBef>
                <a:spcPts val="1200"/>
              </a:spcBef>
              <a:spcAft>
                <a:spcPts val="0"/>
              </a:spcAft>
              <a:buClr>
                <a:srgbClr val="4472C4"/>
              </a:buClr>
              <a:buSzTx/>
              <a:buFont typeface="Wingdings" pitchFamily="2" charset="2"/>
              <a:buNone/>
              <a:tabLst/>
              <a:defRPr/>
            </a:pPr>
            <a:r>
              <a:rPr kumimoji="0" lang="en-US" sz="6000" b="0" i="0" u="none" strike="noStrike" kern="1200" cap="none" spc="0" normalizeH="0" baseline="0" noProof="0" dirty="0">
                <a:ln>
                  <a:noFill/>
                </a:ln>
                <a:solidFill>
                  <a:srgbClr val="008080"/>
                </a:solidFill>
                <a:effectLst/>
                <a:uLnTx/>
                <a:uFillTx/>
                <a:latin typeface="Calibri" panose="020F0502020204030204"/>
                <a:ea typeface="+mn-ea"/>
                <a:cs typeface="+mn-cs"/>
              </a:rPr>
              <a:t>    </a:t>
            </a:r>
            <a:r>
              <a:rPr kumimoji="0" lang="en-US" sz="4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We appreciate the opportunity to assist </a:t>
            </a:r>
            <a:br>
              <a:rPr kumimoji="0" lang="en-US" sz="4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br>
            <a:r>
              <a:rPr kumimoji="0" lang="en-US" sz="4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you with your financial needs!</a:t>
            </a:r>
          </a:p>
          <a:p>
            <a:pPr marL="182880" marR="0" lvl="0" indent="-182880" algn="l" defTabSz="914400" rtl="0" eaLnBrk="1" fontAlgn="auto" latinLnBrk="0" hangingPunct="1">
              <a:lnSpc>
                <a:spcPct val="90000"/>
              </a:lnSpc>
              <a:spcBef>
                <a:spcPts val="1200"/>
              </a:spcBef>
              <a:spcAft>
                <a:spcPts val="0"/>
              </a:spcAft>
              <a:buClr>
                <a:srgbClr val="4472C4"/>
              </a:buClr>
              <a:buSzTx/>
              <a:buFont typeface="Wingdings" pitchFamily="2" charset="2"/>
              <a:buNone/>
              <a:tabLst/>
              <a:defRPr/>
            </a:pPr>
            <a:endParaRPr kumimoji="0" lang="en-US" sz="4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a:p>
            <a:pPr marL="182880" marR="0" lvl="0" indent="-182880" algn="l" defTabSz="914400" rtl="0" eaLnBrk="1" fontAlgn="auto" latinLnBrk="0" hangingPunct="1">
              <a:lnSpc>
                <a:spcPct val="90000"/>
              </a:lnSpc>
              <a:spcBef>
                <a:spcPts val="1200"/>
              </a:spcBef>
              <a:spcAft>
                <a:spcPts val="0"/>
              </a:spcAft>
              <a:buClr>
                <a:srgbClr val="4472C4"/>
              </a:buClr>
              <a:buSzTx/>
              <a:buFont typeface="Wingdings" pitchFamily="2" charset="2"/>
              <a:buNone/>
              <a:tabLst/>
              <a:defRPr/>
            </a:pPr>
            <a:endParaRPr kumimoji="0" lang="en-US" sz="6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8C14B96-08CA-439E-AC5D-F1AF322505C4}"/>
              </a:ext>
            </a:extLst>
          </p:cNvPr>
          <p:cNvSpPr txBox="1"/>
          <p:nvPr/>
        </p:nvSpPr>
        <p:spPr>
          <a:xfrm>
            <a:off x="1273344" y="3429000"/>
            <a:ext cx="593694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Your health and </a:t>
            </a:r>
            <a:b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well-being is always our highest priority!</a:t>
            </a:r>
          </a:p>
        </p:txBody>
      </p:sp>
      <p:pic>
        <p:nvPicPr>
          <p:cNvPr id="7" name="Picture 6">
            <a:extLst>
              <a:ext uri="{FF2B5EF4-FFF2-40B4-BE49-F238E27FC236}">
                <a16:creationId xmlns:a16="http://schemas.microsoft.com/office/drawing/2014/main" id="{A9500984-F297-4B2F-B7AF-165B6C6B538F}"/>
              </a:ext>
            </a:extLst>
          </p:cNvPr>
          <p:cNvPicPr>
            <a:picLocks noChangeAspect="1"/>
          </p:cNvPicPr>
          <p:nvPr/>
        </p:nvPicPr>
        <p:blipFill>
          <a:blip r:embed="rId4"/>
          <a:stretch>
            <a:fillRect/>
          </a:stretch>
        </p:blipFill>
        <p:spPr>
          <a:xfrm>
            <a:off x="7331245" y="3135675"/>
            <a:ext cx="4342468" cy="3187852"/>
          </a:xfrm>
          <a:prstGeom prst="rect">
            <a:avLst/>
          </a:prstGeom>
          <a:ln>
            <a:solidFill>
              <a:srgbClr val="0070C0"/>
            </a:solidFill>
          </a:ln>
        </p:spPr>
      </p:pic>
    </p:spTree>
    <p:extLst>
      <p:ext uri="{BB962C8B-B14F-4D97-AF65-F5344CB8AC3E}">
        <p14:creationId xmlns:p14="http://schemas.microsoft.com/office/powerpoint/2010/main" val="1124295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Riots: the violence is turning many away from supporting BLM">
            <a:extLst>
              <a:ext uri="{FF2B5EF4-FFF2-40B4-BE49-F238E27FC236}">
                <a16:creationId xmlns:a16="http://schemas.microsoft.com/office/drawing/2014/main" id="{BC8E934D-B77B-430D-9275-01E5CAFE38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052" t="21852" r="29863" b="23520"/>
          <a:stretch/>
        </p:blipFill>
        <p:spPr bwMode="auto">
          <a:xfrm>
            <a:off x="4934712" y="1008994"/>
            <a:ext cx="2002552" cy="2792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CEC440B-349F-8818-F27C-9D821C417695}"/>
              </a:ext>
            </a:extLst>
          </p:cNvPr>
          <p:cNvPicPr>
            <a:picLocks noChangeAspect="1"/>
          </p:cNvPicPr>
          <p:nvPr/>
        </p:nvPicPr>
        <p:blipFill>
          <a:blip r:embed="rId4"/>
          <a:stretch>
            <a:fillRect/>
          </a:stretch>
        </p:blipFill>
        <p:spPr>
          <a:xfrm>
            <a:off x="0" y="3891762"/>
            <a:ext cx="4942926" cy="2966238"/>
          </a:xfrm>
          <a:prstGeom prst="rect">
            <a:avLst/>
          </a:prstGeom>
        </p:spPr>
      </p:pic>
      <p:pic>
        <p:nvPicPr>
          <p:cNvPr id="4" name="Picture 3">
            <a:extLst>
              <a:ext uri="{FF2B5EF4-FFF2-40B4-BE49-F238E27FC236}">
                <a16:creationId xmlns:a16="http://schemas.microsoft.com/office/drawing/2014/main" id="{64760489-5F78-39C0-6269-B39D555D45BD}"/>
              </a:ext>
            </a:extLst>
          </p:cNvPr>
          <p:cNvPicPr>
            <a:picLocks noChangeAspect="1"/>
          </p:cNvPicPr>
          <p:nvPr/>
        </p:nvPicPr>
        <p:blipFill>
          <a:blip r:embed="rId5"/>
          <a:stretch>
            <a:fillRect/>
          </a:stretch>
        </p:blipFill>
        <p:spPr>
          <a:xfrm>
            <a:off x="4927100" y="3513181"/>
            <a:ext cx="3593390" cy="3330097"/>
          </a:xfrm>
          <a:prstGeom prst="rect">
            <a:avLst/>
          </a:prstGeom>
        </p:spPr>
      </p:pic>
      <p:pic>
        <p:nvPicPr>
          <p:cNvPr id="5" name="Picture 4">
            <a:extLst>
              <a:ext uri="{FF2B5EF4-FFF2-40B4-BE49-F238E27FC236}">
                <a16:creationId xmlns:a16="http://schemas.microsoft.com/office/drawing/2014/main" id="{F6F1F6BD-7A14-6499-C269-679D8DD04BE5}"/>
              </a:ext>
            </a:extLst>
          </p:cNvPr>
          <p:cNvPicPr>
            <a:picLocks noChangeAspect="1"/>
          </p:cNvPicPr>
          <p:nvPr/>
        </p:nvPicPr>
        <p:blipFill>
          <a:blip r:embed="rId6"/>
          <a:stretch>
            <a:fillRect/>
          </a:stretch>
        </p:blipFill>
        <p:spPr>
          <a:xfrm>
            <a:off x="-8214" y="1008994"/>
            <a:ext cx="4942926" cy="3160242"/>
          </a:xfrm>
          <a:prstGeom prst="rect">
            <a:avLst/>
          </a:prstGeom>
        </p:spPr>
      </p:pic>
      <p:pic>
        <p:nvPicPr>
          <p:cNvPr id="7" name="Picture 6">
            <a:extLst>
              <a:ext uri="{FF2B5EF4-FFF2-40B4-BE49-F238E27FC236}">
                <a16:creationId xmlns:a16="http://schemas.microsoft.com/office/drawing/2014/main" id="{6342CFBD-A030-5620-A1C2-FA28EB4FA5F7}"/>
              </a:ext>
            </a:extLst>
          </p:cNvPr>
          <p:cNvPicPr>
            <a:picLocks noChangeAspect="1"/>
          </p:cNvPicPr>
          <p:nvPr/>
        </p:nvPicPr>
        <p:blipFill>
          <a:blip r:embed="rId7"/>
          <a:stretch>
            <a:fillRect/>
          </a:stretch>
        </p:blipFill>
        <p:spPr>
          <a:xfrm>
            <a:off x="8568995" y="5444809"/>
            <a:ext cx="3655684" cy="1478164"/>
          </a:xfrm>
          <a:prstGeom prst="rect">
            <a:avLst/>
          </a:prstGeom>
        </p:spPr>
      </p:pic>
      <p:pic>
        <p:nvPicPr>
          <p:cNvPr id="8" name="Picture 7">
            <a:extLst>
              <a:ext uri="{FF2B5EF4-FFF2-40B4-BE49-F238E27FC236}">
                <a16:creationId xmlns:a16="http://schemas.microsoft.com/office/drawing/2014/main" id="{8815C1BD-A566-B416-BDC3-8462912E0F6D}"/>
              </a:ext>
            </a:extLst>
          </p:cNvPr>
          <p:cNvPicPr>
            <a:picLocks noChangeAspect="1"/>
          </p:cNvPicPr>
          <p:nvPr/>
        </p:nvPicPr>
        <p:blipFill>
          <a:blip r:embed="rId8"/>
          <a:stretch>
            <a:fillRect/>
          </a:stretch>
        </p:blipFill>
        <p:spPr>
          <a:xfrm>
            <a:off x="6922429" y="1003097"/>
            <a:ext cx="5343144" cy="2789956"/>
          </a:xfrm>
          <a:prstGeom prst="rect">
            <a:avLst/>
          </a:prstGeom>
        </p:spPr>
      </p:pic>
      <p:sp>
        <p:nvSpPr>
          <p:cNvPr id="2" name="Title 1">
            <a:extLst>
              <a:ext uri="{FF2B5EF4-FFF2-40B4-BE49-F238E27FC236}">
                <a16:creationId xmlns:a16="http://schemas.microsoft.com/office/drawing/2014/main" id="{60D89190-139A-863F-CDC4-BD878481653B}"/>
              </a:ext>
            </a:extLst>
          </p:cNvPr>
          <p:cNvSpPr txBox="1">
            <a:spLocks/>
          </p:cNvSpPr>
          <p:nvPr/>
        </p:nvSpPr>
        <p:spPr>
          <a:xfrm>
            <a:off x="0" y="0"/>
            <a:ext cx="12192000" cy="120343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Equity Markets Concerns</a:t>
            </a:r>
          </a:p>
        </p:txBody>
      </p:sp>
      <p:pic>
        <p:nvPicPr>
          <p:cNvPr id="9" name="Picture 8">
            <a:extLst>
              <a:ext uri="{FF2B5EF4-FFF2-40B4-BE49-F238E27FC236}">
                <a16:creationId xmlns:a16="http://schemas.microsoft.com/office/drawing/2014/main" id="{F35938BB-6081-35BC-E0D1-06ACDCAE2F8F}"/>
              </a:ext>
            </a:extLst>
          </p:cNvPr>
          <p:cNvPicPr>
            <a:picLocks noChangeAspect="1"/>
          </p:cNvPicPr>
          <p:nvPr/>
        </p:nvPicPr>
        <p:blipFill>
          <a:blip r:embed="rId9"/>
          <a:stretch>
            <a:fillRect/>
          </a:stretch>
        </p:blipFill>
        <p:spPr>
          <a:xfrm>
            <a:off x="8520490" y="3721265"/>
            <a:ext cx="3737471" cy="1723544"/>
          </a:xfrm>
          <a:prstGeom prst="rect">
            <a:avLst/>
          </a:prstGeom>
        </p:spPr>
      </p:pic>
    </p:spTree>
    <p:extLst>
      <p:ext uri="{BB962C8B-B14F-4D97-AF65-F5344CB8AC3E}">
        <p14:creationId xmlns:p14="http://schemas.microsoft.com/office/powerpoint/2010/main" val="23757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Grey-Background | Sarvosys">
            <a:extLst>
              <a:ext uri="{FF2B5EF4-FFF2-40B4-BE49-F238E27FC236}">
                <a16:creationId xmlns:a16="http://schemas.microsoft.com/office/drawing/2014/main" id="{3270A709-A727-47B1-4C80-4A3754BA5337}"/>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509733"/>
            <a:ext cx="12192000" cy="63482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Equity Markets 2024</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60E885F-FA21-4121-93E4-B0C2E4E7D296}"/>
              </a:ext>
            </a:extLst>
          </p:cNvPr>
          <p:cNvSpPr txBox="1"/>
          <p:nvPr/>
        </p:nvSpPr>
        <p:spPr>
          <a:xfrm>
            <a:off x="0" y="6581001"/>
            <a:ext cx="155619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Source: bigcharts.com</a:t>
            </a:r>
          </a:p>
        </p:txBody>
      </p:sp>
      <p:pic>
        <p:nvPicPr>
          <p:cNvPr id="8" name="Picture 7" descr="A graph of a graph&#10;&#10;Description automatically generated">
            <a:extLst>
              <a:ext uri="{FF2B5EF4-FFF2-40B4-BE49-F238E27FC236}">
                <a16:creationId xmlns:a16="http://schemas.microsoft.com/office/drawing/2014/main" id="{35334C12-37A8-F383-576B-7FDB5D438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398" y="1343957"/>
            <a:ext cx="9953202" cy="5004310"/>
          </a:xfrm>
          <a:prstGeom prst="rect">
            <a:avLst/>
          </a:prstGeom>
        </p:spPr>
      </p:pic>
      <p:cxnSp>
        <p:nvCxnSpPr>
          <p:cNvPr id="9" name="Straight Connector 8">
            <a:extLst>
              <a:ext uri="{FF2B5EF4-FFF2-40B4-BE49-F238E27FC236}">
                <a16:creationId xmlns:a16="http://schemas.microsoft.com/office/drawing/2014/main" id="{C73166EC-F24E-7A42-0365-DABB266A4D03}"/>
              </a:ext>
            </a:extLst>
          </p:cNvPr>
          <p:cNvCxnSpPr>
            <a:cxnSpLocks/>
          </p:cNvCxnSpPr>
          <p:nvPr/>
        </p:nvCxnSpPr>
        <p:spPr>
          <a:xfrm flipV="1">
            <a:off x="1444509" y="2090057"/>
            <a:ext cx="8613891" cy="366855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6276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Equity Market Concerns</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A30650-AF61-48DD-80B2-74A3C33335BE}"/>
              </a:ext>
            </a:extLst>
          </p:cNvPr>
          <p:cNvSpPr txBox="1"/>
          <p:nvPr/>
        </p:nvSpPr>
        <p:spPr>
          <a:xfrm>
            <a:off x="348343" y="1639493"/>
            <a:ext cx="11194083" cy="41395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Franklin Gothic Demi" panose="020B0703020102020204" pitchFamily="34" charset="0"/>
                <a:ea typeface="+mn-ea"/>
                <a:cs typeface="+mn-cs"/>
              </a:rPr>
              <a:t>Major Market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accent5">
                    <a:lumMod val="75000"/>
                  </a:schemeClr>
                </a:solidFill>
                <a:effectLst/>
                <a:uLnTx/>
                <a:uFillTx/>
                <a:latin typeface="Franklin Gothic Demi" panose="020B0703020102020204" pitchFamily="34" charset="0"/>
              </a:rPr>
              <a:t>Direction of inflation</a:t>
            </a:r>
            <a:endParaRPr kumimoji="0" lang="en-US" sz="1600" b="0" i="0" u="none" strike="noStrike" kern="1200" cap="none" spc="0" normalizeH="0" baseline="0" noProof="0" dirty="0">
              <a:ln>
                <a:noFill/>
              </a:ln>
              <a:solidFill>
                <a:schemeClr val="accent5">
                  <a:lumMod val="75000"/>
                </a:schemeClr>
              </a:solidFill>
              <a:effectLst/>
              <a:uLnTx/>
              <a:uFillTx/>
              <a:latin typeface="Franklin Gothic Demi" panose="020B0703020102020204" pitchFamily="34" charset="0"/>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3200" dirty="0">
                <a:solidFill>
                  <a:schemeClr val="accent5">
                    <a:lumMod val="75000"/>
                  </a:schemeClr>
                </a:solidFill>
                <a:latin typeface="Franklin Gothic Demi" panose="020B0703020102020204" pitchFamily="34" charset="0"/>
              </a:rPr>
              <a:t>Interest </a:t>
            </a:r>
            <a:r>
              <a:rPr kumimoji="0" lang="en-US" sz="3200" b="0" i="0" u="none" strike="noStrike" kern="1200" cap="none" spc="0" normalizeH="0" baseline="0" noProof="0" dirty="0">
                <a:ln>
                  <a:noFill/>
                </a:ln>
                <a:solidFill>
                  <a:schemeClr val="accent5">
                    <a:lumMod val="75000"/>
                  </a:schemeClr>
                </a:solidFill>
                <a:effectLst/>
                <a:uLnTx/>
                <a:uFillTx/>
                <a:latin typeface="Franklin Gothic Demi" panose="020B0703020102020204" pitchFamily="34" charset="0"/>
              </a:rPr>
              <a:t>rate changes </a:t>
            </a:r>
            <a:r>
              <a:rPr lang="en-US" sz="1600" dirty="0">
                <a:solidFill>
                  <a:schemeClr val="accent5">
                    <a:lumMod val="75000"/>
                  </a:schemeClr>
                </a:solidFill>
                <a:latin typeface="Franklin Gothic Demi" panose="020B0703020102020204" pitchFamily="34" charset="0"/>
              </a:rPr>
              <a:t> </a:t>
            </a:r>
            <a:endParaRPr kumimoji="0" lang="en-US" sz="3200" b="0" i="0" u="none" strike="noStrike" kern="1200" cap="none" spc="0" normalizeH="0" baseline="0" noProof="0" dirty="0">
              <a:ln>
                <a:noFill/>
              </a:ln>
              <a:solidFill>
                <a:schemeClr val="accent5">
                  <a:lumMod val="75000"/>
                </a:schemeClr>
              </a:solidFill>
              <a:effectLst/>
              <a:uLnTx/>
              <a:uFillTx/>
              <a:latin typeface="Franklin Gothic Demi" panose="020B0703020102020204" pitchFamily="34" charset="0"/>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accent5">
                    <a:lumMod val="75000"/>
                  </a:schemeClr>
                </a:solidFill>
                <a:effectLst/>
                <a:uLnTx/>
                <a:uFillTx/>
                <a:latin typeface="Franklin Gothic Demi" panose="020B0703020102020204" pitchFamily="34" charset="0"/>
              </a:rPr>
              <a:t>Recession concerns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accent5">
                    <a:lumMod val="75000"/>
                  </a:schemeClr>
                </a:solidFill>
                <a:effectLst/>
                <a:uLnTx/>
                <a:uFillTx/>
                <a:latin typeface="Franklin Gothic Demi" panose="020B0703020102020204" pitchFamily="34" charset="0"/>
              </a:rPr>
              <a:t>Geopolitical unrest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3200" dirty="0">
                <a:solidFill>
                  <a:schemeClr val="accent5">
                    <a:lumMod val="75000"/>
                  </a:schemeClr>
                </a:solidFill>
                <a:latin typeface="Franklin Gothic Demi" panose="020B0703020102020204" pitchFamily="34" charset="0"/>
              </a:rPr>
              <a:t>U.S. Presidential election</a:t>
            </a:r>
            <a:endParaRPr kumimoji="0" lang="en-US" sz="3200" b="0" i="0" u="none" strike="noStrike" kern="1200" cap="none" spc="0" normalizeH="0" baseline="0" noProof="0" dirty="0">
              <a:ln>
                <a:noFill/>
              </a:ln>
              <a:solidFill>
                <a:schemeClr val="accent5">
                  <a:lumMod val="75000"/>
                </a:schemeClr>
              </a:solidFill>
              <a:effectLst/>
              <a:uLnTx/>
              <a:uFillTx/>
              <a:latin typeface="Franklin Gothic Demi" panose="020B0703020102020204" pitchFamily="34" charset="0"/>
            </a:endParaRPr>
          </a:p>
        </p:txBody>
      </p:sp>
      <p:pic>
        <p:nvPicPr>
          <p:cNvPr id="3074" name="Picture 2" descr="4 Reasons For The Return of Market Volatility | Core Financial Group">
            <a:extLst>
              <a:ext uri="{FF2B5EF4-FFF2-40B4-BE49-F238E27FC236}">
                <a16:creationId xmlns:a16="http://schemas.microsoft.com/office/drawing/2014/main" id="{EF5815B7-8503-4551-922C-C34FF69A2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402798"/>
            <a:ext cx="5871328" cy="339781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4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EACBA-1AC0-3368-A39B-F54FE4615766}"/>
            </a:ext>
          </a:extLst>
        </p:cNvPr>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E1545685-43B8-5130-0D10-FDF82DBACD05}"/>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37" y="0"/>
            <a:ext cx="12409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FD0CF0-EA39-F4AE-B097-7B1297F10704}"/>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Inflation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endParaRPr>
          </a:p>
        </p:txBody>
      </p:sp>
      <p:sp>
        <p:nvSpPr>
          <p:cNvPr id="3" name="Content Placeholder 2">
            <a:extLst>
              <a:ext uri="{FF2B5EF4-FFF2-40B4-BE49-F238E27FC236}">
                <a16:creationId xmlns:a16="http://schemas.microsoft.com/office/drawing/2014/main" id="{23DD3760-43B4-B22A-05D9-EC377860737E}"/>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C54A0CE-D502-2B8B-238B-EA46A5C64409}"/>
              </a:ext>
            </a:extLst>
          </p:cNvPr>
          <p:cNvPicPr>
            <a:picLocks noChangeAspect="1"/>
          </p:cNvPicPr>
          <p:nvPr/>
        </p:nvPicPr>
        <p:blipFill>
          <a:blip r:embed="rId4"/>
          <a:stretch>
            <a:fillRect/>
          </a:stretch>
        </p:blipFill>
        <p:spPr>
          <a:xfrm>
            <a:off x="2130357" y="1389631"/>
            <a:ext cx="7850222" cy="5322921"/>
          </a:xfrm>
          <a:prstGeom prst="rect">
            <a:avLst/>
          </a:prstGeom>
        </p:spPr>
      </p:pic>
    </p:spTree>
    <p:extLst>
      <p:ext uri="{BB962C8B-B14F-4D97-AF65-F5344CB8AC3E}">
        <p14:creationId xmlns:p14="http://schemas.microsoft.com/office/powerpoint/2010/main" val="302616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711200"/>
          </a:xfrm>
          <a:prstGeom prst="rect">
            <a:avLst/>
          </a:prstGeom>
          <a:solidFill>
            <a:schemeClr val="accent5">
              <a:lumMod val="75000"/>
            </a:schemeClr>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Interest Rates</a:t>
            </a:r>
            <a:endPar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endParaRP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CFF0E2E-0F92-9A7C-AF36-B5D575BF8358}"/>
              </a:ext>
            </a:extLst>
          </p:cNvPr>
          <p:cNvPicPr>
            <a:picLocks noChangeAspect="1"/>
          </p:cNvPicPr>
          <p:nvPr/>
        </p:nvPicPr>
        <p:blipFill>
          <a:blip r:embed="rId4"/>
          <a:stretch>
            <a:fillRect/>
          </a:stretch>
        </p:blipFill>
        <p:spPr>
          <a:xfrm>
            <a:off x="3585604" y="823662"/>
            <a:ext cx="5020790" cy="5567410"/>
          </a:xfrm>
          <a:prstGeom prst="rect">
            <a:avLst/>
          </a:prstGeom>
        </p:spPr>
      </p:pic>
    </p:spTree>
    <p:extLst>
      <p:ext uri="{BB962C8B-B14F-4D97-AF65-F5344CB8AC3E}">
        <p14:creationId xmlns:p14="http://schemas.microsoft.com/office/powerpoint/2010/main" val="3152110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TotalTime>
  <Words>5513</Words>
  <Application>Microsoft Office PowerPoint</Application>
  <PresentationFormat>Widescreen</PresentationFormat>
  <Paragraphs>534</Paragraphs>
  <Slides>46</Slides>
  <Notes>46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46</vt:i4>
      </vt:variant>
    </vt:vector>
  </HeadingPairs>
  <TitlesOfParts>
    <vt:vector size="64" baseType="lpstr">
      <vt:lpstr>Arial</vt:lpstr>
      <vt:lpstr>Calibri</vt:lpstr>
      <vt:lpstr>Calibri Light</vt:lpstr>
      <vt:lpstr>Century Gothic</vt:lpstr>
      <vt:lpstr>Franklin Gothic Demi</vt:lpstr>
      <vt:lpstr>Franklin Gothic Demi Cond</vt:lpstr>
      <vt:lpstr>Franklin Gothic Heavy</vt:lpstr>
      <vt:lpstr>Franklin Gothic Medium</vt:lpstr>
      <vt:lpstr>Franklin Gothic Medium Cond</vt:lpstr>
      <vt:lpstr>inherit</vt:lpstr>
      <vt:lpstr>Montserrat</vt:lpstr>
      <vt:lpstr>Roboto Slab</vt:lpstr>
      <vt:lpstr>Segoe Script</vt:lpstr>
      <vt:lpstr>Symbol</vt:lpstr>
      <vt:lpstr>Verdana</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Looking Ahead </vt:lpstr>
      <vt:lpstr>     Tax Law Changes Are Coming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dc:creator>
  <cp:lastModifiedBy>Stephanie Allard</cp:lastModifiedBy>
  <cp:revision>62</cp:revision>
  <cp:lastPrinted>2024-09-30T17:42:53Z</cp:lastPrinted>
  <dcterms:created xsi:type="dcterms:W3CDTF">2023-09-20T19:02:40Z</dcterms:created>
  <dcterms:modified xsi:type="dcterms:W3CDTF">2024-11-18T20:11:33Z</dcterms:modified>
</cp:coreProperties>
</file>