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900" r:id="rId3"/>
    <p:sldId id="2464" r:id="rId4"/>
    <p:sldId id="967" r:id="rId5"/>
    <p:sldId id="906" r:id="rId6"/>
    <p:sldId id="901" r:id="rId7"/>
    <p:sldId id="2460" r:id="rId8"/>
    <p:sldId id="2462" r:id="rId9"/>
    <p:sldId id="929" r:id="rId10"/>
    <p:sldId id="922" r:id="rId11"/>
    <p:sldId id="924"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Unger" initials="KU" lastIdx="1" clrIdx="0">
    <p:extLst>
      <p:ext uri="{19B8F6BF-5375-455C-9EA6-DF929625EA0E}">
        <p15:presenceInfo xmlns:p15="http://schemas.microsoft.com/office/powerpoint/2012/main" userId="S::ken@theapfa.com::a059aaf4-1950-48dc-bd52-8e7c004b6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29A"/>
    <a:srgbClr val="0076A3"/>
    <a:srgbClr val="157BB2"/>
    <a:srgbClr val="FFFFFF"/>
    <a:srgbClr val="003399"/>
    <a:srgbClr val="FFFFEB"/>
    <a:srgbClr val="006600"/>
    <a:srgbClr val="EEF1FC"/>
    <a:srgbClr val="F2F2F2"/>
    <a:srgbClr val="F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71154" autoAdjust="0"/>
  </p:normalViewPr>
  <p:slideViewPr>
    <p:cSldViewPr snapToGrid="0">
      <p:cViewPr varScale="1">
        <p:scale>
          <a:sx n="93" d="100"/>
          <a:sy n="93" d="100"/>
        </p:scale>
        <p:origin x="1776"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99" d="100"/>
          <a:sy n="199" d="100"/>
        </p:scale>
        <p:origin x="207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A0BF826-5922-40BB-89F3-07B4FC690F9B}" type="datetimeFigureOut">
              <a:rPr lang="en-US" smtClean="0"/>
              <a:t>1/13/2025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D53C02A-7E42-473B-B46B-30CAC35B688D}" type="slidenum">
              <a:rPr lang="en-US" smtClean="0"/>
              <a:t>‹#›</a:t>
            </a:fld>
            <a:endParaRPr lang="en-US"/>
          </a:p>
        </p:txBody>
      </p:sp>
    </p:spTree>
    <p:extLst>
      <p:ext uri="{BB962C8B-B14F-4D97-AF65-F5344CB8AC3E}">
        <p14:creationId xmlns:p14="http://schemas.microsoft.com/office/powerpoint/2010/main" val="21283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89794"/>
            <a:ext cx="5608320" cy="3660458"/>
          </a:xfrm>
        </p:spPr>
        <p:txBody>
          <a:bodyPr/>
          <a:lstStyle/>
          <a:p>
            <a:pPr defTabSz="931637">
              <a:defRPr/>
            </a:pPr>
            <a:r>
              <a:rPr lang="en-US" b="0" dirty="0"/>
              <a:t>Hello, clients and friends.  This is ___________________ from __________________, and it’s my pleasure to present our fourth quarter economic review.</a:t>
            </a:r>
          </a:p>
        </p:txBody>
      </p:sp>
      <p:sp>
        <p:nvSpPr>
          <p:cNvPr id="4" name="Slide Number Placeholder 3"/>
          <p:cNvSpPr>
            <a:spLocks noGrp="1"/>
          </p:cNvSpPr>
          <p:nvPr>
            <p:ph type="sldNum" sz="quarter" idx="5"/>
          </p:nvPr>
        </p:nvSpPr>
        <p:spPr/>
        <p:txBody>
          <a:bodyPr/>
          <a:lstStyle/>
          <a:p>
            <a:fld id="{BD53C02A-7E42-473B-B46B-30CAC35B688D}" type="slidenum">
              <a:rPr lang="en-US" smtClean="0"/>
              <a:t>1</a:t>
            </a:fld>
            <a:endParaRPr lang="en-US"/>
          </a:p>
        </p:txBody>
      </p:sp>
    </p:spTree>
    <p:extLst>
      <p:ext uri="{BB962C8B-B14F-4D97-AF65-F5344CB8AC3E}">
        <p14:creationId xmlns:p14="http://schemas.microsoft.com/office/powerpoint/2010/main" val="148685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637">
              <a:defRPr/>
            </a:pPr>
            <a:r>
              <a:rPr lang="en-US" b="0" i="0" dirty="0">
                <a:solidFill>
                  <a:srgbClr val="1C1C1C"/>
                </a:solidFill>
                <a:effectLst/>
                <a:highlight>
                  <a:srgbClr val="FFFFFF"/>
                </a:highlight>
                <a:latin typeface="Inter"/>
              </a:rPr>
              <a:t>We are grateful for our clients and value the opportunity to accompany you on your financial journey. </a:t>
            </a:r>
          </a:p>
          <a:p>
            <a:pPr algn="just" defTabSz="931637">
              <a:defRPr/>
            </a:pPr>
            <a:endParaRPr lang="en-US" b="0" i="0" dirty="0">
              <a:solidFill>
                <a:srgbClr val="1C1C1C"/>
              </a:solidFill>
              <a:effectLst/>
              <a:highlight>
                <a:srgbClr val="FFFFFF"/>
              </a:highlight>
              <a:latin typeface="Inter"/>
            </a:endParaRPr>
          </a:p>
          <a:p>
            <a:pPr algn="just" defTabSz="931637">
              <a:defRPr/>
            </a:pPr>
            <a:r>
              <a:rPr lang="en-US" b="0" i="0" dirty="0">
                <a:solidFill>
                  <a:srgbClr val="1C1C1C"/>
                </a:solidFill>
                <a:effectLst/>
                <a:highlight>
                  <a:srgbClr val="FFFFFF"/>
                </a:highlight>
                <a:latin typeface="Inter"/>
              </a:rPr>
              <a:t>Our goal is to assist more people like you! </a:t>
            </a:r>
          </a:p>
          <a:p>
            <a:pPr algn="just" defTabSz="931637">
              <a:defRPr/>
            </a:pPr>
            <a:endParaRPr lang="en-US" b="0" i="0" dirty="0">
              <a:solidFill>
                <a:srgbClr val="1C1C1C"/>
              </a:solidFill>
              <a:effectLst/>
              <a:highlight>
                <a:srgbClr val="FFFFFF"/>
              </a:highlight>
              <a:latin typeface="Inter"/>
            </a:endParaRPr>
          </a:p>
          <a:p>
            <a:pPr algn="just" defTabSz="931637">
              <a:defRPr/>
            </a:pPr>
            <a:r>
              <a:rPr lang="en-US" b="0" i="0" dirty="0">
                <a:solidFill>
                  <a:srgbClr val="1C1C1C"/>
                </a:solidFill>
                <a:effectLst/>
                <a:latin typeface="Inter"/>
              </a:rPr>
              <a:t>The highest compliment we can receive is a referral. Many of our most satisfied clients were introduced to us by existing clients. If you know someone who could benefit from our services, please consider sharing this video or adding them to our mailing list. We would be honored if you could provide us with their contact information so that we can add them to our distribution list. This will enable them to receive our newsletters and invitations to watch or attend our presentations. </a:t>
            </a:r>
          </a:p>
          <a:p>
            <a:pPr algn="just" defTabSz="931637">
              <a:defRPr/>
            </a:pPr>
            <a:endParaRPr lang="en-US" b="0" i="0" dirty="0">
              <a:solidFill>
                <a:srgbClr val="1C1C1C"/>
              </a:solidFill>
              <a:effectLst/>
              <a:highlight>
                <a:srgbClr val="FFFFFF"/>
              </a:highlight>
              <a:latin typeface="Inter"/>
            </a:endParaRPr>
          </a:p>
          <a:p>
            <a:pPr algn="just" defTabSz="931637">
              <a:defRPr/>
            </a:pPr>
            <a:r>
              <a:rPr lang="en-US" b="0" i="0" dirty="0">
                <a:solidFill>
                  <a:srgbClr val="1C1C1C"/>
                </a:solidFill>
                <a:effectLst/>
                <a:highlight>
                  <a:srgbClr val="FFFFFF"/>
                </a:highlight>
                <a:latin typeface="Inter"/>
              </a:rPr>
              <a:t>Once again, thank you for your trust in us. One of our main objectives is to keep our clients informed, and we appreciate you taking the time to watch this update. Please feel free to call us if you have any question.</a:t>
            </a:r>
            <a:endParaRPr lang="en-US" dirty="0">
              <a:cs typeface="Arial"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10</a:t>
            </a:fld>
            <a:endParaRPr lang="en-US"/>
          </a:p>
        </p:txBody>
      </p:sp>
    </p:spTree>
    <p:extLst>
      <p:ext uri="{BB962C8B-B14F-4D97-AF65-F5344CB8AC3E}">
        <p14:creationId xmlns:p14="http://schemas.microsoft.com/office/powerpoint/2010/main" val="250949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11</a:t>
            </a:fld>
            <a:endParaRPr lang="en-US"/>
          </a:p>
        </p:txBody>
      </p:sp>
    </p:spTree>
    <p:extLst>
      <p:ext uri="{BB962C8B-B14F-4D97-AF65-F5344CB8AC3E}">
        <p14:creationId xmlns:p14="http://schemas.microsoft.com/office/powerpoint/2010/main" val="228067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firm, we partner with clients and believe an educated client is our best client. While we will always try our best to help you with your finances, we believe that knowledge is power. One of our missions is to share any knowledge with clients to help them make an informed decision.</a:t>
            </a:r>
          </a:p>
        </p:txBody>
      </p:sp>
      <p:sp>
        <p:nvSpPr>
          <p:cNvPr id="4" name="Slide Number Placeholder 3"/>
          <p:cNvSpPr>
            <a:spLocks noGrp="1"/>
          </p:cNvSpPr>
          <p:nvPr>
            <p:ph type="sldNum" sz="quarter" idx="5"/>
          </p:nvPr>
        </p:nvSpPr>
        <p:spPr/>
        <p:txBody>
          <a:bodyPr/>
          <a:lstStyle/>
          <a:p>
            <a:fld id="{BD53C02A-7E42-473B-B46B-30CAC35B688D}" type="slidenum">
              <a:rPr lang="en-US" smtClean="0"/>
              <a:t>2</a:t>
            </a:fld>
            <a:endParaRPr lang="en-US"/>
          </a:p>
        </p:txBody>
      </p:sp>
    </p:spTree>
    <p:extLst>
      <p:ext uri="{BB962C8B-B14F-4D97-AF65-F5344CB8AC3E}">
        <p14:creationId xmlns:p14="http://schemas.microsoft.com/office/powerpoint/2010/main" val="413518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8843" y="4551430"/>
            <a:ext cx="5772714" cy="4094375"/>
          </a:xfrm>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As you can see from the charts, the fourth quarter was a roller coaster of a ride for investors. Equities remained highly sensitive to the good news and bad news that kept us on our toes - including lower interest rates, but the potential for the slowing down of monetary easing.</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Needless to say, the last quarter of 2024 was not a smooth ride by any means. Volatility remained prevalent for investors.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The S&amp;P 500 ended the quarter up 1.9% and the Dow Jones Industrial Average closed the quarter up 0.7%.</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dirty="0"/>
              <a:t>While the fourth quarter was not as sensational as the previous quarters, the S&amp;P 500 ended the year up 23% and the Dow ended the year up 13%.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p>
          <a:p>
            <a:pPr marL="0" marR="0" algn="just" fontAlgn="base">
              <a:spcBef>
                <a:spcPts val="0"/>
              </a:spcBef>
              <a:spcAft>
                <a:spcPts val="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3</a:t>
            </a:fld>
            <a:endParaRPr lang="en-US" dirty="0"/>
          </a:p>
        </p:txBody>
      </p:sp>
    </p:spTree>
    <p:extLst>
      <p:ext uri="{BB962C8B-B14F-4D97-AF65-F5344CB8AC3E}">
        <p14:creationId xmlns:p14="http://schemas.microsoft.com/office/powerpoint/2010/main" val="20467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54560"/>
            <a:ext cx="5772714" cy="4094375"/>
          </a:xfrm>
        </p:spPr>
        <p:txBody>
          <a:bodyPr/>
          <a:lstStyle/>
          <a:p>
            <a:pPr marL="0" marR="0" algn="just" fontAlgn="base">
              <a:spcBef>
                <a:spcPts val="0"/>
              </a:spcBef>
              <a:spcAft>
                <a:spcPts val="0"/>
              </a:spcAft>
            </a:pPr>
            <a:r>
              <a:rPr lang="en-US" dirty="0"/>
              <a:t>Inflation remained stubborn. In November, the year-over-year Consumer Price Index (CPI) was 2.7%.  The Core CPI (CPI excluding food and energy) was 3.3% year-over- year. </a:t>
            </a:r>
          </a:p>
          <a:p>
            <a:pPr marL="0" marR="0" algn="just" fontAlgn="base">
              <a:spcBef>
                <a:spcPts val="0"/>
              </a:spcBef>
              <a:spcAft>
                <a:spcPts val="0"/>
              </a:spcAft>
            </a:pPr>
            <a:endParaRPr lang="en-US" dirty="0"/>
          </a:p>
          <a:p>
            <a:pPr marL="0" marR="0" algn="just" fontAlgn="base">
              <a:spcBef>
                <a:spcPts val="0"/>
              </a:spcBef>
              <a:spcAft>
                <a:spcPts val="0"/>
              </a:spcAft>
            </a:pPr>
            <a:r>
              <a:rPr lang="en-US" dirty="0"/>
              <a:t>A major contributor to these sticky numbers was the shelter index, which saw a significant increase in the fourth quarter.</a:t>
            </a:r>
          </a:p>
          <a:p>
            <a:pPr marL="0" marR="0" algn="just" fontAlgn="base">
              <a:spcBef>
                <a:spcPts val="0"/>
              </a:spcBef>
              <a:spcAft>
                <a:spcPts val="0"/>
              </a:spcAft>
            </a:pPr>
            <a:endParaRPr lang="en-US" dirty="0"/>
          </a:p>
          <a:p>
            <a:pPr marL="0" marR="0" lvl="0" indent="0" algn="just" defTabSz="914400" rtl="0" eaLnBrk="1" fontAlgn="base" latinLnBrk="0" hangingPunct="1">
              <a:spcBef>
                <a:spcPts val="0"/>
              </a:spcBef>
              <a:spcAft>
                <a:spcPts val="0"/>
              </a:spcAft>
              <a:buClrTx/>
              <a:buSzTx/>
              <a:buFontTx/>
              <a:buNone/>
              <a:tabLst/>
              <a:defRPr/>
            </a:pPr>
            <a:r>
              <a:rPr lang="en-US" dirty="0"/>
              <a:t>While inflation is gradually moving toward the Fed’s 2% target, the persistent nature of inflation and certain proposed economic policies may lead the Federal Open Market Committee to slow its easing efforts in 2025</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BD53C02A-7E42-473B-B46B-30CAC35B688D}" type="slidenum">
              <a:rPr lang="en-US" smtClean="0"/>
              <a:t>4</a:t>
            </a:fld>
            <a:endParaRPr lang="en-US"/>
          </a:p>
        </p:txBody>
      </p:sp>
    </p:spTree>
    <p:extLst>
      <p:ext uri="{BB962C8B-B14F-4D97-AF65-F5344CB8AC3E}">
        <p14:creationId xmlns:p14="http://schemas.microsoft.com/office/powerpoint/2010/main" val="308490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57288"/>
            <a:ext cx="5575300" cy="3136900"/>
          </a:xfrm>
        </p:spPr>
      </p:sp>
      <p:sp>
        <p:nvSpPr>
          <p:cNvPr id="3" name="Notes Placeholder 2"/>
          <p:cNvSpPr>
            <a:spLocks noGrp="1"/>
          </p:cNvSpPr>
          <p:nvPr>
            <p:ph type="body" idx="1"/>
          </p:nvPr>
        </p:nvSpPr>
        <p:spPr>
          <a:xfrm>
            <a:off x="618843" y="4648200"/>
            <a:ext cx="5772714" cy="2754549"/>
          </a:xfrm>
        </p:spPr>
        <p:txBody>
          <a:bodyPr/>
          <a:lstStyle/>
          <a:p>
            <a:r>
              <a:rPr lang="en-US" b="0" i="0" dirty="0">
                <a:solidFill>
                  <a:srgbClr val="1C1C1C"/>
                </a:solidFill>
                <a:effectLst/>
                <a:latin typeface="Inter"/>
              </a:rPr>
              <a:t>After a 50 basis point reduction in September, The Federal Reserve cut interest rates 25 basis points twice in the fourth quarter of 2024, bringing the total to three cuts for the year. These are the first changes since 11 rate increases from March 2022 to July 2023.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a:p>
            <a:r>
              <a:rPr lang="en-US" b="0" i="0" dirty="0">
                <a:solidFill>
                  <a:srgbClr val="1C1C1C"/>
                </a:solidFill>
                <a:effectLst/>
                <a:latin typeface="Inter"/>
              </a:rPr>
              <a:t>The decision to lower interest rates came in response to key indicators suggesting that economic activity continued to grow at a solid pace, while unemployment rates remained low. Typically, equities respond positively to rate cuts; however, during the December meeting, Fed Chair Jerome Powell indicated that there might be fewer rate cuts in 2025 than were anticipated entering 2024. This cautious outlook led to a quick decline in equity markets. </a:t>
            </a:r>
          </a:p>
          <a:p>
            <a:endParaRPr lang="en-US" dirty="0">
              <a:solidFill>
                <a:srgbClr val="1C1C1C"/>
              </a:solidFill>
              <a:latin typeface="Inter"/>
            </a:endParaRPr>
          </a:p>
          <a:p>
            <a:r>
              <a:rPr lang="en-US" b="0" i="0" dirty="0">
                <a:solidFill>
                  <a:srgbClr val="1C1C1C"/>
                </a:solidFill>
                <a:effectLst/>
                <a:latin typeface="Inter"/>
              </a:rPr>
              <a:t>Interest rates and inflation play a crucial role in investors' financial planning; therefore, we will continue to monitor any changes and stay informed about these key economic indicators.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5</a:t>
            </a:fld>
            <a:endParaRPr lang="en-US"/>
          </a:p>
        </p:txBody>
      </p:sp>
    </p:spTree>
    <p:extLst>
      <p:ext uri="{BB962C8B-B14F-4D97-AF65-F5344CB8AC3E}">
        <p14:creationId xmlns:p14="http://schemas.microsoft.com/office/powerpoint/2010/main" val="127120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524"/>
            <a:ext cx="5608320" cy="3136900"/>
          </a:xfrm>
        </p:spPr>
        <p:txBody>
          <a:bodyPr/>
          <a:lstStyle/>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r>
              <a:rPr lang="en-US" dirty="0">
                <a:effectLst/>
                <a:ea typeface="Calibri" panose="020F0502020204030204" pitchFamily="34" charset="0"/>
              </a:rPr>
              <a:t>As you may know, bonds have an inverse relationship with interest rates—when one goes up, the other usually goes down. </a:t>
            </a:r>
          </a:p>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endParaRPr lang="en-US" dirty="0">
              <a:effectLst/>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
                <a:srgbClr val="2E74B5"/>
              </a:buClr>
              <a:buSzTx/>
              <a:buFont typeface="Symbol" panose="05050102010706020507" pitchFamily="18" charset="2"/>
              <a:buNone/>
              <a:tabLst/>
              <a:defRPr/>
            </a:pPr>
            <a:r>
              <a:rPr lang="en-US" dirty="0">
                <a:effectLst/>
                <a:ea typeface="Calibri" panose="020F0502020204030204" pitchFamily="34" charset="0"/>
                <a:cs typeface="Times New Roman" panose="02020603050405020304" pitchFamily="18" charset="0"/>
              </a:rPr>
              <a:t>Yields are currently close to multi-decade highs. </a:t>
            </a:r>
            <a:r>
              <a:rPr lang="en-US" dirty="0">
                <a:effectLst/>
                <a:ea typeface="Calibri" panose="020F0502020204030204" pitchFamily="34" charset="0"/>
              </a:rPr>
              <a:t>On December 31, the 10-year note was 4.58%, somewhat higher than the end of the third quarter, when it reached 3.81% and the start of the year when they were at 3.95%. The 20-year treasury ended the fourth quarter at 4.86% and the 30-year note closed at 4.78% </a:t>
            </a:r>
            <a:r>
              <a:rPr lang="en-US" i="1" dirty="0">
                <a:effectLst/>
                <a:ea typeface="Calibri" panose="020F0502020204030204" pitchFamily="34" charset="0"/>
              </a:rPr>
              <a:t>(Source: treasury.gov)</a:t>
            </a:r>
            <a:endParaRPr lang="en-US" dirty="0">
              <a:effectLst/>
              <a:ea typeface="Calibri" panose="020F0502020204030204" pitchFamily="34" charset="0"/>
            </a:endParaRPr>
          </a:p>
          <a:p>
            <a:pPr marL="0" marR="0" lvl="0" indent="0" algn="just" fontAlgn="base">
              <a:buClr>
                <a:srgbClr val="2E74B5"/>
              </a:buClr>
              <a:buFont typeface="Symbol" panose="05050102010706020507" pitchFamily="18" charset="2"/>
              <a:buNone/>
            </a:pPr>
            <a:endParaRPr lang="en-US" dirty="0">
              <a:effectLst/>
              <a:ea typeface="Calibri" panose="020F0502020204030204" pitchFamily="34" charset="0"/>
            </a:endParaRPr>
          </a:p>
          <a:p>
            <a:pPr marL="0" marR="0" lvl="0" indent="0" algn="just" fontAlgn="base">
              <a:buClr>
                <a:srgbClr val="2E74B5"/>
              </a:buClr>
              <a:buFont typeface="Symbol" panose="05050102010706020507" pitchFamily="18" charset="2"/>
              <a:buNone/>
            </a:pPr>
            <a:r>
              <a:rPr lang="en-US" dirty="0">
                <a:effectLst/>
                <a:ea typeface="Calibri" panose="020F0502020204030204" pitchFamily="34" charset="0"/>
              </a:rPr>
              <a:t>The outlook for bonds in 2025 is hazy. Should interest rates continue to fall, bonds should appreciate. However, should inflation start to increase in 2025, interest rates may stagnate or rise.</a:t>
            </a:r>
            <a:endParaRPr lang="en-US" dirty="0">
              <a:effectLst/>
              <a:ea typeface="Times New Roman" panose="02020603050405020304" pitchFamily="18" charset="0"/>
            </a:endParaRPr>
          </a:p>
          <a:p>
            <a:pPr marL="228600" marR="0" algn="just" fontAlgn="base"/>
            <a:r>
              <a:rPr lang="en-US" dirty="0">
                <a:effectLst/>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en-US" sz="1200" kern="1200" dirty="0">
                <a:solidFill>
                  <a:schemeClr val="tx1"/>
                </a:solidFill>
                <a:effectLst/>
                <a:latin typeface="+mn-lt"/>
                <a:ea typeface="Calibri" panose="020F0502020204030204" pitchFamily="34" charset="0"/>
                <a:cs typeface="+mn-cs"/>
              </a:rPr>
              <a:t>Bonds can be a part of a well-diversified portfolio because historically they have lower volatility than stocks. With today’s rates they can become more attractive to investors fearful of equity volatility.  We typically consider using them bonds for clients based on each client’s unique situation.</a:t>
            </a:r>
          </a:p>
          <a:p>
            <a:pPr marL="0" marR="0" lvl="0" indent="0" algn="just" fontAlgn="base">
              <a:buClr>
                <a:srgbClr val="2E74B5"/>
              </a:buClr>
              <a:buFont typeface="Symbol" panose="05050102010706020507" pitchFamily="18" charset="2"/>
              <a:buNone/>
            </a:pPr>
            <a:endParaRPr lang="en-US"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53C02A-7E42-473B-B46B-30CAC35B688D}" type="slidenum">
              <a:rPr lang="en-US" smtClean="0"/>
              <a:t>6</a:t>
            </a:fld>
            <a:endParaRPr lang="en-US"/>
          </a:p>
        </p:txBody>
      </p:sp>
    </p:spTree>
    <p:extLst>
      <p:ext uri="{BB962C8B-B14F-4D97-AF65-F5344CB8AC3E}">
        <p14:creationId xmlns:p14="http://schemas.microsoft.com/office/powerpoint/2010/main" val="275037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economy faced ongoing uncertainty during the fourth quarter. </a:t>
            </a:r>
          </a:p>
          <a:p>
            <a:endParaRPr lang="en-US" dirty="0"/>
          </a:p>
          <a:p>
            <a:r>
              <a:rPr lang="en-US" dirty="0"/>
              <a:t>Global tensions remained high, particularly due to the continued Russia-Ukraine war and unrest in the Middle East.</a:t>
            </a:r>
          </a:p>
          <a:p>
            <a:endParaRPr lang="en-US" dirty="0"/>
          </a:p>
          <a:p>
            <a:r>
              <a:rPr lang="en-US" dirty="0"/>
              <a:t>Additionally, a new president was elected during this period, marking the end of a highly contentious campaigning season. Initially, the markets reacted positively to the election results.</a:t>
            </a:r>
          </a:p>
          <a:p>
            <a:endParaRPr lang="en-US" dirty="0"/>
          </a:p>
          <a:p>
            <a:r>
              <a:rPr lang="en-US" dirty="0"/>
              <a:t>With anticipated changes in economic policy and tax laws, there are several key items for us to monitor. </a:t>
            </a:r>
          </a:p>
          <a:p>
            <a:endParaRPr lang="en-US" dirty="0"/>
          </a:p>
          <a:p>
            <a:r>
              <a:rPr lang="en-US" dirty="0"/>
              <a:t>It's important to remember that corporate earnings and the overall economy are the primary drivers of financial markets. We are dedicated to staying informed about any changes that may impact your personal situation.</a:t>
            </a:r>
          </a:p>
        </p:txBody>
      </p:sp>
      <p:sp>
        <p:nvSpPr>
          <p:cNvPr id="4" name="Slide Number Placeholder 3"/>
          <p:cNvSpPr>
            <a:spLocks noGrp="1"/>
          </p:cNvSpPr>
          <p:nvPr>
            <p:ph type="sldNum" sz="quarter" idx="5"/>
          </p:nvPr>
        </p:nvSpPr>
        <p:spPr/>
        <p:txBody>
          <a:bodyPr/>
          <a:lstStyle/>
          <a:p>
            <a:pPr defTabSz="949478">
              <a:defRPr/>
            </a:pPr>
            <a:fld id="{BD53C02A-7E42-473B-B46B-30CAC35B688D}" type="slidenum">
              <a:rPr lang="en-US">
                <a:solidFill>
                  <a:prstClr val="black"/>
                </a:solidFill>
                <a:latin typeface="Calibri" panose="020F0502020204030204"/>
              </a:rPr>
              <a:pPr defTabSz="94947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3877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01624"/>
          </a:xfrm>
        </p:spPr>
        <p:txBody>
          <a:bodyPr/>
          <a:lstStyle/>
          <a:p>
            <a:pPr marL="0" marR="0" algn="just" fontAlgn="base">
              <a:spcBef>
                <a:spcPts val="0"/>
              </a:spcBef>
              <a:spcAft>
                <a:spcPts val="0"/>
              </a:spcAft>
            </a:pPr>
            <a:r>
              <a:rPr lang="en-US" sz="1150" dirty="0"/>
              <a:t>Although there is still a lot of uncertainty in the economy, we are still currently experiencing a bull market. This bull market began in June 2023 after the S&amp;P 500 rose 20% from its low in October 2022. </a:t>
            </a:r>
          </a:p>
          <a:p>
            <a:pPr marL="0" marR="0" algn="just" fontAlgn="base">
              <a:spcBef>
                <a:spcPts val="0"/>
              </a:spcBef>
              <a:spcAft>
                <a:spcPts val="0"/>
              </a:spcAft>
            </a:pPr>
            <a:endParaRPr lang="en-US" sz="800"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sz="1150" dirty="0"/>
              <a:t>The past few years have been exceptional for the U.S. stock market. However, inflation is being set up as public enemy #1 for the economy in 2025, and there is a mixed set of outlooks from analysts. Many are optimistic about a continued market rally driven by ongoing AI growth and deregulation, as well as the potential for lower taxes. If interest rates keep going down, this could fuel the stock market forward. However, some are concerned that the U.S. could experience a market correction. </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800" dirty="0"/>
          </a:p>
          <a:p>
            <a:pPr marL="0" marR="0" lvl="0" indent="0" algn="just" defTabSz="914400" rtl="0" eaLnBrk="1" fontAlgn="base" latinLnBrk="0" hangingPunct="1">
              <a:lnSpc>
                <a:spcPct val="100000"/>
              </a:lnSpc>
              <a:spcBef>
                <a:spcPts val="0"/>
              </a:spcBef>
              <a:spcAft>
                <a:spcPts val="0"/>
              </a:spcAft>
              <a:buClrTx/>
              <a:buSzTx/>
              <a:buFontTx/>
              <a:buNone/>
              <a:tabLst/>
              <a:defRPr/>
            </a:pPr>
            <a:r>
              <a:rPr lang="en-US" sz="1150" dirty="0"/>
              <a:t>When the S&amp;P index falls more than 10% from a recent high, it is said to have entered "correction" territory. The term “correction” is used because historically the market drop often "corrects" and returns equity prices to their longer-term trend. There have been 24 market corrections since November 1974. They historically happen on average about every 18 months. The S&amp;P 500 did not experience a correction in 2024. Analysts say that corrections are healthy and even necessary for bull markets. They help shake out some of the so-called froth in the stock market, where prices run up too dramatically and get ahead of themselves. Analysts also share that a correction isn’t necessarily something to dread. Most strategists are still predicting solid earnings growth for equities in 2025. With that backdrop, most analysts project stocks will head higher, even if there are some bumps in the road.</a:t>
            </a:r>
          </a:p>
          <a:p>
            <a:pPr marL="0" marR="0" lvl="0" indent="0" algn="just" defTabSz="914400" rtl="0" eaLnBrk="1" fontAlgn="base" latinLnBrk="0" hangingPunct="1">
              <a:lnSpc>
                <a:spcPct val="100000"/>
              </a:lnSpc>
              <a:spcBef>
                <a:spcPts val="0"/>
              </a:spcBef>
              <a:spcAft>
                <a:spcPts val="0"/>
              </a:spcAft>
              <a:buClrTx/>
              <a:buSzTx/>
              <a:buFontTx/>
              <a:buNone/>
              <a:tabLst/>
              <a:defRPr/>
            </a:pPr>
            <a:endParaRPr lang="en-US" sz="1150" dirty="0"/>
          </a:p>
        </p:txBody>
      </p:sp>
      <p:sp>
        <p:nvSpPr>
          <p:cNvPr id="4" name="Slide Number Placeholder 3"/>
          <p:cNvSpPr>
            <a:spLocks noGrp="1"/>
          </p:cNvSpPr>
          <p:nvPr>
            <p:ph type="sldNum" sz="quarter" idx="5"/>
          </p:nvPr>
        </p:nvSpPr>
        <p:spPr/>
        <p:txBody>
          <a:bodyPr/>
          <a:lstStyle/>
          <a:p>
            <a:fld id="{BD53C02A-7E42-473B-B46B-30CAC35B688D}" type="slidenum">
              <a:rPr lang="en-US" smtClean="0"/>
              <a:t>8</a:t>
            </a:fld>
            <a:endParaRPr lang="en-US"/>
          </a:p>
        </p:txBody>
      </p:sp>
    </p:spTree>
    <p:extLst>
      <p:ext uri="{BB962C8B-B14F-4D97-AF65-F5344CB8AC3E}">
        <p14:creationId xmlns:p14="http://schemas.microsoft.com/office/powerpoint/2010/main" val="217455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0463"/>
            <a:ext cx="5575300" cy="3136900"/>
          </a:xfrm>
        </p:spPr>
      </p:sp>
      <p:sp>
        <p:nvSpPr>
          <p:cNvPr id="3" name="Notes Placeholder 2"/>
          <p:cNvSpPr>
            <a:spLocks noGrp="1"/>
          </p:cNvSpPr>
          <p:nvPr>
            <p:ph type="body" idx="1"/>
          </p:nvPr>
        </p:nvSpPr>
        <p:spPr>
          <a:xfrm>
            <a:off x="571409" y="4421187"/>
            <a:ext cx="6209055" cy="3714750"/>
          </a:xfrm>
        </p:spPr>
        <p:txBody>
          <a:bodyPr/>
          <a:lstStyle/>
          <a:p>
            <a:pPr algn="just">
              <a:lnSpc>
                <a:spcPts val="1100"/>
              </a:lnSpc>
            </a:pPr>
            <a:r>
              <a:rPr lang="en-US" dirty="0"/>
              <a:t>As a recap, here are some things to remember:</a:t>
            </a:r>
          </a:p>
          <a:p>
            <a:pPr algn="just">
              <a:lnSpc>
                <a:spcPts val="1100"/>
              </a:lnSpc>
            </a:pPr>
            <a:endParaRPr lang="en-US" dirty="0"/>
          </a:p>
          <a:p>
            <a:pPr>
              <a:buFont typeface="Wingdings" panose="05000000000000000000" pitchFamily="2" charset="2"/>
              <a:buChar char="§"/>
            </a:pPr>
            <a:r>
              <a:rPr lang="en-US" sz="1200" dirty="0">
                <a:solidFill>
                  <a:schemeClr val="tx1"/>
                </a:solidFill>
                <a:latin typeface="+mn-lt"/>
              </a:rPr>
              <a:t> 2024 was a robust year for equities and left investors with positive returns. The U.S. economy has been strong, and long-term investors were rewarded with significant returns.</a:t>
            </a:r>
          </a:p>
          <a:p>
            <a:pPr>
              <a:buFont typeface="Wingdings" panose="05000000000000000000" pitchFamily="2" charset="2"/>
              <a:buChar char="§"/>
            </a:pPr>
            <a:endParaRPr lang="en-US" sz="1200" dirty="0">
              <a:solidFill>
                <a:schemeClr val="tx1"/>
              </a:solidFill>
              <a:latin typeface="+mn-lt"/>
            </a:endParaRPr>
          </a:p>
          <a:p>
            <a:pPr lvl="0">
              <a:buFont typeface="Wingdings" panose="05000000000000000000" pitchFamily="2" charset="2"/>
              <a:buChar char="§"/>
            </a:pPr>
            <a:r>
              <a:rPr lang="en-US" sz="1200" dirty="0">
                <a:solidFill>
                  <a:schemeClr val="tx1"/>
                </a:solidFill>
                <a:latin typeface="+mn-lt"/>
              </a:rPr>
              <a:t> The Fed reduced the federal funds rate range three times in 2024, with two being in the fourth quarter.</a:t>
            </a:r>
          </a:p>
          <a:p>
            <a:pPr lvl="0">
              <a:buFont typeface="Wingdings" panose="05000000000000000000" pitchFamily="2" charset="2"/>
              <a:buChar char="§"/>
            </a:pPr>
            <a:endParaRPr lang="en-US" sz="1200" dirty="0">
              <a:solidFill>
                <a:schemeClr val="tx1"/>
              </a:solidFill>
              <a:latin typeface="+mn-lt"/>
            </a:endParaRPr>
          </a:p>
          <a:p>
            <a:pPr lvl="0">
              <a:buFont typeface="Wingdings" panose="05000000000000000000" pitchFamily="2" charset="2"/>
              <a:buChar char="§"/>
            </a:pPr>
            <a:r>
              <a:rPr lang="en-US" sz="1200" dirty="0">
                <a:solidFill>
                  <a:schemeClr val="tx1"/>
                </a:solidFill>
                <a:latin typeface="+mn-lt"/>
              </a:rPr>
              <a:t> Inflation pressures are still being stubborn. </a:t>
            </a:r>
          </a:p>
          <a:p>
            <a:pPr lvl="0">
              <a:buFont typeface="Wingdings" panose="05000000000000000000" pitchFamily="2" charset="2"/>
              <a:buChar char="§"/>
            </a:pPr>
            <a:endParaRPr lang="en-US" sz="1200" dirty="0">
              <a:solidFill>
                <a:schemeClr val="tx1"/>
              </a:solidFill>
              <a:latin typeface="+mn-lt"/>
            </a:endParaRPr>
          </a:p>
          <a:p>
            <a:pPr lvl="0">
              <a:buFont typeface="Wingdings" panose="05000000000000000000" pitchFamily="2" charset="2"/>
              <a:buChar char="§"/>
            </a:pPr>
            <a:r>
              <a:rPr lang="en-US" sz="1200" dirty="0">
                <a:solidFill>
                  <a:schemeClr val="tx1"/>
                </a:solidFill>
                <a:latin typeface="+mn-lt"/>
              </a:rPr>
              <a:t> 2025 brings a host of challenges which are creating uncertainty and market volatility. The key items we will be keeping a close eye on include proposed tax law changes, proposed tariffs, monetary policy changes, stubborn inflation rates, and geopolitical issues.</a:t>
            </a:r>
          </a:p>
          <a:p>
            <a:pPr lvl="0">
              <a:buFont typeface="Wingdings" panose="05000000000000000000" pitchFamily="2" charset="2"/>
              <a:buChar char="§"/>
            </a:pPr>
            <a:endParaRPr lang="en-US" sz="1200" dirty="0">
              <a:solidFill>
                <a:schemeClr val="tx1"/>
              </a:solidFill>
              <a:latin typeface="+mn-lt"/>
            </a:endParaRPr>
          </a:p>
          <a:p>
            <a:pPr lvl="0">
              <a:buFont typeface="Wingdings" panose="05000000000000000000" pitchFamily="2" charset="2"/>
              <a:buChar char="§"/>
            </a:pPr>
            <a:r>
              <a:rPr lang="en-US" sz="1200" dirty="0">
                <a:solidFill>
                  <a:schemeClr val="tx1"/>
                </a:solidFill>
                <a:latin typeface="+mn-lt"/>
              </a:rPr>
              <a:t> Be well prepared. Maintaining the consistency of a well-devised, long-term focused plan has historically served investors well.</a:t>
            </a:r>
          </a:p>
          <a:p>
            <a:pPr lvl="0">
              <a:buFont typeface="Wingdings" panose="05000000000000000000" pitchFamily="2" charset="2"/>
              <a:buChar char="§"/>
            </a:pPr>
            <a:endParaRPr lang="en-US" sz="1200" dirty="0">
              <a:solidFill>
                <a:schemeClr val="tx1"/>
              </a:solidFill>
              <a:latin typeface="+mn-lt"/>
            </a:endParaRPr>
          </a:p>
          <a:p>
            <a:pPr>
              <a:buFont typeface="Wingdings" panose="05000000000000000000" pitchFamily="2" charset="2"/>
              <a:buChar char="§"/>
            </a:pPr>
            <a:r>
              <a:rPr lang="en-US" sz="1200" b="1" i="1" dirty="0">
                <a:solidFill>
                  <a:schemeClr val="tx1"/>
                </a:solidFill>
                <a:latin typeface="+mn-lt"/>
              </a:rPr>
              <a:t> We are here for you to discuss any questions or concerns you may have.</a:t>
            </a:r>
            <a:endParaRPr lang="en-US" sz="1200" dirty="0">
              <a:solidFill>
                <a:schemeClr val="tx1"/>
              </a:solidFill>
              <a:latin typeface="+mn-lt"/>
            </a:endParaRPr>
          </a:p>
          <a:p>
            <a:pPr marL="0" marR="0" lvl="0" indent="0" algn="l" fontAlgn="base">
              <a:lnSpc>
                <a:spcPct val="100000"/>
              </a:lnSpc>
              <a:spcBef>
                <a:spcPts val="0"/>
              </a:spcBef>
              <a:spcAft>
                <a:spcPts val="0"/>
              </a:spcAft>
              <a:buClr>
                <a:schemeClr val="accent2">
                  <a:lumMod val="75000"/>
                </a:schemeClr>
              </a:buClr>
              <a:buSzTx/>
              <a:buFont typeface="Arial" panose="020B0604020202020204" pitchFamily="34" charset="0"/>
              <a:buNone/>
              <a:tabLst/>
              <a:defRPr/>
            </a:pPr>
            <a:endParaRPr lang="en-US" dirty="0"/>
          </a:p>
          <a:p>
            <a:pPr marL="171450" marR="0" lvl="0" indent="-171450" algn="l" fontAlgn="base">
              <a:lnSpc>
                <a:spcPct val="100000"/>
              </a:lnSpc>
              <a:spcBef>
                <a:spcPts val="0"/>
              </a:spcBef>
              <a:spcAft>
                <a:spcPts val="0"/>
              </a:spcAft>
              <a:buClr>
                <a:schemeClr val="accent2">
                  <a:lumMod val="75000"/>
                </a:schemeClr>
              </a:buClr>
              <a:buSzTx/>
              <a:buFont typeface="Arial" panose="020B0604020202020204" pitchFamily="34" charset="0"/>
              <a:buChar char="•"/>
              <a:tabLst/>
              <a:defRPr/>
            </a:pPr>
            <a:endParaRPr lang="en-US" dirty="0"/>
          </a:p>
          <a:p>
            <a:pPr algn="just" fontAlgn="base">
              <a:buClr>
                <a:schemeClr val="accent2">
                  <a:lumMod val="75000"/>
                </a:schemeClr>
              </a:buClr>
              <a:defRPr/>
            </a:pPr>
            <a:endParaRPr lang="en-US" sz="1100" dirty="0"/>
          </a:p>
        </p:txBody>
      </p:sp>
      <p:sp>
        <p:nvSpPr>
          <p:cNvPr id="4" name="Slide Number Placeholder 3"/>
          <p:cNvSpPr>
            <a:spLocks noGrp="1"/>
          </p:cNvSpPr>
          <p:nvPr>
            <p:ph type="sldNum" sz="quarter" idx="5"/>
          </p:nvPr>
        </p:nvSpPr>
        <p:spPr/>
        <p:txBody>
          <a:bodyPr/>
          <a:lstStyle/>
          <a:p>
            <a:fld id="{BD53C02A-7E42-473B-B46B-30CAC35B688D}" type="slidenum">
              <a:rPr lang="en-US" smtClean="0"/>
              <a:t>9</a:t>
            </a:fld>
            <a:endParaRPr lang="en-US"/>
          </a:p>
        </p:txBody>
      </p:sp>
    </p:spTree>
    <p:extLst>
      <p:ext uri="{BB962C8B-B14F-4D97-AF65-F5344CB8AC3E}">
        <p14:creationId xmlns:p14="http://schemas.microsoft.com/office/powerpoint/2010/main" val="371595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DD5D-479B-4847-B4B8-A5796E79C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AF17EC-949A-4569-A169-5C61662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6C77C-CA11-429A-B1E8-E8C0D69B6354}"/>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5" name="Footer Placeholder 4">
            <a:extLst>
              <a:ext uri="{FF2B5EF4-FFF2-40B4-BE49-F238E27FC236}">
                <a16:creationId xmlns:a16="http://schemas.microsoft.com/office/drawing/2014/main" id="{3E92AA41-822B-4CC6-AA6B-81F7E06D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22BE6-3FAF-4EB1-B409-B65A1400AD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3554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4DC4-48CA-4960-A6CE-1BFA5ECEA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8E391-1043-4AD7-B6AB-52AC672D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86FB1-15EA-4479-A2DB-204B1BF6CE1F}"/>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5" name="Footer Placeholder 4">
            <a:extLst>
              <a:ext uri="{FF2B5EF4-FFF2-40B4-BE49-F238E27FC236}">
                <a16:creationId xmlns:a16="http://schemas.microsoft.com/office/drawing/2014/main" id="{753DEB95-AF4D-4726-98E2-7C080A8F4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CCF5-8BE5-41D2-A63D-82C28030E631}"/>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1168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E874-BAAE-4FD0-BB80-4501D8091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F214C-BE96-431D-A5B2-1820D84B8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B8B31-0D62-4E0E-B628-87BC631EE922}"/>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5" name="Footer Placeholder 4">
            <a:extLst>
              <a:ext uri="{FF2B5EF4-FFF2-40B4-BE49-F238E27FC236}">
                <a16:creationId xmlns:a16="http://schemas.microsoft.com/office/drawing/2014/main" id="{DACD8D18-A786-4387-B1AF-22CF0D84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56C1E-607B-48D6-994A-A5DE2C5C5B3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1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6DF9-4B64-4FF2-9416-2F254DA6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F4C-324B-48FA-A00B-BCD035E88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1BC2-E379-46DB-BD29-50960C712B18}"/>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5" name="Footer Placeholder 4">
            <a:extLst>
              <a:ext uri="{FF2B5EF4-FFF2-40B4-BE49-F238E27FC236}">
                <a16:creationId xmlns:a16="http://schemas.microsoft.com/office/drawing/2014/main" id="{05B4CD19-FD81-4C3E-9312-038254D4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9DB1-5B8B-4E9F-BB32-DD490709C87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6663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E85-1A89-4829-BA97-A39106726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D0F0D-89D0-47D9-962C-4AAAB6752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73A70-EE37-48AC-9156-BCFA325CD66F}"/>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5" name="Footer Placeholder 4">
            <a:extLst>
              <a:ext uri="{FF2B5EF4-FFF2-40B4-BE49-F238E27FC236}">
                <a16:creationId xmlns:a16="http://schemas.microsoft.com/office/drawing/2014/main" id="{3FB8F50E-041E-44D1-8FB8-009B365D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64B16-187D-435F-A1FE-9099B0EC37F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0988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34-4060-494E-8031-C08E78E2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B6BEA-63BE-4E49-818B-EB5D6A0ED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8917C-E7A9-400A-ABDF-6C7D8470A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6ECA5-7F1B-4061-A79E-A8CA467D021F}"/>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6" name="Footer Placeholder 5">
            <a:extLst>
              <a:ext uri="{FF2B5EF4-FFF2-40B4-BE49-F238E27FC236}">
                <a16:creationId xmlns:a16="http://schemas.microsoft.com/office/drawing/2014/main" id="{B5C70A79-C71C-4877-AF12-916EC4441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7F4A4-A467-4A47-B034-A44B22F0109B}"/>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263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E4D-FFA4-4A4A-823C-4D97F6298A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9AA1E4-0595-49BC-ACC7-FE1CB3ECC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1CFA-C084-4CD1-9C07-4DFC55AC9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1795C-9F83-4D46-A119-B2926646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1C1FD-5B77-4282-AD54-7BC1473FD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2F12E-2F96-4D51-B884-1D5C7F38C65D}"/>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8" name="Footer Placeholder 7">
            <a:extLst>
              <a:ext uri="{FF2B5EF4-FFF2-40B4-BE49-F238E27FC236}">
                <a16:creationId xmlns:a16="http://schemas.microsoft.com/office/drawing/2014/main" id="{AE051BF3-6C90-4471-B86B-64E125B9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8D37-44E1-46BE-9EA9-EFCE793639CD}"/>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953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DB5B-F714-475A-A6B0-4B298AEC4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CA18C-DC7D-4D24-AD6D-CD45049EBABF}"/>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4" name="Footer Placeholder 3">
            <a:extLst>
              <a:ext uri="{FF2B5EF4-FFF2-40B4-BE49-F238E27FC236}">
                <a16:creationId xmlns:a16="http://schemas.microsoft.com/office/drawing/2014/main" id="{0CAD28F5-B73E-4947-A32C-849513A16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D23EE-7CED-418F-8CDD-91488F2C8F65}"/>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9941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38432-694E-4919-BE68-9747EC73A6B0}"/>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3" name="Footer Placeholder 2">
            <a:extLst>
              <a:ext uri="{FF2B5EF4-FFF2-40B4-BE49-F238E27FC236}">
                <a16:creationId xmlns:a16="http://schemas.microsoft.com/office/drawing/2014/main" id="{158EB72B-5F32-446D-8162-F8D3CCEB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063147-5641-4F0E-9D65-60BA8F51CF9A}"/>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33342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4D61-2740-491B-B728-3774822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774AE-4809-445E-A72E-2561F8277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90E3D-F099-4B20-ABFC-54207088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854C-495E-47A7-8FB2-438ACD2D13EC}"/>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6" name="Footer Placeholder 5">
            <a:extLst>
              <a:ext uri="{FF2B5EF4-FFF2-40B4-BE49-F238E27FC236}">
                <a16:creationId xmlns:a16="http://schemas.microsoft.com/office/drawing/2014/main" id="{188B013B-C394-4F16-ADAF-D3D3B89D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2C69-CBBA-43AC-AF66-16EA4F343933}"/>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136107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5377-8B08-4777-B062-824895B76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19138F-0408-4F05-8145-7A91C1853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9C3D0-EF8E-4F94-9BB2-567EFC1A6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600D-C46C-4325-AB98-28B9C9A2AB3C}"/>
              </a:ext>
            </a:extLst>
          </p:cNvPr>
          <p:cNvSpPr>
            <a:spLocks noGrp="1"/>
          </p:cNvSpPr>
          <p:nvPr>
            <p:ph type="dt" sz="half" idx="10"/>
          </p:nvPr>
        </p:nvSpPr>
        <p:spPr/>
        <p:txBody>
          <a:bodyPr/>
          <a:lstStyle/>
          <a:p>
            <a:fld id="{D9F50971-40FE-40BC-BD08-1C8DDBBCAC97}" type="datetimeFigureOut">
              <a:rPr lang="en-US" smtClean="0"/>
              <a:t>1/13/2025</a:t>
            </a:fld>
            <a:endParaRPr lang="en-US"/>
          </a:p>
        </p:txBody>
      </p:sp>
      <p:sp>
        <p:nvSpPr>
          <p:cNvPr id="6" name="Footer Placeholder 5">
            <a:extLst>
              <a:ext uri="{FF2B5EF4-FFF2-40B4-BE49-F238E27FC236}">
                <a16:creationId xmlns:a16="http://schemas.microsoft.com/office/drawing/2014/main" id="{0BDF8388-D7C9-47CE-BEB8-BA909AA7A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B2FCC-34BB-4645-BBB5-9C3FDDE09579}"/>
              </a:ext>
            </a:extLst>
          </p:cNvPr>
          <p:cNvSpPr>
            <a:spLocks noGrp="1"/>
          </p:cNvSpPr>
          <p:nvPr>
            <p:ph type="sldNum" sz="quarter" idx="12"/>
          </p:nvPr>
        </p:nvSpPr>
        <p:spPr/>
        <p:txBody>
          <a:bodyPr/>
          <a:lstStyle/>
          <a:p>
            <a:fld id="{2B0B4D67-B174-4383-93C5-905A973F6CD7}" type="slidenum">
              <a:rPr lang="en-US" smtClean="0"/>
              <a:t>‹#›</a:t>
            </a:fld>
            <a:endParaRPr lang="en-US"/>
          </a:p>
        </p:txBody>
      </p:sp>
    </p:spTree>
    <p:extLst>
      <p:ext uri="{BB962C8B-B14F-4D97-AF65-F5344CB8AC3E}">
        <p14:creationId xmlns:p14="http://schemas.microsoft.com/office/powerpoint/2010/main" val="29557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60BE1-9036-4414-B2B5-39A6A5D1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5F75E-6B17-4348-B869-7C1D3B6B2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86521-91C9-4E4D-922A-26784BAF8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50971-40FE-40BC-BD08-1C8DDBBCAC97}" type="datetimeFigureOut">
              <a:rPr lang="en-US" smtClean="0"/>
              <a:t>1/13/2025</a:t>
            </a:fld>
            <a:endParaRPr lang="en-US"/>
          </a:p>
        </p:txBody>
      </p:sp>
      <p:sp>
        <p:nvSpPr>
          <p:cNvPr id="5" name="Footer Placeholder 4">
            <a:extLst>
              <a:ext uri="{FF2B5EF4-FFF2-40B4-BE49-F238E27FC236}">
                <a16:creationId xmlns:a16="http://schemas.microsoft.com/office/drawing/2014/main" id="{112FB924-7755-4DC5-91AB-1725B414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9BD1-0D68-4406-9710-E33B8C840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4D67-B174-4383-93C5-905A973F6CD7}" type="slidenum">
              <a:rPr lang="en-US" smtClean="0"/>
              <a:t>‹#›</a:t>
            </a:fld>
            <a:endParaRPr lang="en-US"/>
          </a:p>
        </p:txBody>
      </p:sp>
    </p:spTree>
    <p:extLst>
      <p:ext uri="{BB962C8B-B14F-4D97-AF65-F5344CB8AC3E}">
        <p14:creationId xmlns:p14="http://schemas.microsoft.com/office/powerpoint/2010/main" val="8348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conomic &amp; Market Update | J.P. Morgan Asset Management">
            <a:extLst>
              <a:ext uri="{FF2B5EF4-FFF2-40B4-BE49-F238E27FC236}">
                <a16:creationId xmlns:a16="http://schemas.microsoft.com/office/drawing/2014/main" id="{079F43BA-A5B7-4D2F-99F4-F6C3EC73F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273046B-1A89-4639-846A-B61732DB5909}"/>
              </a:ext>
            </a:extLst>
          </p:cNvPr>
          <p:cNvSpPr txBox="1">
            <a:spLocks/>
          </p:cNvSpPr>
          <p:nvPr/>
        </p:nvSpPr>
        <p:spPr>
          <a:xfrm>
            <a:off x="68410" y="0"/>
            <a:ext cx="12055180" cy="3513636"/>
          </a:xfrm>
          <a:prstGeom prst="rect">
            <a:avLst/>
          </a:prstGeom>
          <a:no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br>
              <a:rPr lang="en-US" sz="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Quarter 4 2024 </a:t>
            </a:r>
            <a:b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r>
              <a:rPr lang="en-US" sz="72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      </a:t>
            </a:r>
            <a:r>
              <a:rPr lang="en-US" sz="11500"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t>Economic Review</a:t>
            </a:r>
          </a:p>
          <a:p>
            <a:br>
              <a:rPr lang="en-US" sz="28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rPr>
            </a:br>
            <a:endParaRPr lang="en-US" sz="2400" b="1" dirty="0">
              <a:solidFill>
                <a:srgbClr val="002060"/>
              </a:solidFill>
              <a:effectLst>
                <a:outerShdw blurRad="38100" dist="38100" dir="2700000" algn="tl">
                  <a:srgbClr val="000000">
                    <a:alpha val="43137"/>
                  </a:srgbClr>
                </a:outerShdw>
              </a:effectLst>
              <a:latin typeface="Franklin Gothic Demi Cond" panose="020B07060304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446436-6846-406B-A3F7-496CBEE1FE18}"/>
              </a:ext>
            </a:extLst>
          </p:cNvPr>
          <p:cNvSpPr txBox="1">
            <a:spLocks/>
          </p:cNvSpPr>
          <p:nvPr/>
        </p:nvSpPr>
        <p:spPr>
          <a:xfrm>
            <a:off x="386941" y="5581282"/>
            <a:ext cx="6079431" cy="662849"/>
          </a:xfrm>
          <a:prstGeom prst="rect">
            <a:avLst/>
          </a:prstGeom>
          <a:solidFill>
            <a:srgbClr val="FAEE4C"/>
          </a:solidFill>
        </p:spPr>
        <p:txBody>
          <a:bodyPr>
            <a:normAutofit fontScale="625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Lucida Grande"/>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Lucida Grande"/>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Lucida Grande"/>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Presented By:</a:t>
            </a:r>
            <a:br>
              <a:rPr lang="en-US" b="1" dirty="0"/>
            </a:br>
            <a:r>
              <a:rPr lang="en-US" b="1" dirty="0"/>
              <a:t>Your Name</a:t>
            </a:r>
            <a:br>
              <a:rPr lang="en-US" b="1" dirty="0"/>
            </a:br>
            <a:r>
              <a:rPr lang="en-US" b="1" dirty="0"/>
              <a:t>Company</a:t>
            </a:r>
          </a:p>
        </p:txBody>
      </p:sp>
    </p:spTree>
    <p:extLst>
      <p:ext uri="{BB962C8B-B14F-4D97-AF65-F5344CB8AC3E}">
        <p14:creationId xmlns:p14="http://schemas.microsoft.com/office/powerpoint/2010/main" val="15712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B261CE-16AE-4AFB-9F77-B3D5A6AABC87}"/>
              </a:ext>
            </a:extLst>
          </p:cNvPr>
          <p:cNvSpPr>
            <a:spLocks noChangeArrowheads="1"/>
          </p:cNvSpPr>
          <p:nvPr/>
        </p:nvSpPr>
        <p:spPr bwMode="auto">
          <a:xfrm>
            <a:off x="4119" y="0"/>
            <a:ext cx="12192000"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1A4D98"/>
                </a:solidFill>
                <a:latin typeface="Franklin Gothic Demi" panose="020B0703020102020204" pitchFamily="34" charset="0"/>
                <a:cs typeface="Arial" panose="020B0604020202020204" pitchFamily="34" charset="0"/>
              </a:rPr>
              <a:t>We appreciate you!</a:t>
            </a:r>
          </a:p>
        </p:txBody>
      </p:sp>
      <p:sp>
        <p:nvSpPr>
          <p:cNvPr id="4" name="Rectangle 3">
            <a:extLst>
              <a:ext uri="{FF2B5EF4-FFF2-40B4-BE49-F238E27FC236}">
                <a16:creationId xmlns:a16="http://schemas.microsoft.com/office/drawing/2014/main" id="{56AD428E-9EF5-4807-B708-776E00E01D3A}"/>
              </a:ext>
            </a:extLst>
          </p:cNvPr>
          <p:cNvSpPr txBox="1">
            <a:spLocks noChangeArrowheads="1"/>
          </p:cNvSpPr>
          <p:nvPr/>
        </p:nvSpPr>
        <p:spPr>
          <a:xfrm>
            <a:off x="371475" y="1320874"/>
            <a:ext cx="11725275" cy="132087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 typeface="Wingdings" pitchFamily="2" charset="2"/>
              <a:buNone/>
            </a:pPr>
            <a:r>
              <a:rPr lang="en-US" sz="4400" b="1" dirty="0">
                <a:solidFill>
                  <a:srgbClr val="157BB2"/>
                </a:solidFill>
                <a:latin typeface="Franklin Gothic Book" panose="020B0503020102020204" pitchFamily="34" charset="0"/>
                <a:ea typeface="Cambria Math" panose="02040503050406030204" pitchFamily="18" charset="0"/>
              </a:rPr>
              <a:t>The best compliment is a referral!</a:t>
            </a:r>
          </a:p>
          <a:p>
            <a:pPr>
              <a:buFont typeface="Wingdings" pitchFamily="2" charset="2"/>
              <a:buNone/>
            </a:pPr>
            <a:endParaRPr lang="en-US" sz="3200" dirty="0"/>
          </a:p>
        </p:txBody>
      </p:sp>
      <p:pic>
        <p:nvPicPr>
          <p:cNvPr id="8196" name="Picture 4" descr="Member Referral | Lenexa Chamber of Commerce">
            <a:extLst>
              <a:ext uri="{FF2B5EF4-FFF2-40B4-BE49-F238E27FC236}">
                <a16:creationId xmlns:a16="http://schemas.microsoft.com/office/drawing/2014/main" id="{695A23CB-21E7-D66E-3283-BB7E75234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285" y="2222157"/>
            <a:ext cx="4629150" cy="39881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a:extLst>
              <a:ext uri="{FF2B5EF4-FFF2-40B4-BE49-F238E27FC236}">
                <a16:creationId xmlns:a16="http://schemas.microsoft.com/office/drawing/2014/main" id="{AC911153-D48A-D501-1411-8375AE958F3E}"/>
              </a:ext>
            </a:extLst>
          </p:cNvPr>
          <p:cNvSpPr txBox="1">
            <a:spLocks/>
          </p:cNvSpPr>
          <p:nvPr/>
        </p:nvSpPr>
        <p:spPr>
          <a:xfrm>
            <a:off x="272106" y="2635989"/>
            <a:ext cx="8212675" cy="357435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71450" indent="-171450" defTabSz="685800">
              <a:lnSpc>
                <a:spcPct val="110000"/>
              </a:lnSpc>
              <a:spcBef>
                <a:spcPts val="750"/>
              </a:spcBef>
              <a:buClr>
                <a:schemeClr val="accent5">
                  <a:lumMod val="75000"/>
                </a:schemeClr>
              </a:buClr>
              <a:buFont typeface="Wingdings" panose="05000000000000000000" pitchFamily="2" charset="2"/>
              <a:buChar char="§"/>
            </a:pPr>
            <a:r>
              <a:rPr lang="en-US" sz="4000" dirty="0">
                <a:solidFill>
                  <a:schemeClr val="tx2">
                    <a:lumMod val="75000"/>
                  </a:schemeClr>
                </a:solidFill>
              </a:rPr>
              <a:t> Add someone to our mailing list</a:t>
            </a:r>
          </a:p>
          <a:p>
            <a:pPr marL="171450" indent="-171450" defTabSz="685800">
              <a:lnSpc>
                <a:spcPct val="110000"/>
              </a:lnSpc>
              <a:spcBef>
                <a:spcPts val="750"/>
              </a:spcBef>
              <a:buClr>
                <a:schemeClr val="accent5">
                  <a:lumMod val="75000"/>
                </a:schemeClr>
              </a:buClr>
              <a:buFont typeface="Wingdings" panose="05000000000000000000" pitchFamily="2" charset="2"/>
              <a:buChar char="§"/>
            </a:pPr>
            <a:r>
              <a:rPr lang="en-US" sz="4000" dirty="0">
                <a:solidFill>
                  <a:schemeClr val="tx2">
                    <a:lumMod val="75000"/>
                  </a:schemeClr>
                </a:solidFill>
              </a:rPr>
              <a:t> Invite them to attend a presentation</a:t>
            </a:r>
          </a:p>
          <a:p>
            <a:pPr marL="0" indent="0" defTabSz="685800">
              <a:lnSpc>
                <a:spcPct val="110000"/>
              </a:lnSpc>
              <a:spcBef>
                <a:spcPts val="750"/>
              </a:spcBef>
              <a:buClr>
                <a:schemeClr val="accent5">
                  <a:lumMod val="75000"/>
                </a:schemeClr>
              </a:buClr>
              <a:buNone/>
            </a:pPr>
            <a:endParaRPr lang="en-US" sz="4000" dirty="0">
              <a:solidFill>
                <a:schemeClr val="tx2">
                  <a:lumMod val="75000"/>
                </a:schemeClr>
              </a:solidFill>
            </a:endParaRPr>
          </a:p>
          <a:p>
            <a:pPr marL="0" indent="0">
              <a:buClr>
                <a:schemeClr val="accent2">
                  <a:lumMod val="50000"/>
                </a:schemeClr>
              </a:buClr>
              <a:buNone/>
            </a:pPr>
            <a:endParaRPr lang="en-US" sz="3600" dirty="0"/>
          </a:p>
        </p:txBody>
      </p:sp>
      <p:sp>
        <p:nvSpPr>
          <p:cNvPr id="8" name="Rectangle 7">
            <a:extLst>
              <a:ext uri="{FF2B5EF4-FFF2-40B4-BE49-F238E27FC236}">
                <a16:creationId xmlns:a16="http://schemas.microsoft.com/office/drawing/2014/main" id="{7DFBE2F6-7526-89DC-39B2-298808F5F2CA}"/>
              </a:ext>
            </a:extLst>
          </p:cNvPr>
          <p:cNvSpPr>
            <a:spLocks noChangeArrowheads="1"/>
          </p:cNvSpPr>
          <p:nvPr/>
        </p:nvSpPr>
        <p:spPr bwMode="auto">
          <a:xfrm>
            <a:off x="509830" y="4569563"/>
            <a:ext cx="6775908" cy="1320874"/>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8000" b="1" dirty="0">
                <a:solidFill>
                  <a:srgbClr val="29A29A"/>
                </a:solidFill>
                <a:latin typeface="Franklin Gothic Demi" panose="020B0703020102020204" pitchFamily="34" charset="0"/>
                <a:cs typeface="Arial" panose="020B0604020202020204" pitchFamily="34" charset="0"/>
              </a:rPr>
              <a:t>Thank you!</a:t>
            </a:r>
          </a:p>
        </p:txBody>
      </p:sp>
    </p:spTree>
    <p:extLst>
      <p:ext uri="{BB962C8B-B14F-4D97-AF65-F5344CB8AC3E}">
        <p14:creationId xmlns:p14="http://schemas.microsoft.com/office/powerpoint/2010/main" val="15059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6992F9-B96E-458F-BAD2-C612D28B3C9A}"/>
              </a:ext>
            </a:extLst>
          </p:cNvPr>
          <p:cNvSpPr txBox="1"/>
          <p:nvPr/>
        </p:nvSpPr>
        <p:spPr>
          <a:xfrm>
            <a:off x="0" y="832564"/>
            <a:ext cx="12090840" cy="4462760"/>
          </a:xfrm>
          <a:prstGeom prst="rect">
            <a:avLst/>
          </a:prstGeom>
          <a:noFill/>
        </p:spPr>
        <p:txBody>
          <a:bodyPr wrap="square">
            <a:spAutoFit/>
          </a:bodyPr>
          <a:lstStyle/>
          <a:p>
            <a:pPr algn="ctr">
              <a:spcBef>
                <a:spcPct val="50000"/>
              </a:spcBef>
            </a:pPr>
            <a:r>
              <a:rPr lang="en-US" sz="1800" dirty="0">
                <a:solidFill>
                  <a:srgbClr val="FF0000"/>
                </a:solidFill>
                <a:effectLst/>
                <a:highlight>
                  <a:srgbClr val="FFFF00"/>
                </a:highlight>
                <a:latin typeface="Calibri" panose="020F0502020204030204" pitchFamily="34" charset="0"/>
                <a:ea typeface="Calibri" panose="020F0502020204030204" pitchFamily="34" charset="0"/>
              </a:rPr>
              <a:t>Insert registered branch office address and phone number, as well as broker-dealer identification/disclosure</a:t>
            </a:r>
            <a:endParaRPr lang="en-US" sz="1800" dirty="0">
              <a:solidFill>
                <a:srgbClr val="FF0000"/>
              </a:solidFill>
              <a:effectLst/>
              <a:latin typeface="Calibri" panose="020F0502020204030204" pitchFamily="34" charset="0"/>
              <a:ea typeface="Calibri" panose="020F0502020204030204" pitchFamily="34" charset="0"/>
            </a:endParaRPr>
          </a:p>
          <a:p>
            <a:pPr>
              <a:spcBef>
                <a:spcPct val="50000"/>
              </a:spcBef>
            </a:pPr>
            <a:r>
              <a:rPr lang="en-US" sz="1400" dirty="0">
                <a:latin typeface="Arial" panose="020B0604020202020204" pitchFamily="34" charset="0"/>
                <a:cs typeface="Arial" panose="020B0604020202020204" pitchFamily="34" charset="0"/>
              </a:rPr>
              <a:t>The views expressed are not necessarily the opinion of </a:t>
            </a:r>
            <a:r>
              <a:rPr lang="en-US" sz="1400" dirty="0">
                <a:solidFill>
                  <a:srgbClr val="FF0000"/>
                </a:solidFill>
                <a:highlight>
                  <a:srgbClr val="FFFF00"/>
                </a:highlight>
                <a:latin typeface="Arial" panose="020B0604020202020204" pitchFamily="34" charset="0"/>
                <a:cs typeface="Arial" panose="020B0604020202020204" pitchFamily="34" charset="0"/>
              </a:rPr>
              <a:t>Insert Broker-dealer name</a:t>
            </a:r>
            <a:r>
              <a:rPr lang="en-US" sz="1400" dirty="0">
                <a:latin typeface="Arial" panose="020B0604020202020204" pitchFamily="34" charset="0"/>
                <a:cs typeface="Arial" panose="020B0604020202020204" pitchFamily="34" charset="0"/>
              </a:rPr>
              <a:t>.  Information is based on sources believed to be reliable, however, their accuracy or completeness cannot be guaranteed.</a:t>
            </a:r>
          </a:p>
          <a:p>
            <a:pPr>
              <a:spcBef>
                <a:spcPct val="50000"/>
              </a:spcBef>
            </a:pPr>
            <a:r>
              <a:rPr lang="en-US" sz="1400" dirty="0">
                <a:latin typeface="Arial" panose="020B0604020202020204" pitchFamily="34" charset="0"/>
                <a:cs typeface="Arial" panose="020B0604020202020204" pitchFamily="34" charset="0"/>
              </a:rPr>
              <a:t>Investing involves risk including the potential loss of principal. No investment strategy can guarantee a profit or protect against loss in periods of declining values. Past performance is no guarantee of future results. Diversification and strategic asset allocation do not ensure a profit or protect against a loss. The process of rebalancing may carry tax consequences. </a:t>
            </a:r>
          </a:p>
          <a:p>
            <a:pPr>
              <a:spcBef>
                <a:spcPct val="50000"/>
              </a:spcBef>
            </a:pPr>
            <a:r>
              <a:rPr lang="en-US" sz="1400" dirty="0">
                <a:latin typeface="Arial" panose="020B0604020202020204" pitchFamily="34" charset="0"/>
                <a:cs typeface="Arial" panose="020B0604020202020204" pitchFamily="34" charset="0"/>
              </a:rPr>
              <a:t>This information is not intended to be a substitute  for specific individualized tax, legal, or investment planning advice. You should discuss any tax, legal or investment planning matters with the appropriate professional.</a:t>
            </a:r>
          </a:p>
          <a:p>
            <a:pPr>
              <a:spcBef>
                <a:spcPct val="50000"/>
              </a:spcBef>
            </a:pPr>
            <a:r>
              <a:rPr lang="en-US" sz="1400" dirty="0">
                <a:latin typeface="Arial" panose="020B0604020202020204" pitchFamily="34" charset="0"/>
                <a:cs typeface="Arial" panose="020B0604020202020204" pitchFamily="34" charset="0"/>
              </a:rPr>
              <a:t>All indexes are unmanaged and cannot be invested into directly. Unmanaged index returns do not reflect fees, expenses, or sales charges. Index performance is not indicative of the performance of any investment. Economic forecasts set forth may not develop as predicted and there can be no guarantee that strategies promoted will be successful. International investing involves special risks such as currency fluctuation and political instability and may not be suitable for all investors. </a:t>
            </a:r>
          </a:p>
          <a:p>
            <a:pPr>
              <a:spcBef>
                <a:spcPct val="50000"/>
              </a:spcBef>
            </a:pPr>
            <a:r>
              <a:rPr lang="en-US" sz="1400" dirty="0">
                <a:latin typeface="Arial" panose="020B0604020202020204" pitchFamily="34" charset="0"/>
                <a:cs typeface="Arial" panose="020B0604020202020204" pitchFamily="34" charset="0"/>
              </a:rPr>
              <a:t>The S&amp;P 500 is an unmanaged index of 500 widely held stocks that is generally considered representative of the U.S. Stock market. The Dow Jones Industrial Average (DJIA) commonly known as “The Dow”, is an index representing 30 stocks of companies maintained and reviewed by the editors of the Wall Street Journal. Index performance does not include transaction costs or other fees, which will affect actual investment performance. Individual investor’s results will vary.</a:t>
            </a:r>
          </a:p>
          <a:p>
            <a:pPr algn="ctr">
              <a:spcBef>
                <a:spcPct val="50000"/>
              </a:spcBef>
            </a:pPr>
            <a:r>
              <a:rPr lang="en-US" sz="1400" dirty="0">
                <a:latin typeface="Arial" panose="020B0604020202020204" pitchFamily="34" charset="0"/>
                <a:cs typeface="Arial" panose="020B0604020202020204" pitchFamily="34" charset="0"/>
              </a:rPr>
              <a:t>Contents provided by: The Academy of Preferred Financial Advisors, Inc.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2025. All rights reserved.</a:t>
            </a:r>
          </a:p>
        </p:txBody>
      </p:sp>
    </p:spTree>
    <p:extLst>
      <p:ext uri="{BB962C8B-B14F-4D97-AF65-F5344CB8AC3E}">
        <p14:creationId xmlns:p14="http://schemas.microsoft.com/office/powerpoint/2010/main" val="7571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B9BC-92D7-4638-8CFF-BE9F6D79173F}"/>
              </a:ext>
            </a:extLst>
          </p:cNvPr>
          <p:cNvSpPr txBox="1">
            <a:spLocks/>
          </p:cNvSpPr>
          <p:nvPr/>
        </p:nvSpPr>
        <p:spPr>
          <a:xfrm>
            <a:off x="0" y="0"/>
            <a:ext cx="12192001" cy="989062"/>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9600" dirty="0">
                <a:latin typeface="Franklin Gothic Demi Cond" panose="020B0706030402020204" pitchFamily="34" charset="0"/>
                <a:cs typeface="Arial" panose="020B0604020202020204" pitchFamily="34" charset="0"/>
              </a:rPr>
              <a:t>An Educated Client Is Our Best Client!</a:t>
            </a:r>
          </a:p>
        </p:txBody>
      </p:sp>
      <p:pic>
        <p:nvPicPr>
          <p:cNvPr id="8" name="Picture 7">
            <a:extLst>
              <a:ext uri="{FF2B5EF4-FFF2-40B4-BE49-F238E27FC236}">
                <a16:creationId xmlns:a16="http://schemas.microsoft.com/office/drawing/2014/main" id="{A5888B3E-807A-40F7-91D9-C70747B9AA7C}"/>
              </a:ext>
            </a:extLst>
          </p:cNvPr>
          <p:cNvPicPr>
            <a:picLocks noChangeAspect="1"/>
          </p:cNvPicPr>
          <p:nvPr/>
        </p:nvPicPr>
        <p:blipFill>
          <a:blip r:embed="rId3"/>
          <a:stretch>
            <a:fillRect/>
          </a:stretch>
        </p:blipFill>
        <p:spPr>
          <a:xfrm>
            <a:off x="1309611" y="1105964"/>
            <a:ext cx="9339803" cy="5644978"/>
          </a:xfrm>
          <a:prstGeom prst="rect">
            <a:avLst/>
          </a:prstGeom>
        </p:spPr>
      </p:pic>
    </p:spTree>
    <p:extLst>
      <p:ext uri="{BB962C8B-B14F-4D97-AF65-F5344CB8AC3E}">
        <p14:creationId xmlns:p14="http://schemas.microsoft.com/office/powerpoint/2010/main" val="316405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1" y="391138"/>
            <a:ext cx="12192000" cy="64635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7572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200" dirty="0">
                <a:latin typeface="Franklin Gothic Demi Cond" panose="020B0706030402020204" pitchFamily="34" charset="0"/>
                <a:cs typeface="Arial" panose="020B0604020202020204" pitchFamily="34" charset="0"/>
              </a:rPr>
              <a:t>Equity Markets Quarter 4, 2024</a:t>
            </a:r>
          </a:p>
        </p:txBody>
      </p:sp>
      <p:sp>
        <p:nvSpPr>
          <p:cNvPr id="6" name="TextBox 5">
            <a:extLst>
              <a:ext uri="{FF2B5EF4-FFF2-40B4-BE49-F238E27FC236}">
                <a16:creationId xmlns:a16="http://schemas.microsoft.com/office/drawing/2014/main" id="{4DBE3F03-1CA1-50E3-791C-B7DC114A3376}"/>
              </a:ext>
            </a:extLst>
          </p:cNvPr>
          <p:cNvSpPr txBox="1"/>
          <p:nvPr/>
        </p:nvSpPr>
        <p:spPr>
          <a:xfrm>
            <a:off x="9424990" y="6559681"/>
            <a:ext cx="3258249" cy="253916"/>
          </a:xfrm>
          <a:prstGeom prst="rect">
            <a:avLst/>
          </a:prstGeom>
          <a:noFill/>
        </p:spPr>
        <p:txBody>
          <a:bodyPr wrap="square" rtlCol="0">
            <a:spAutoFit/>
          </a:bodyPr>
          <a:lstStyle/>
          <a:p>
            <a:pPr algn="ctr"/>
            <a:r>
              <a:rPr lang="en-US" sz="1050" i="1" dirty="0">
                <a:latin typeface="Century Gothic" panose="020B0502020202020204" pitchFamily="34" charset="0"/>
                <a:ea typeface="Cambria Math" panose="02040503050406030204" pitchFamily="18" charset="0"/>
              </a:rPr>
              <a:t>Chart Source: bigcharts.com</a:t>
            </a:r>
          </a:p>
        </p:txBody>
      </p:sp>
      <p:sp>
        <p:nvSpPr>
          <p:cNvPr id="12" name="TextBox 11">
            <a:extLst>
              <a:ext uri="{FF2B5EF4-FFF2-40B4-BE49-F238E27FC236}">
                <a16:creationId xmlns:a16="http://schemas.microsoft.com/office/drawing/2014/main" id="{5BF87306-D1E7-86ED-E17E-2A4FEA49BFFB}"/>
              </a:ext>
            </a:extLst>
          </p:cNvPr>
          <p:cNvSpPr txBox="1"/>
          <p:nvPr/>
        </p:nvSpPr>
        <p:spPr>
          <a:xfrm>
            <a:off x="345145" y="5314619"/>
            <a:ext cx="5400677" cy="1200329"/>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29A29A"/>
                </a:solidFill>
                <a:latin typeface="Century Gothic" panose="020B0502020202020204" pitchFamily="34" charset="0"/>
                <a:ea typeface="Cambria Math" panose="02040503050406030204" pitchFamily="18" charset="0"/>
              </a:rPr>
              <a:t>Q4: +1.9%</a:t>
            </a:r>
          </a:p>
          <a:p>
            <a:pPr algn="ctr"/>
            <a:r>
              <a:rPr lang="en-US" sz="3600" b="1" dirty="0">
                <a:solidFill>
                  <a:srgbClr val="29A29A"/>
                </a:solidFill>
                <a:latin typeface="Century Gothic" panose="020B0502020202020204" pitchFamily="34" charset="0"/>
                <a:ea typeface="Cambria Math" panose="02040503050406030204" pitchFamily="18" charset="0"/>
              </a:rPr>
              <a:t>Year-to-Date: +23%</a:t>
            </a:r>
          </a:p>
        </p:txBody>
      </p:sp>
      <p:sp>
        <p:nvSpPr>
          <p:cNvPr id="13" name="TextBox 12">
            <a:extLst>
              <a:ext uri="{FF2B5EF4-FFF2-40B4-BE49-F238E27FC236}">
                <a16:creationId xmlns:a16="http://schemas.microsoft.com/office/drawing/2014/main" id="{A538123B-192D-C4A0-A495-F870F46DFC3E}"/>
              </a:ext>
            </a:extLst>
          </p:cNvPr>
          <p:cNvSpPr txBox="1"/>
          <p:nvPr/>
        </p:nvSpPr>
        <p:spPr>
          <a:xfrm>
            <a:off x="6265332" y="5318226"/>
            <a:ext cx="5400677" cy="1200329"/>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29A29A"/>
                </a:solidFill>
                <a:latin typeface="Century Gothic" panose="020B0502020202020204" pitchFamily="34" charset="0"/>
                <a:ea typeface="Cambria Math" panose="02040503050406030204" pitchFamily="18" charset="0"/>
              </a:rPr>
              <a:t>Q4: +0.7%</a:t>
            </a:r>
          </a:p>
          <a:p>
            <a:pPr algn="ctr"/>
            <a:r>
              <a:rPr lang="en-US" sz="3600" b="1" dirty="0">
                <a:solidFill>
                  <a:srgbClr val="29A29A"/>
                </a:solidFill>
                <a:latin typeface="Century Gothic" panose="020B0502020202020204" pitchFamily="34" charset="0"/>
                <a:ea typeface="Cambria Math" panose="02040503050406030204" pitchFamily="18" charset="0"/>
              </a:rPr>
              <a:t>Year-to-Date: +13%</a:t>
            </a:r>
          </a:p>
        </p:txBody>
      </p:sp>
      <p:pic>
        <p:nvPicPr>
          <p:cNvPr id="5" name="Picture 4">
            <a:extLst>
              <a:ext uri="{FF2B5EF4-FFF2-40B4-BE49-F238E27FC236}">
                <a16:creationId xmlns:a16="http://schemas.microsoft.com/office/drawing/2014/main" id="{151272E1-DD6E-ED30-1556-490099D77776}"/>
              </a:ext>
            </a:extLst>
          </p:cNvPr>
          <p:cNvPicPr>
            <a:picLocks noChangeAspect="1"/>
          </p:cNvPicPr>
          <p:nvPr/>
        </p:nvPicPr>
        <p:blipFill>
          <a:blip r:embed="rId4"/>
          <a:srcRect l="1758" t="2380"/>
          <a:stretch/>
        </p:blipFill>
        <p:spPr>
          <a:xfrm>
            <a:off x="345145" y="1451532"/>
            <a:ext cx="5325925" cy="3038529"/>
          </a:xfrm>
          <a:prstGeom prst="rect">
            <a:avLst/>
          </a:prstGeom>
          <a:ln>
            <a:solidFill>
              <a:schemeClr val="accent5">
                <a:lumMod val="75000"/>
              </a:schemeClr>
            </a:solidFill>
          </a:ln>
        </p:spPr>
      </p:pic>
      <p:pic>
        <p:nvPicPr>
          <p:cNvPr id="9" name="Picture 8">
            <a:extLst>
              <a:ext uri="{FF2B5EF4-FFF2-40B4-BE49-F238E27FC236}">
                <a16:creationId xmlns:a16="http://schemas.microsoft.com/office/drawing/2014/main" id="{5299B2B8-D842-0552-3F5F-F2541DA599F6}"/>
              </a:ext>
            </a:extLst>
          </p:cNvPr>
          <p:cNvPicPr>
            <a:picLocks noChangeAspect="1"/>
          </p:cNvPicPr>
          <p:nvPr/>
        </p:nvPicPr>
        <p:blipFill>
          <a:blip r:embed="rId5"/>
          <a:srcRect l="1196" t="1735"/>
          <a:stretch/>
        </p:blipFill>
        <p:spPr>
          <a:xfrm>
            <a:off x="6243208" y="1451532"/>
            <a:ext cx="5603647" cy="3038529"/>
          </a:xfrm>
          <a:prstGeom prst="rect">
            <a:avLst/>
          </a:prstGeom>
          <a:ln>
            <a:solidFill>
              <a:schemeClr val="accent5">
                <a:lumMod val="75000"/>
              </a:schemeClr>
            </a:solidFill>
          </a:ln>
        </p:spPr>
      </p:pic>
    </p:spTree>
    <p:extLst>
      <p:ext uri="{BB962C8B-B14F-4D97-AF65-F5344CB8AC3E}">
        <p14:creationId xmlns:p14="http://schemas.microsoft.com/office/powerpoint/2010/main" val="347592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22086"/>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200" dirty="0">
                <a:latin typeface="Franklin Gothic Demi Cond" panose="020B0706030402020204" pitchFamily="34" charset="0"/>
                <a:cs typeface="Arial" panose="020B0604020202020204" pitchFamily="34" charset="0"/>
              </a:rPr>
              <a:t>Inflation</a:t>
            </a:r>
          </a:p>
        </p:txBody>
      </p:sp>
      <p:sp>
        <p:nvSpPr>
          <p:cNvPr id="9" name="TextBox 8">
            <a:extLst>
              <a:ext uri="{FF2B5EF4-FFF2-40B4-BE49-F238E27FC236}">
                <a16:creationId xmlns:a16="http://schemas.microsoft.com/office/drawing/2014/main" id="{3F150444-E359-6FD7-4F6E-3AD9F412DECF}"/>
              </a:ext>
            </a:extLst>
          </p:cNvPr>
          <p:cNvSpPr txBox="1"/>
          <p:nvPr/>
        </p:nvSpPr>
        <p:spPr>
          <a:xfrm>
            <a:off x="8082631" y="3255030"/>
            <a:ext cx="3760754" cy="1200329"/>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0281A5"/>
                </a:solidFill>
                <a:latin typeface="Century Gothic" panose="020B0502020202020204" pitchFamily="34" charset="0"/>
                <a:ea typeface="Cambria Math" panose="02040503050406030204" pitchFamily="18" charset="0"/>
              </a:rPr>
              <a:t>November 2024</a:t>
            </a:r>
            <a:br>
              <a:rPr lang="en-US" sz="3600" b="1" dirty="0">
                <a:solidFill>
                  <a:srgbClr val="0281A5"/>
                </a:solidFill>
                <a:latin typeface="Century Gothic" panose="020B0502020202020204" pitchFamily="34" charset="0"/>
                <a:ea typeface="Cambria Math" panose="02040503050406030204" pitchFamily="18" charset="0"/>
              </a:rPr>
            </a:br>
            <a:r>
              <a:rPr lang="en-US" sz="3600" b="1" dirty="0">
                <a:solidFill>
                  <a:srgbClr val="003399"/>
                </a:solidFill>
                <a:latin typeface="Century Gothic" panose="020B0502020202020204" pitchFamily="34" charset="0"/>
                <a:ea typeface="Cambria Math" panose="02040503050406030204" pitchFamily="18" charset="0"/>
              </a:rPr>
              <a:t>Overall + 2.7%</a:t>
            </a:r>
          </a:p>
        </p:txBody>
      </p:sp>
      <p:pic>
        <p:nvPicPr>
          <p:cNvPr id="2" name="Picture 1" descr="A graph showing the price of the us consumer&#10;&#10;Description automatically generated">
            <a:extLst>
              <a:ext uri="{FF2B5EF4-FFF2-40B4-BE49-F238E27FC236}">
                <a16:creationId xmlns:a16="http://schemas.microsoft.com/office/drawing/2014/main" id="{2C7390D3-745C-C4A1-06C0-4055355C1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14" y="1210055"/>
            <a:ext cx="7431193" cy="5151555"/>
          </a:xfrm>
          <a:prstGeom prst="rect">
            <a:avLst/>
          </a:prstGeom>
          <a:ln w="28575">
            <a:solidFill>
              <a:schemeClr val="accent5">
                <a:lumMod val="75000"/>
              </a:schemeClr>
            </a:solidFill>
          </a:ln>
        </p:spPr>
      </p:pic>
    </p:spTree>
    <p:extLst>
      <p:ext uri="{BB962C8B-B14F-4D97-AF65-F5344CB8AC3E}">
        <p14:creationId xmlns:p14="http://schemas.microsoft.com/office/powerpoint/2010/main" val="153944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72ADB71D-C194-462F-AFF7-AB029D516D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82296" y="1210056"/>
            <a:ext cx="11542426" cy="52902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870B5EDD-B997-28D4-1E77-2D21B03AD33A}"/>
              </a:ext>
            </a:extLst>
          </p:cNvPr>
          <p:cNvSpPr txBox="1">
            <a:spLocks/>
          </p:cNvSpPr>
          <p:nvPr/>
        </p:nvSpPr>
        <p:spPr>
          <a:xfrm>
            <a:off x="-6481" y="3277"/>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Interest Rates</a:t>
            </a:r>
          </a:p>
        </p:txBody>
      </p:sp>
      <p:pic>
        <p:nvPicPr>
          <p:cNvPr id="4" name="Picture 3">
            <a:extLst>
              <a:ext uri="{FF2B5EF4-FFF2-40B4-BE49-F238E27FC236}">
                <a16:creationId xmlns:a16="http://schemas.microsoft.com/office/drawing/2014/main" id="{13C6C302-A021-D8C7-482E-15BD54CA113C}"/>
              </a:ext>
            </a:extLst>
          </p:cNvPr>
          <p:cNvPicPr>
            <a:picLocks noChangeAspect="1"/>
          </p:cNvPicPr>
          <p:nvPr/>
        </p:nvPicPr>
        <p:blipFill rotWithShape="1">
          <a:blip r:embed="rId4">
            <a:extLst>
              <a:ext uri="{28A0092B-C50C-407E-A947-70E740481C1C}">
                <a14:useLocalDpi xmlns:a14="http://schemas.microsoft.com/office/drawing/2010/main" val="0"/>
              </a:ext>
            </a:extLst>
          </a:blip>
          <a:srcRect r="1098"/>
          <a:stretch/>
        </p:blipFill>
        <p:spPr bwMode="auto">
          <a:xfrm>
            <a:off x="2234590" y="979009"/>
            <a:ext cx="7484176" cy="5290279"/>
          </a:xfrm>
          <a:prstGeom prst="rect">
            <a:avLst/>
          </a:prstGeom>
          <a:ln w="28575" cap="flat" cmpd="sng" algn="ctr">
            <a:solidFill>
              <a:srgbClr val="5B9BD5">
                <a:lumMod val="75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366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Grey-Background | Sarvosys">
            <a:extLst>
              <a:ext uri="{FF2B5EF4-FFF2-40B4-BE49-F238E27FC236}">
                <a16:creationId xmlns:a16="http://schemas.microsoft.com/office/drawing/2014/main" id="{DD811E54-399E-4C0F-BBB5-199B0BDFE76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58D44BC5-C61C-49DF-6100-0F8EA97A6982}"/>
              </a:ext>
            </a:extLst>
          </p:cNvPr>
          <p:cNvSpPr txBox="1">
            <a:spLocks/>
          </p:cNvSpPr>
          <p:nvPr/>
        </p:nvSpPr>
        <p:spPr>
          <a:xfrm>
            <a:off x="0" y="0"/>
            <a:ext cx="12192001" cy="722086"/>
          </a:xfrm>
          <a:prstGeom prst="rect">
            <a:avLst/>
          </a:prstGeom>
          <a:solidFill>
            <a:schemeClr val="accent5">
              <a:lumMod val="75000"/>
            </a:schemeClr>
          </a:solidFill>
        </p:spPr>
        <p:txBody>
          <a:bodyPr>
            <a:normAutofit fontScale="70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6000" dirty="0">
                <a:latin typeface="Franklin Gothic Demi Cond" panose="020B0706030402020204" pitchFamily="34" charset="0"/>
                <a:cs typeface="Arial" panose="020B0604020202020204" pitchFamily="34" charset="0"/>
              </a:rPr>
              <a:t>Bond Market &amp; Treasury Yields</a:t>
            </a:r>
          </a:p>
        </p:txBody>
      </p:sp>
      <p:pic>
        <p:nvPicPr>
          <p:cNvPr id="1026" name="Picture 2" descr="Are Treasury Bonds a Safe Alternative to Bank Savings Accounts? | Nasdaq">
            <a:extLst>
              <a:ext uri="{FF2B5EF4-FFF2-40B4-BE49-F238E27FC236}">
                <a16:creationId xmlns:a16="http://schemas.microsoft.com/office/drawing/2014/main" id="{9488FEED-FCD3-19EA-F3BF-63D9BFC1F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45" y="1582581"/>
            <a:ext cx="7187031" cy="399279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descr="A screen shot of a graph&#10;&#10;Description automatically generated">
            <a:extLst>
              <a:ext uri="{FF2B5EF4-FFF2-40B4-BE49-F238E27FC236}">
                <a16:creationId xmlns:a16="http://schemas.microsoft.com/office/drawing/2014/main" id="{5D386210-2540-2F02-CF9F-FB48155ED7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6444" y="2439081"/>
            <a:ext cx="8355213" cy="1979838"/>
          </a:xfrm>
          <a:prstGeom prst="rect">
            <a:avLst/>
          </a:prstGeom>
        </p:spPr>
      </p:pic>
    </p:spTree>
    <p:extLst>
      <p:ext uri="{BB962C8B-B14F-4D97-AF65-F5344CB8AC3E}">
        <p14:creationId xmlns:p14="http://schemas.microsoft.com/office/powerpoint/2010/main" val="36870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2A044FCE-EC5D-FA27-FD45-7E3B0C7FD437}"/>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D9C4A-8D12-4845-B83A-F0593DA4DCF1}"/>
              </a:ext>
            </a:extLst>
          </p:cNvPr>
          <p:cNvSpPr txBox="1">
            <a:spLocks/>
          </p:cNvSpPr>
          <p:nvPr/>
        </p:nvSpPr>
        <p:spPr>
          <a:xfrm>
            <a:off x="-4885" y="-11151"/>
            <a:ext cx="12192001" cy="957280"/>
          </a:xfrm>
          <a:prstGeom prst="rect">
            <a:avLst/>
          </a:prstGeom>
          <a:solidFill>
            <a:schemeClr val="accent5">
              <a:lumMod val="75000"/>
            </a:schemeClr>
          </a:solidFill>
        </p:spPr>
        <p:txBody>
          <a:bodyPr>
            <a:normAutofit lnSpcReduction="1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5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4200" dirty="0">
                <a:latin typeface="Franklin Gothic Demi Cond" panose="020B0706030402020204" pitchFamily="34" charset="0"/>
                <a:cs typeface="Arial" panose="020B0604020202020204" pitchFamily="34" charset="0"/>
              </a:rPr>
              <a:t>Geopolitical</a:t>
            </a:r>
            <a:r>
              <a:rPr kumimoji="0" lang="en-US" sz="5400" b="0" i="0" u="none" strike="noStrike" kern="1200" cap="none" spc="-60" normalizeH="0" baseline="0" noProof="0" dirty="0">
                <a:ln>
                  <a:noFill/>
                </a:ln>
                <a:solidFill>
                  <a:srgbClr val="FFFFFF"/>
                </a:solidFill>
                <a:effectLst/>
                <a:uLnTx/>
                <a:uFillTx/>
                <a:latin typeface="Franklin Gothic Demi Cond" panose="020B0706030402020204" pitchFamily="34" charset="0"/>
                <a:ea typeface="+mj-ea"/>
                <a:cs typeface="Arial" panose="020B0604020202020204" pitchFamily="34" charset="0"/>
              </a:rPr>
              <a:t> </a:t>
            </a:r>
            <a:r>
              <a:rPr lang="en-US" sz="4200" dirty="0">
                <a:latin typeface="Franklin Gothic Demi Cond" panose="020B0706030402020204" pitchFamily="34" charset="0"/>
                <a:cs typeface="Arial" panose="020B0604020202020204" pitchFamily="34" charset="0"/>
              </a:rPr>
              <a:t>Unrest &amp;</a:t>
            </a:r>
            <a:r>
              <a:rPr kumimoji="0" lang="en-US" sz="5400" b="0" i="0" u="none" strike="noStrike" kern="1200" cap="none" spc="-60" normalizeH="0" baseline="0" noProof="0" dirty="0">
                <a:ln>
                  <a:noFill/>
                </a:ln>
                <a:solidFill>
                  <a:srgbClr val="FFFFFF"/>
                </a:solidFill>
                <a:effectLst/>
                <a:uLnTx/>
                <a:uFillTx/>
                <a:latin typeface="Franklin Gothic Demi Cond" panose="020B0706030402020204" pitchFamily="34" charset="0"/>
                <a:ea typeface="+mj-ea"/>
                <a:cs typeface="Arial" panose="020B0604020202020204" pitchFamily="34" charset="0"/>
              </a:rPr>
              <a:t> </a:t>
            </a:r>
            <a:r>
              <a:rPr lang="en-US" sz="4200" dirty="0">
                <a:latin typeface="Franklin Gothic Demi Cond" panose="020B0706030402020204" pitchFamily="34" charset="0"/>
                <a:cs typeface="Arial" panose="020B0604020202020204" pitchFamily="34" charset="0"/>
              </a:rPr>
              <a:t>Changes in the White House</a:t>
            </a:r>
          </a:p>
        </p:txBody>
      </p:sp>
      <p:pic>
        <p:nvPicPr>
          <p:cNvPr id="5" name="Picture 6" descr="2024 Election Unrest Guide - TorchStone ...">
            <a:extLst>
              <a:ext uri="{FF2B5EF4-FFF2-40B4-BE49-F238E27FC236}">
                <a16:creationId xmlns:a16="http://schemas.microsoft.com/office/drawing/2014/main" id="{C5336D0E-D59B-66C1-B06F-86D333C6C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6" y="2063565"/>
            <a:ext cx="5219260" cy="32528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BF426B-E619-3305-014A-F4F9513FBB68}"/>
              </a:ext>
            </a:extLst>
          </p:cNvPr>
          <p:cNvPicPr>
            <a:picLocks noChangeAspect="1"/>
          </p:cNvPicPr>
          <p:nvPr/>
        </p:nvPicPr>
        <p:blipFill>
          <a:blip r:embed="rId5"/>
          <a:stretch>
            <a:fillRect/>
          </a:stretch>
        </p:blipFill>
        <p:spPr>
          <a:xfrm>
            <a:off x="5467064" y="2099183"/>
            <a:ext cx="6564702" cy="3217231"/>
          </a:xfrm>
          <a:prstGeom prst="rect">
            <a:avLst/>
          </a:prstGeom>
        </p:spPr>
      </p:pic>
    </p:spTree>
    <p:extLst>
      <p:ext uri="{BB962C8B-B14F-4D97-AF65-F5344CB8AC3E}">
        <p14:creationId xmlns:p14="http://schemas.microsoft.com/office/powerpoint/2010/main" val="401295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ey-Background | Sarvosys">
            <a:extLst>
              <a:ext uri="{FF2B5EF4-FFF2-40B4-BE49-F238E27FC236}">
                <a16:creationId xmlns:a16="http://schemas.microsoft.com/office/drawing/2014/main" id="{DD301B88-860F-43A8-909E-0EB82EA4611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6490"/>
            <a:ext cx="12199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8" name="Title 1">
            <a:extLst>
              <a:ext uri="{FF2B5EF4-FFF2-40B4-BE49-F238E27FC236}">
                <a16:creationId xmlns:a16="http://schemas.microsoft.com/office/drawing/2014/main" id="{0E65CEF1-2D5B-2EC6-9AC8-27F2A7EAAEBF}"/>
              </a:ext>
            </a:extLst>
          </p:cNvPr>
          <p:cNvSpPr txBox="1">
            <a:spLocks/>
          </p:cNvSpPr>
          <p:nvPr/>
        </p:nvSpPr>
        <p:spPr>
          <a:xfrm>
            <a:off x="0" y="0"/>
            <a:ext cx="12192001" cy="842211"/>
          </a:xfrm>
          <a:prstGeom prst="rect">
            <a:avLst/>
          </a:prstGeom>
          <a:solidFill>
            <a:schemeClr val="accent5">
              <a:lumMod val="75000"/>
            </a:schemeClr>
          </a:solidFill>
        </p:spPr>
        <p:txBody>
          <a:bodyPr>
            <a:normAutofit fontScale="55000" lnSpcReduction="200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br>
              <a:rPr kumimoji="0" lang="en-US" sz="300" b="1" i="0" u="none" strike="noStrike" kern="1200" cap="none" spc="-6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br>
            <a:r>
              <a:rPr lang="en-US" sz="7600" dirty="0">
                <a:latin typeface="Franklin Gothic Demi Cond" panose="020B0706030402020204" pitchFamily="34" charset="0"/>
                <a:cs typeface="Arial" panose="020B0604020202020204" pitchFamily="34" charset="0"/>
              </a:rPr>
              <a:t>Continued</a:t>
            </a:r>
            <a:r>
              <a:rPr lang="en-US" sz="9300" dirty="0">
                <a:latin typeface="Franklin Gothic Demi Cond" panose="020B0706030402020204" pitchFamily="34" charset="0"/>
                <a:cs typeface="Arial" panose="020B0604020202020204" pitchFamily="34" charset="0"/>
              </a:rPr>
              <a:t> </a:t>
            </a:r>
            <a:r>
              <a:rPr lang="en-US" sz="7600" dirty="0">
                <a:latin typeface="Franklin Gothic Demi Cond" panose="020B0706030402020204" pitchFamily="34" charset="0"/>
                <a:cs typeface="Arial" panose="020B0604020202020204" pitchFamily="34" charset="0"/>
              </a:rPr>
              <a:t>Bull</a:t>
            </a:r>
            <a:r>
              <a:rPr lang="en-US" sz="9300" dirty="0">
                <a:latin typeface="Franklin Gothic Demi Cond" panose="020B0706030402020204" pitchFamily="34" charset="0"/>
                <a:cs typeface="Arial" panose="020B0604020202020204" pitchFamily="34" charset="0"/>
              </a:rPr>
              <a:t> </a:t>
            </a:r>
            <a:r>
              <a:rPr lang="en-US" sz="7600" dirty="0">
                <a:latin typeface="Franklin Gothic Demi Cond" panose="020B0706030402020204" pitchFamily="34" charset="0"/>
                <a:cs typeface="Arial" panose="020B0604020202020204" pitchFamily="34" charset="0"/>
              </a:rPr>
              <a:t>Market</a:t>
            </a:r>
          </a:p>
        </p:txBody>
      </p:sp>
      <p:pic>
        <p:nvPicPr>
          <p:cNvPr id="2" name="Picture 2" descr="The Definition of a Bull Market and Why You Should Care">
            <a:extLst>
              <a:ext uri="{FF2B5EF4-FFF2-40B4-BE49-F238E27FC236}">
                <a16:creationId xmlns:a16="http://schemas.microsoft.com/office/drawing/2014/main" id="{98744512-A6B6-4853-CC24-734DB93C7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94247"/>
            <a:ext cx="9753600" cy="555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7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Grey-Background | Sarvosys">
            <a:extLst>
              <a:ext uri="{FF2B5EF4-FFF2-40B4-BE49-F238E27FC236}">
                <a16:creationId xmlns:a16="http://schemas.microsoft.com/office/drawing/2014/main" id="{FC621DBF-B396-49D0-9357-864C1A328A3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31B8F8-6E8B-4824-B38D-541CE72FF3D6}"/>
              </a:ext>
            </a:extLst>
          </p:cNvPr>
          <p:cNvSpPr txBox="1">
            <a:spLocks/>
          </p:cNvSpPr>
          <p:nvPr/>
        </p:nvSpPr>
        <p:spPr>
          <a:xfrm>
            <a:off x="424902" y="1582581"/>
            <a:ext cx="11117524" cy="469829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5">
                  <a:lumMod val="75000"/>
                </a:schemeClr>
              </a:buClr>
              <a:buNone/>
            </a:pPr>
            <a:endParaRPr lang="en-US" sz="2800" dirty="0"/>
          </a:p>
        </p:txBody>
      </p:sp>
      <p:sp>
        <p:nvSpPr>
          <p:cNvPr id="9" name="Title 1">
            <a:extLst>
              <a:ext uri="{FF2B5EF4-FFF2-40B4-BE49-F238E27FC236}">
                <a16:creationId xmlns:a16="http://schemas.microsoft.com/office/drawing/2014/main" id="{2B4D87FB-933B-49CB-A88B-60693A829957}"/>
              </a:ext>
            </a:extLst>
          </p:cNvPr>
          <p:cNvSpPr txBox="1">
            <a:spLocks/>
          </p:cNvSpPr>
          <p:nvPr/>
        </p:nvSpPr>
        <p:spPr>
          <a:xfrm>
            <a:off x="0" y="1"/>
            <a:ext cx="12192001" cy="914400"/>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latin typeface="Franklin Gothic Demi Cond" panose="020B0706030402020204" pitchFamily="34" charset="0"/>
                <a:cs typeface="Arial" panose="020B0604020202020204" pitchFamily="34" charset="0"/>
              </a:rPr>
              <a:t>Key Takeaways</a:t>
            </a:r>
          </a:p>
        </p:txBody>
      </p:sp>
      <p:sp>
        <p:nvSpPr>
          <p:cNvPr id="8" name="Text Placeholder 4">
            <a:extLst>
              <a:ext uri="{FF2B5EF4-FFF2-40B4-BE49-F238E27FC236}">
                <a16:creationId xmlns:a16="http://schemas.microsoft.com/office/drawing/2014/main" id="{309DA74C-C79A-43DA-89AB-ECB73E22C034}"/>
              </a:ext>
            </a:extLst>
          </p:cNvPr>
          <p:cNvSpPr txBox="1">
            <a:spLocks/>
          </p:cNvSpPr>
          <p:nvPr/>
        </p:nvSpPr>
        <p:spPr>
          <a:xfrm>
            <a:off x="25155" y="1253720"/>
            <a:ext cx="11917017" cy="5027159"/>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nSpc>
                <a:spcPct val="150000"/>
              </a:lnSpc>
              <a:buSzPct val="99000"/>
              <a:buFont typeface="Wingdings" panose="05000000000000000000" pitchFamily="2" charset="2"/>
              <a:buChar char="§"/>
            </a:pPr>
            <a:r>
              <a:rPr lang="en-US" sz="2400" dirty="0">
                <a:solidFill>
                  <a:schemeClr val="tx1"/>
                </a:solidFill>
              </a:rPr>
              <a:t>2024 was a robust year for equities and left investors with positive returns.</a:t>
            </a:r>
          </a:p>
          <a:p>
            <a:pPr>
              <a:lnSpc>
                <a:spcPct val="150000"/>
              </a:lnSpc>
              <a:buSzPct val="99000"/>
              <a:buFont typeface="Wingdings" panose="05000000000000000000" pitchFamily="2" charset="2"/>
              <a:buChar char="§"/>
            </a:pPr>
            <a:r>
              <a:rPr lang="en-US" sz="2400" dirty="0">
                <a:solidFill>
                  <a:schemeClr val="tx1"/>
                </a:solidFill>
              </a:rPr>
              <a:t>The Fed reduced the federal funds rate range three times in 2024, with two being in the fourth quarter.</a:t>
            </a:r>
          </a:p>
          <a:p>
            <a:pPr lvl="0">
              <a:lnSpc>
                <a:spcPct val="150000"/>
              </a:lnSpc>
              <a:buSzPct val="99000"/>
              <a:buFont typeface="Wingdings" panose="05000000000000000000" pitchFamily="2" charset="2"/>
              <a:buChar char="§"/>
            </a:pPr>
            <a:r>
              <a:rPr lang="en-US" sz="2400" dirty="0">
                <a:solidFill>
                  <a:schemeClr val="tx1"/>
                </a:solidFill>
              </a:rPr>
              <a:t>Inflation pressures remain stubborn.</a:t>
            </a:r>
          </a:p>
          <a:p>
            <a:pPr lvl="0">
              <a:lnSpc>
                <a:spcPct val="150000"/>
              </a:lnSpc>
              <a:buSzPct val="99000"/>
              <a:buFont typeface="Wingdings" panose="05000000000000000000" pitchFamily="2" charset="2"/>
              <a:buChar char="§"/>
            </a:pPr>
            <a:r>
              <a:rPr lang="en-US" sz="2400" dirty="0">
                <a:solidFill>
                  <a:schemeClr val="tx1"/>
                </a:solidFill>
              </a:rPr>
              <a:t>2025 brings a host of challenges that can create uncertainty and market volatility.</a:t>
            </a:r>
          </a:p>
          <a:p>
            <a:pPr lvl="0">
              <a:lnSpc>
                <a:spcPct val="150000"/>
              </a:lnSpc>
              <a:buSzPct val="99000"/>
              <a:buFont typeface="Wingdings" panose="05000000000000000000" pitchFamily="2" charset="2"/>
              <a:buChar char="§"/>
            </a:pPr>
            <a:r>
              <a:rPr lang="en-US" sz="2400" dirty="0">
                <a:solidFill>
                  <a:schemeClr val="tx1"/>
                </a:solidFill>
              </a:rPr>
              <a:t>Be well prepared with a long-term perspective.</a:t>
            </a:r>
          </a:p>
          <a:p>
            <a:pPr lvl="0">
              <a:lnSpc>
                <a:spcPct val="150000"/>
              </a:lnSpc>
              <a:buSzPct val="99000"/>
              <a:buFont typeface="Wingdings" panose="05000000000000000000" pitchFamily="2" charset="2"/>
              <a:buChar char="§"/>
            </a:pPr>
            <a:r>
              <a:rPr lang="en-US" sz="2400" b="1" i="1" dirty="0">
                <a:solidFill>
                  <a:schemeClr val="tx1"/>
                </a:solidFill>
              </a:rPr>
              <a:t>We are here for you to discuss any questions or concerns you may have.</a:t>
            </a:r>
            <a:endParaRPr lang="en-US" sz="4000" dirty="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6701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13370</TotalTime>
  <Words>1972</Words>
  <Application>Microsoft Office PowerPoint</Application>
  <PresentationFormat>Widescreen</PresentationFormat>
  <Paragraphs>107</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Calibri</vt:lpstr>
      <vt:lpstr>Calibri Light</vt:lpstr>
      <vt:lpstr>Century Gothic</vt:lpstr>
      <vt:lpstr>Franklin Gothic Book</vt:lpstr>
      <vt:lpstr>Franklin Gothic Demi</vt:lpstr>
      <vt:lpstr>Franklin Gothic Demi Cond</vt:lpstr>
      <vt:lpstr>Inter</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Allard</dc:creator>
  <cp:lastModifiedBy>Stephanie Inouye</cp:lastModifiedBy>
  <cp:revision>312</cp:revision>
  <cp:lastPrinted>2024-07-22T17:47:49Z</cp:lastPrinted>
  <dcterms:created xsi:type="dcterms:W3CDTF">2021-01-05T17:02:45Z</dcterms:created>
  <dcterms:modified xsi:type="dcterms:W3CDTF">2025-01-13T22:18:41Z</dcterms:modified>
</cp:coreProperties>
</file>