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900" r:id="rId3"/>
    <p:sldId id="2464" r:id="rId4"/>
    <p:sldId id="967" r:id="rId5"/>
    <p:sldId id="906" r:id="rId6"/>
    <p:sldId id="901" r:id="rId7"/>
    <p:sldId id="2460" r:id="rId8"/>
    <p:sldId id="2467" r:id="rId9"/>
    <p:sldId id="2465" r:id="rId10"/>
    <p:sldId id="2466" r:id="rId11"/>
    <p:sldId id="2468" r:id="rId12"/>
    <p:sldId id="929" r:id="rId13"/>
    <p:sldId id="924" r:id="rId14"/>
    <p:sldId id="922"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 Unger" initials="KU" lastIdx="1" clrIdx="0">
    <p:extLst>
      <p:ext uri="{19B8F6BF-5375-455C-9EA6-DF929625EA0E}">
        <p15:presenceInfo xmlns:p15="http://schemas.microsoft.com/office/powerpoint/2012/main" userId="S::ken@theapfa.com::a059aaf4-1950-48dc-bd52-8e7c004b6e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a:srgbClr val="003399"/>
    <a:srgbClr val="62897D"/>
    <a:srgbClr val="29A29A"/>
    <a:srgbClr val="0076A3"/>
    <a:srgbClr val="157BB2"/>
    <a:srgbClr val="FFFFFF"/>
    <a:srgbClr val="FFFFEB"/>
    <a:srgbClr val="006600"/>
    <a:srgbClr val="EEF1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28" autoAdjust="0"/>
    <p:restoredTop sz="95097" autoAdjust="0"/>
  </p:normalViewPr>
  <p:slideViewPr>
    <p:cSldViewPr snapToGrid="0">
      <p:cViewPr varScale="1">
        <p:scale>
          <a:sx n="105" d="100"/>
          <a:sy n="105" d="100"/>
        </p:scale>
        <p:origin x="720" y="90"/>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3" d="100"/>
          <a:sy n="83" d="100"/>
        </p:scale>
        <p:origin x="389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3A0BF826-5922-40BB-89F3-07B4FC690F9B}" type="datetimeFigureOut">
              <a:rPr lang="en-US" smtClean="0"/>
              <a:t>4/10/2025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BD53C02A-7E42-473B-B46B-30CAC35B688D}" type="slidenum">
              <a:rPr lang="en-US" smtClean="0"/>
              <a:t>‹#›</a:t>
            </a:fld>
            <a:endParaRPr lang="en-US"/>
          </a:p>
        </p:txBody>
      </p:sp>
    </p:spTree>
    <p:extLst>
      <p:ext uri="{BB962C8B-B14F-4D97-AF65-F5344CB8AC3E}">
        <p14:creationId xmlns:p14="http://schemas.microsoft.com/office/powerpoint/2010/main" val="2128357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89794"/>
            <a:ext cx="5608320" cy="3660458"/>
          </a:xfrm>
        </p:spPr>
        <p:txBody>
          <a:bodyPr/>
          <a:lstStyle/>
          <a:p>
            <a:pPr defTabSz="931637">
              <a:defRPr/>
            </a:pPr>
            <a:r>
              <a:rPr lang="en-US" b="0" dirty="0"/>
              <a:t>Hello, clients and friends.  This is ___________________ from __________________, and it’s my pleasure to present our first quarter economic review. </a:t>
            </a:r>
          </a:p>
          <a:p>
            <a:pPr defTabSz="931637">
              <a:defRPr/>
            </a:pPr>
            <a:endParaRPr lang="en-US" dirty="0"/>
          </a:p>
          <a:p>
            <a:pPr defTabSz="931637">
              <a:defRPr/>
            </a:pPr>
            <a:r>
              <a:rPr lang="en-US" b="0" dirty="0"/>
              <a:t>As you watch this, please keep in mind it</a:t>
            </a:r>
            <a:r>
              <a:rPr lang="en-US" dirty="0"/>
              <a:t> is</a:t>
            </a:r>
            <a:r>
              <a:rPr lang="en-US" b="0" dirty="0"/>
              <a:t> a review of the months of January through March</a:t>
            </a:r>
            <a:r>
              <a:rPr lang="en-US" dirty="0"/>
              <a:t>. S</a:t>
            </a:r>
            <a:r>
              <a:rPr lang="en-US" b="0" dirty="0"/>
              <a:t>ince then, April has presented some very challenging times for investors, so I (we) will be addressing that at the end of this brief presentation.</a:t>
            </a:r>
          </a:p>
        </p:txBody>
      </p:sp>
      <p:sp>
        <p:nvSpPr>
          <p:cNvPr id="4" name="Slide Number Placeholder 3"/>
          <p:cNvSpPr>
            <a:spLocks noGrp="1"/>
          </p:cNvSpPr>
          <p:nvPr>
            <p:ph type="sldNum" sz="quarter" idx="5"/>
          </p:nvPr>
        </p:nvSpPr>
        <p:spPr/>
        <p:txBody>
          <a:bodyPr/>
          <a:lstStyle/>
          <a:p>
            <a:fld id="{BD53C02A-7E42-473B-B46B-30CAC35B688D}" type="slidenum">
              <a:rPr lang="en-US" smtClean="0"/>
              <a:t>1</a:t>
            </a:fld>
            <a:endParaRPr lang="en-US"/>
          </a:p>
        </p:txBody>
      </p:sp>
    </p:spTree>
    <p:extLst>
      <p:ext uri="{BB962C8B-B14F-4D97-AF65-F5344CB8AC3E}">
        <p14:creationId xmlns:p14="http://schemas.microsoft.com/office/powerpoint/2010/main" val="1486850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5711C-702B-927F-2768-0256DC7D38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99DF7F-402B-1ADD-2D77-789CC8EA95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E843AD-53AA-4CE0-8925-B76BBFE09F56}"/>
              </a:ext>
            </a:extLst>
          </p:cNvPr>
          <p:cNvSpPr>
            <a:spLocks noGrp="1"/>
          </p:cNvSpPr>
          <p:nvPr>
            <p:ph type="body" idx="1"/>
          </p:nvPr>
        </p:nvSpPr>
        <p:spPr>
          <a:xfrm>
            <a:off x="701040" y="4473892"/>
            <a:ext cx="5608320" cy="3824288"/>
          </a:xfrm>
        </p:spPr>
        <p:txBody>
          <a:bodyPr/>
          <a:lstStyle/>
          <a:p>
            <a:pPr marL="0" marR="0" algn="just" fontAlgn="base">
              <a:buNone/>
            </a:pPr>
            <a:r>
              <a:rPr lang="en-US" dirty="0"/>
              <a:t>We understand that the recent volatility of the stock mark is very uncomfortable.  The combination of a market correction and political uncertainty has been mostly helpful for media outlets who use fright as a method of attracting viewers. Its easy to become concerned and alarmed when equity markets move down swiftly,  but focusing on what you can control is important. </a:t>
            </a:r>
          </a:p>
          <a:p>
            <a:pPr marL="0" marR="0" algn="just" fontAlgn="base">
              <a:buNone/>
            </a:pPr>
            <a:endParaRPr lang="en-US" dirty="0"/>
          </a:p>
          <a:p>
            <a:pPr marL="0" marR="0" algn="just" fontAlgn="base">
              <a:buNone/>
            </a:pPr>
            <a:r>
              <a:rPr lang="en-US" dirty="0"/>
              <a:t>The nightly news can become frightening but that’s when you need to stay away from making emotionally based decisions. Three of the major things you can control are your behavior, your risk tolerance or appetite, and your time horizon.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often said that investors can lose more money by making bad decisions than they can from market declines. Short-term market movements are nearly impossible to predict so that why we share with clients that we believe in proactive planning with a well-diversified portfolio that considers your risk tolerance and time horizon.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Your equity investments are long-term and you need to be prepared that at any given time they will go down in value.  We encourage you to limit your exposure to inflammatory or upsetting media reports and news. Remembering you are invested for the long-term can help you stay well-grounded in times of volatility.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a:extLst>
              <a:ext uri="{FF2B5EF4-FFF2-40B4-BE49-F238E27FC236}">
                <a16:creationId xmlns:a16="http://schemas.microsoft.com/office/drawing/2014/main" id="{22EAAE6B-1966-A3B9-3FD4-69A2DD456FD8}"/>
              </a:ext>
            </a:extLst>
          </p:cNvPr>
          <p:cNvSpPr>
            <a:spLocks noGrp="1"/>
          </p:cNvSpPr>
          <p:nvPr>
            <p:ph type="sldNum" sz="quarter" idx="5"/>
          </p:nvPr>
        </p:nvSpPr>
        <p:spPr/>
        <p:txBody>
          <a:bodyPr/>
          <a:lstStyle/>
          <a:p>
            <a:pPr defTabSz="949478">
              <a:defRPr/>
            </a:pPr>
            <a:fld id="{BD53C02A-7E42-473B-B46B-30CAC35B688D}" type="slidenum">
              <a:rPr lang="en-US">
                <a:solidFill>
                  <a:prstClr val="black"/>
                </a:solidFill>
                <a:latin typeface="Calibri" panose="020F0502020204030204"/>
              </a:rPr>
              <a:pPr defTabSz="949478">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3703804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D30F1-997E-2EDD-6D4E-38728737AE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ABD816-7605-0E3B-48A1-11F4C0EABA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DBE5E7-8108-773E-B847-394465F8E3FA}"/>
              </a:ext>
            </a:extLst>
          </p:cNvPr>
          <p:cNvSpPr>
            <a:spLocks noGrp="1"/>
          </p:cNvSpPr>
          <p:nvPr>
            <p:ph type="body" idx="1"/>
          </p:nvPr>
        </p:nvSpPr>
        <p:spPr>
          <a:xfrm>
            <a:off x="701040" y="4473892"/>
            <a:ext cx="5608320" cy="2509838"/>
          </a:xfrm>
        </p:spPr>
        <p:txBody>
          <a:bodyPr/>
          <a:lstStyle/>
          <a:p>
            <a:pPr marL="0" marR="0" algn="just" fontAlgn="base">
              <a:buNone/>
            </a:pPr>
            <a:r>
              <a:rPr lang="en-US" dirty="0"/>
              <a:t>Once again, we encourage long-term investing, so as you unemotionally look at a 45-year chart of equity returns, we are once again reminded that over a 40, 30 or 20-year timeframe, even with some very severe occurrences and downturns, historically long-term investors have been rewarded.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a:extLst>
              <a:ext uri="{FF2B5EF4-FFF2-40B4-BE49-F238E27FC236}">
                <a16:creationId xmlns:a16="http://schemas.microsoft.com/office/drawing/2014/main" id="{FD57AA40-CD57-3629-0A9A-A270D876E4DE}"/>
              </a:ext>
            </a:extLst>
          </p:cNvPr>
          <p:cNvSpPr>
            <a:spLocks noGrp="1"/>
          </p:cNvSpPr>
          <p:nvPr>
            <p:ph type="sldNum" sz="quarter" idx="5"/>
          </p:nvPr>
        </p:nvSpPr>
        <p:spPr/>
        <p:txBody>
          <a:bodyPr/>
          <a:lstStyle/>
          <a:p>
            <a:pPr defTabSz="949478">
              <a:defRPr/>
            </a:pPr>
            <a:fld id="{BD53C02A-7E42-473B-B46B-30CAC35B688D}" type="slidenum">
              <a:rPr lang="en-US">
                <a:solidFill>
                  <a:prstClr val="black"/>
                </a:solidFill>
                <a:latin typeface="Calibri" panose="020F0502020204030204"/>
              </a:rPr>
              <a:pPr defTabSz="949478">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400076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0463"/>
            <a:ext cx="5575300" cy="3136900"/>
          </a:xfrm>
        </p:spPr>
      </p:sp>
      <p:sp>
        <p:nvSpPr>
          <p:cNvPr id="3" name="Notes Placeholder 2"/>
          <p:cNvSpPr>
            <a:spLocks noGrp="1"/>
          </p:cNvSpPr>
          <p:nvPr>
            <p:ph type="body" idx="1"/>
          </p:nvPr>
        </p:nvSpPr>
        <p:spPr>
          <a:xfrm>
            <a:off x="400672" y="4361920"/>
            <a:ext cx="6209055" cy="3774018"/>
          </a:xfrm>
        </p:spPr>
        <p:txBody>
          <a:bodyPr/>
          <a:lstStyle/>
          <a:p>
            <a:pPr algn="just"/>
            <a:r>
              <a:rPr lang="en-US" sz="1100" dirty="0"/>
              <a:t>As a recap, here are some things to remember:</a:t>
            </a:r>
          </a:p>
          <a:p>
            <a:pPr algn="just"/>
            <a:endParaRPr lang="en-US" sz="1100" dirty="0"/>
          </a:p>
          <a:p>
            <a:pPr marL="342900" marR="81915" lvl="0" indent="-342900" algn="just">
              <a:buFont typeface="Symbol" panose="05050102010706020507" pitchFamily="18" charset="2"/>
              <a:buChar char=""/>
            </a:pPr>
            <a:r>
              <a:rPr lang="en-US" sz="1100" dirty="0"/>
              <a:t>After two robust years for equities, the S&amp;P 500 entered correction territory in the first quarter of 2025.</a:t>
            </a:r>
          </a:p>
          <a:p>
            <a:pPr marL="342900" marR="81915" lvl="0" indent="-342900" algn="just">
              <a:spcAft>
                <a:spcPts val="600"/>
              </a:spcAft>
              <a:buFont typeface="Symbol" panose="05050102010706020507" pitchFamily="18" charset="2"/>
              <a:buChar char=""/>
            </a:pPr>
            <a:r>
              <a:rPr lang="en-US" sz="1100" dirty="0"/>
              <a:t>The new administration brought many changes, including tariffs, which have had a significant impact on equities and investors have experienced a rapid downfall. </a:t>
            </a:r>
          </a:p>
          <a:p>
            <a:pPr marL="342900" marR="81915" lvl="0" indent="-342900" algn="just">
              <a:spcAft>
                <a:spcPts val="800"/>
              </a:spcAft>
              <a:buFont typeface="Symbol" panose="05050102010706020507" pitchFamily="18" charset="2"/>
              <a:buChar char=""/>
            </a:pPr>
            <a:r>
              <a:rPr lang="en-US" sz="1100" dirty="0"/>
              <a:t>The Fed held the federal funds rate range steady at 4.25 – 4.5% and as of March, they are still forecasting possible rate cuts in 2025.</a:t>
            </a:r>
          </a:p>
          <a:p>
            <a:pPr marL="342900" marR="81915" lvl="0" indent="-342900" algn="just">
              <a:buFont typeface="Symbol" panose="05050102010706020507" pitchFamily="18" charset="2"/>
              <a:buChar char=""/>
            </a:pPr>
            <a:r>
              <a:rPr lang="en-US" sz="1100" dirty="0"/>
              <a:t>Better than expected inflation numbers came in showing that U.S. inflation decreased to 2.8% in February, down from 3% in January 2025. </a:t>
            </a:r>
          </a:p>
          <a:p>
            <a:pPr marL="342900" marR="81915" indent="-342900" algn="just">
              <a:spcAft>
                <a:spcPts val="800"/>
              </a:spcAft>
              <a:buFont typeface="Symbol" panose="05050102010706020507" pitchFamily="18" charset="2"/>
              <a:buChar char=""/>
            </a:pPr>
            <a:r>
              <a:rPr lang="en-US" sz="1100" dirty="0"/>
              <a:t>Bonds present a less volatile alternative to equities and an additional option for those looking to diversify their portfolio.</a:t>
            </a:r>
          </a:p>
          <a:p>
            <a:pPr marL="342900" marR="81915" indent="-342900" algn="just">
              <a:spcAft>
                <a:spcPts val="800"/>
              </a:spcAft>
              <a:buFont typeface="Symbol" panose="05050102010706020507" pitchFamily="18" charset="2"/>
              <a:buChar char=""/>
            </a:pPr>
            <a:r>
              <a:rPr lang="en-US" sz="1100" dirty="0"/>
              <a:t>Focusing on what you can control and minimizing your exposure to inflammatory news can help you stay well-grounded in times of volatility.</a:t>
            </a:r>
          </a:p>
          <a:p>
            <a:pPr marL="342900" marR="81915" lvl="0" indent="-342900" algn="just">
              <a:buFont typeface="Symbol" panose="05050102010706020507" pitchFamily="18" charset="2"/>
              <a:buChar char=""/>
            </a:pPr>
            <a:r>
              <a:rPr lang="en-US" sz="1100" dirty="0"/>
              <a:t>Market declines are part of the investment experience and maintaining the consistency of a well-devised, long-term focused plan has historically served investors well. </a:t>
            </a:r>
          </a:p>
          <a:p>
            <a:pPr marR="81915" lvl="0" algn="just"/>
            <a:endParaRPr lang="en-US" sz="1100" dirty="0"/>
          </a:p>
          <a:p>
            <a:pPr marL="342900" marR="81915" lvl="0" indent="-342900" algn="just">
              <a:spcAft>
                <a:spcPts val="800"/>
              </a:spcAft>
              <a:buFont typeface="Symbol" panose="05050102010706020507" pitchFamily="18" charset="2"/>
              <a:buChar char=""/>
            </a:pPr>
            <a:r>
              <a:rPr lang="en-US" sz="1100" dirty="0"/>
              <a:t>And finally remember, We are here for you to discuss any questions or concerns you may have.</a:t>
            </a:r>
          </a:p>
        </p:txBody>
      </p:sp>
      <p:sp>
        <p:nvSpPr>
          <p:cNvPr id="4" name="Slide Number Placeholder 3"/>
          <p:cNvSpPr>
            <a:spLocks noGrp="1"/>
          </p:cNvSpPr>
          <p:nvPr>
            <p:ph type="sldNum" sz="quarter" idx="5"/>
          </p:nvPr>
        </p:nvSpPr>
        <p:spPr/>
        <p:txBody>
          <a:bodyPr/>
          <a:lstStyle/>
          <a:p>
            <a:fld id="{BD53C02A-7E42-473B-B46B-30CAC35B688D}" type="slidenum">
              <a:rPr lang="en-US" smtClean="0"/>
              <a:t>12</a:t>
            </a:fld>
            <a:endParaRPr lang="en-US"/>
          </a:p>
        </p:txBody>
      </p:sp>
    </p:spTree>
    <p:extLst>
      <p:ext uri="{BB962C8B-B14F-4D97-AF65-F5344CB8AC3E}">
        <p14:creationId xmlns:p14="http://schemas.microsoft.com/office/powerpoint/2010/main" val="3715951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53C02A-7E42-473B-B46B-30CAC35B688D}" type="slidenum">
              <a:rPr lang="en-US" smtClean="0"/>
              <a:t>13</a:t>
            </a:fld>
            <a:endParaRPr lang="en-US"/>
          </a:p>
        </p:txBody>
      </p:sp>
    </p:spTree>
    <p:extLst>
      <p:ext uri="{BB962C8B-B14F-4D97-AF65-F5344CB8AC3E}">
        <p14:creationId xmlns:p14="http://schemas.microsoft.com/office/powerpoint/2010/main" val="2280671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1298258"/>
          </a:xfrm>
        </p:spPr>
        <p:txBody>
          <a:bodyPr/>
          <a:lstStyle/>
          <a:p>
            <a:pPr algn="just" defTabSz="931637">
              <a:defRPr/>
            </a:pPr>
            <a:r>
              <a:rPr lang="en-US" b="0" i="0" dirty="0">
                <a:effectLst/>
                <a:highlight>
                  <a:srgbClr val="FFFFFF"/>
                </a:highlight>
                <a:latin typeface="Inter"/>
              </a:rPr>
              <a:t>Once again, thank you for your trust in us. One of our main objectives is to keep our clients informed, and we appreciate you taking the time to watch this update. </a:t>
            </a:r>
            <a:endParaRPr lang="en-US" dirty="0">
              <a:cs typeface="Arial" pitchFamily="34" charset="0"/>
            </a:endParaRPr>
          </a:p>
          <a:p>
            <a:pPr algn="just" defTabSz="931637">
              <a:defRPr/>
            </a:pPr>
            <a:endParaRPr lang="en-US" dirty="0">
              <a:highlight>
                <a:srgbClr val="FFFFFF"/>
              </a:highlight>
              <a:latin typeface="Inter"/>
            </a:endParaRPr>
          </a:p>
          <a:p>
            <a:pPr algn="just" defTabSz="931637">
              <a:defRPr/>
            </a:pPr>
            <a:r>
              <a:rPr lang="en-US" dirty="0">
                <a:highlight>
                  <a:srgbClr val="FFFFFF"/>
                </a:highlight>
                <a:latin typeface="Inter"/>
              </a:rPr>
              <a:t>Please feel comfortable sharing this update with anyone else you think can benefit from it.</a:t>
            </a:r>
            <a:endParaRPr lang="en-US" b="0" i="0" dirty="0">
              <a:effectLst/>
              <a:latin typeface="Inter"/>
            </a:endParaRPr>
          </a:p>
          <a:p>
            <a:pPr algn="just" defTabSz="931637">
              <a:defRPr/>
            </a:pPr>
            <a:endParaRPr lang="en-US" b="0" i="0" dirty="0">
              <a:effectLst/>
              <a:highlight>
                <a:srgbClr val="FFFFFF"/>
              </a:highlight>
              <a:latin typeface="Inter"/>
            </a:endParaRPr>
          </a:p>
        </p:txBody>
      </p:sp>
      <p:sp>
        <p:nvSpPr>
          <p:cNvPr id="4" name="Slide Number Placeholder 3"/>
          <p:cNvSpPr>
            <a:spLocks noGrp="1"/>
          </p:cNvSpPr>
          <p:nvPr>
            <p:ph type="sldNum" sz="quarter" idx="5"/>
          </p:nvPr>
        </p:nvSpPr>
        <p:spPr/>
        <p:txBody>
          <a:bodyPr/>
          <a:lstStyle/>
          <a:p>
            <a:fld id="{BD53C02A-7E42-473B-B46B-30CAC35B688D}" type="slidenum">
              <a:rPr lang="en-US" smtClean="0"/>
              <a:t>14</a:t>
            </a:fld>
            <a:endParaRPr lang="en-US"/>
          </a:p>
        </p:txBody>
      </p:sp>
    </p:spTree>
    <p:extLst>
      <p:ext uri="{BB962C8B-B14F-4D97-AF65-F5344CB8AC3E}">
        <p14:creationId xmlns:p14="http://schemas.microsoft.com/office/powerpoint/2010/main" val="2509496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begin.</a:t>
            </a:r>
          </a:p>
          <a:p>
            <a:endParaRPr lang="en-US" dirty="0"/>
          </a:p>
          <a:p>
            <a:r>
              <a:rPr lang="en-US" dirty="0"/>
              <a:t>At our firm, we partner with clients and believe an educated client is our best client. While we will always try our best to help you with your finances, we believe that knowledge is power. One of our missions is to share any knowledge with clients to help them make an informed decision.</a:t>
            </a:r>
          </a:p>
        </p:txBody>
      </p:sp>
      <p:sp>
        <p:nvSpPr>
          <p:cNvPr id="4" name="Slide Number Placeholder 3"/>
          <p:cNvSpPr>
            <a:spLocks noGrp="1"/>
          </p:cNvSpPr>
          <p:nvPr>
            <p:ph type="sldNum" sz="quarter" idx="5"/>
          </p:nvPr>
        </p:nvSpPr>
        <p:spPr/>
        <p:txBody>
          <a:bodyPr/>
          <a:lstStyle/>
          <a:p>
            <a:fld id="{BD53C02A-7E42-473B-B46B-30CAC35B688D}" type="slidenum">
              <a:rPr lang="en-US" smtClean="0"/>
              <a:t>2</a:t>
            </a:fld>
            <a:endParaRPr lang="en-US"/>
          </a:p>
        </p:txBody>
      </p:sp>
    </p:spTree>
    <p:extLst>
      <p:ext uri="{BB962C8B-B14F-4D97-AF65-F5344CB8AC3E}">
        <p14:creationId xmlns:p14="http://schemas.microsoft.com/office/powerpoint/2010/main" val="4135185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18843" y="4551430"/>
            <a:ext cx="5772714" cy="4094375"/>
          </a:xfrm>
        </p:spPr>
        <p: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lang="en-US" dirty="0"/>
              <a:t>As you can see from the charts, the first quarter was a rollercoaster ride for investors. We entered 2025 with continued strength from 2024 and in mid-February equity markets made another round of all-time highs, but then after two robust years for equities, investor sentiment quickly did an about-face.</a:t>
            </a:r>
          </a:p>
          <a:p>
            <a:pPr marL="0" marR="0" lvl="0" indent="0" algn="just" defTabSz="914400" rtl="0" eaLnBrk="1" fontAlgn="base" latinLnBrk="0" hangingPunct="1">
              <a:lnSpc>
                <a:spcPct val="100000"/>
              </a:lnSpc>
              <a:spcBef>
                <a:spcPts val="0"/>
              </a:spcBef>
              <a:spcAft>
                <a:spcPts val="0"/>
              </a:spcAft>
              <a:buClrTx/>
              <a:buSzTx/>
              <a:buFontTx/>
              <a:buNone/>
              <a:tabLst/>
              <a:defRPr/>
            </a:pPr>
            <a:endParaRPr lang="en-US" dirty="0"/>
          </a:p>
          <a:p>
            <a:pPr marL="0" marR="0" lvl="0" indent="0" algn="just" defTabSz="914400" rtl="0" eaLnBrk="1" fontAlgn="base" latinLnBrk="0" hangingPunct="1">
              <a:lnSpc>
                <a:spcPct val="100000"/>
              </a:lnSpc>
              <a:spcBef>
                <a:spcPts val="0"/>
              </a:spcBef>
              <a:spcAft>
                <a:spcPts val="0"/>
              </a:spcAft>
              <a:buClrTx/>
              <a:buSzTx/>
              <a:buFontTx/>
              <a:buNone/>
              <a:tabLst/>
              <a:defRPr/>
            </a:pPr>
            <a:r>
              <a:rPr lang="en-US" dirty="0"/>
              <a:t>Uncertainties and changes quickly dominated the headlines and equities experienced a quick downfall during the last six weeks of the quarter. The transitional period between new administrations typically brings adjustments and with those changes comes volatility. As promised, the United States’ new administration has an aggressive agenda, and President Trump’s first priority was to implement quick and sweeping changes. </a:t>
            </a:r>
          </a:p>
          <a:p>
            <a:pPr marL="0" marR="0" lvl="0" indent="0" algn="just" defTabSz="914400" rtl="0" eaLnBrk="1" fontAlgn="base" latinLnBrk="0" hangingPunct="1">
              <a:lnSpc>
                <a:spcPct val="100000"/>
              </a:lnSpc>
              <a:spcBef>
                <a:spcPts val="0"/>
              </a:spcBef>
              <a:spcAft>
                <a:spcPts val="0"/>
              </a:spcAft>
              <a:buClrTx/>
              <a:buSzTx/>
              <a:buFontTx/>
              <a:buNone/>
              <a:tabLst/>
              <a:defRPr/>
            </a:pPr>
            <a:endParaRPr lang="en-US" dirty="0"/>
          </a:p>
          <a:p>
            <a:pPr marL="0" marR="0" lvl="0" indent="0" algn="just" defTabSz="914400" rtl="0" eaLnBrk="1" fontAlgn="base" latinLnBrk="0" hangingPunct="1">
              <a:lnSpc>
                <a:spcPct val="100000"/>
              </a:lnSpc>
              <a:spcBef>
                <a:spcPts val="0"/>
              </a:spcBef>
              <a:spcAft>
                <a:spcPts val="0"/>
              </a:spcAft>
              <a:buClrTx/>
              <a:buSzTx/>
              <a:buFontTx/>
              <a:buNone/>
              <a:tabLst/>
              <a:defRPr/>
            </a:pPr>
            <a:r>
              <a:rPr lang="en-US" dirty="0"/>
              <a:t>Equities reacted to the uncertainty during the quarter by going near or into correction territory as investors became wary, particularly over global trade wars, new tariffs and their effect on the economy</a:t>
            </a:r>
            <a:r>
              <a:rPr lang="en-US" sz="1200" dirty="0">
                <a:effectLst/>
                <a:latin typeface="Times New Roman" panose="02020603050405020304" pitchFamily="18" charset="0"/>
                <a:ea typeface="Calibri" panose="020F0502020204030204" pitchFamily="34" charset="0"/>
              </a:rPr>
              <a:t>.</a:t>
            </a:r>
            <a:endParaRPr lang="en-US" dirty="0"/>
          </a:p>
          <a:p>
            <a:pPr marL="0" marR="0" lvl="0" indent="0" algn="just" defTabSz="914400" rtl="0" eaLnBrk="1" fontAlgn="base" latinLnBrk="0" hangingPunct="1">
              <a:lnSpc>
                <a:spcPct val="100000"/>
              </a:lnSpc>
              <a:spcBef>
                <a:spcPts val="0"/>
              </a:spcBef>
              <a:spcAft>
                <a:spcPts val="0"/>
              </a:spcAft>
              <a:buClrTx/>
              <a:buSzTx/>
              <a:buFontTx/>
              <a:buNone/>
              <a:tabLst/>
              <a:defRPr/>
            </a:pPr>
            <a:endParaRPr lang="en-US" dirty="0"/>
          </a:p>
          <a:p>
            <a:pPr marL="0" marR="0" lvl="0" indent="0" algn="just" defTabSz="914400" rtl="0" eaLnBrk="1" fontAlgn="base" latinLnBrk="0" hangingPunct="1">
              <a:lnSpc>
                <a:spcPct val="100000"/>
              </a:lnSpc>
              <a:spcBef>
                <a:spcPts val="0"/>
              </a:spcBef>
              <a:spcAft>
                <a:spcPts val="0"/>
              </a:spcAft>
              <a:buClrTx/>
              <a:buSzTx/>
              <a:buFontTx/>
              <a:buNone/>
              <a:tabLst/>
              <a:defRPr/>
            </a:pPr>
            <a:r>
              <a:rPr lang="en-US" dirty="0"/>
              <a:t>At the first quarter’s end the S&amp;P 500 was down 4.6% Year to date and the Dow Jones Industrial Average was down 1.3%</a:t>
            </a:r>
          </a:p>
          <a:p>
            <a:pPr marL="0" marR="0" algn="just" fontAlgn="base">
              <a:spcBef>
                <a:spcPts val="0"/>
              </a:spcBef>
              <a:spcAft>
                <a:spcPts val="0"/>
              </a:spcAft>
            </a:pP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BD53C02A-7E42-473B-B46B-30CAC35B688D}" type="slidenum">
              <a:rPr lang="en-US" smtClean="0"/>
              <a:t>3</a:t>
            </a:fld>
            <a:endParaRPr lang="en-US" dirty="0"/>
          </a:p>
        </p:txBody>
      </p:sp>
    </p:spTree>
    <p:extLst>
      <p:ext uri="{BB962C8B-B14F-4D97-AF65-F5344CB8AC3E}">
        <p14:creationId xmlns:p14="http://schemas.microsoft.com/office/powerpoint/2010/main" val="204679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550" y="4554560"/>
            <a:ext cx="5772714" cy="4094375"/>
          </a:xfrm>
        </p:spPr>
        <p:txBody>
          <a:bodyPr/>
          <a:lstStyle/>
          <a:p>
            <a:pPr marL="0" marR="81915" lvl="0" indent="0" algn="just">
              <a:lnSpc>
                <a:spcPct val="107000"/>
              </a:lnSpc>
              <a:spcAft>
                <a:spcPts val="800"/>
              </a:spcAft>
              <a:buFont typeface="Symbol" panose="05050102010706020507" pitchFamily="18" charset="2"/>
              <a:buNone/>
            </a:pPr>
            <a:r>
              <a:rPr lang="en-US" dirty="0"/>
              <a:t>Good news arrived with better-than-expected inflation numbers, which showed that U.S. inflation decreased to 2.8% in February, down from 3% in January 2025. The core CPI, which excludes food and energy prices and is often viewed by economists as a better gauge of future inflation, was 3.1%. The increase in shelter costs in February accounted for nearly 50% of the overall CPI rise. </a:t>
            </a:r>
          </a:p>
          <a:p>
            <a:pPr marL="0" marR="0" algn="just" fontAlgn="base">
              <a:spcBef>
                <a:spcPts val="0"/>
              </a:spcBef>
              <a:spcAft>
                <a:spcPts val="0"/>
              </a:spcAft>
            </a:pPr>
            <a:endParaRPr lang="en-US" dirty="0"/>
          </a:p>
          <a:p>
            <a:pPr marL="0" marR="0" lvl="0" indent="0" algn="just" defTabSz="914400" rtl="0" eaLnBrk="1" fontAlgn="base" latinLnBrk="0" hangingPunct="1">
              <a:spcBef>
                <a:spcPts val="0"/>
              </a:spcBef>
              <a:spcAft>
                <a:spcPts val="0"/>
              </a:spcAft>
              <a:buClrTx/>
              <a:buSzTx/>
              <a:buFontTx/>
              <a:buNone/>
              <a:tabLst/>
              <a:defRPr/>
            </a:pPr>
            <a:r>
              <a:rPr lang="en-US" dirty="0"/>
              <a:t>While inflation is gradually moving toward the Fed’s 2% target, we are still not there yet.</a:t>
            </a:r>
          </a:p>
        </p:txBody>
      </p:sp>
      <p:sp>
        <p:nvSpPr>
          <p:cNvPr id="4" name="Slide Number Placeholder 3"/>
          <p:cNvSpPr>
            <a:spLocks noGrp="1"/>
          </p:cNvSpPr>
          <p:nvPr>
            <p:ph type="sldNum" sz="quarter" idx="5"/>
          </p:nvPr>
        </p:nvSpPr>
        <p:spPr/>
        <p:txBody>
          <a:bodyPr/>
          <a:lstStyle/>
          <a:p>
            <a:fld id="{BD53C02A-7E42-473B-B46B-30CAC35B688D}" type="slidenum">
              <a:rPr lang="en-US" smtClean="0"/>
              <a:t>4</a:t>
            </a:fld>
            <a:endParaRPr lang="en-US"/>
          </a:p>
        </p:txBody>
      </p:sp>
    </p:spTree>
    <p:extLst>
      <p:ext uri="{BB962C8B-B14F-4D97-AF65-F5344CB8AC3E}">
        <p14:creationId xmlns:p14="http://schemas.microsoft.com/office/powerpoint/2010/main" val="3084906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9300" y="1157288"/>
            <a:ext cx="5575300" cy="3136900"/>
          </a:xfrm>
        </p:spPr>
      </p:sp>
      <p:sp>
        <p:nvSpPr>
          <p:cNvPr id="3" name="Notes Placeholder 2"/>
          <p:cNvSpPr>
            <a:spLocks noGrp="1"/>
          </p:cNvSpPr>
          <p:nvPr>
            <p:ph type="body" idx="1"/>
          </p:nvPr>
        </p:nvSpPr>
        <p:spPr>
          <a:xfrm>
            <a:off x="618843" y="4648201"/>
            <a:ext cx="5772714" cy="1992630"/>
          </a:xfrm>
        </p:spPr>
        <p:txBody>
          <a:bodyPr/>
          <a:lstStyle/>
          <a:p>
            <a:r>
              <a:rPr lang="en-US" dirty="0">
                <a:solidFill>
                  <a:srgbClr val="1C1C1C"/>
                </a:solidFill>
                <a:latin typeface="Inter"/>
              </a:rPr>
              <a:t>After reducing the federal funds rate three times in 2024, the Feds felt it appropriate to keep rates stagnant at 4.25 – 4.5% at both of their first quarter meetings. </a:t>
            </a:r>
          </a:p>
          <a:p>
            <a:endParaRPr lang="en-US" dirty="0">
              <a:solidFill>
                <a:srgbClr val="1C1C1C"/>
              </a:solidFill>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1C1C1C"/>
                </a:solidFill>
                <a:latin typeface="Inter"/>
              </a:rPr>
              <a:t>The Fed is vigilant in monitoring key economic indicators, including labor market conditions, inflation pressures and expectations, as well as financial and international developments. With two Fed meetings scheduled for the second quarter and four more planned for the second half of the year, the Fed has indicated that further rate cuts will be contingent upon inflation trends and economic conditions.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1C1C1C"/>
              </a:solidFill>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1C1C1C"/>
              </a:solidFill>
              <a:latin typeface="Inter"/>
            </a:endParaRPr>
          </a:p>
          <a:p>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D53C02A-7E42-473B-B46B-30CAC35B688D}" type="slidenum">
              <a:rPr lang="en-US" smtClean="0"/>
              <a:t>5</a:t>
            </a:fld>
            <a:endParaRPr lang="en-US"/>
          </a:p>
        </p:txBody>
      </p:sp>
    </p:spTree>
    <p:extLst>
      <p:ext uri="{BB962C8B-B14F-4D97-AF65-F5344CB8AC3E}">
        <p14:creationId xmlns:p14="http://schemas.microsoft.com/office/powerpoint/2010/main" val="1271205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524"/>
            <a:ext cx="5608320" cy="3136900"/>
          </a:xfrm>
        </p:spPr>
        <p:txBody>
          <a:bodyPr/>
          <a:lstStyle/>
          <a:p>
            <a:pPr marL="0" marR="0" lvl="0" indent="0" algn="just" defTabSz="914400" rtl="0" eaLnBrk="1" fontAlgn="base" latinLnBrk="0" hangingPunct="1">
              <a:lnSpc>
                <a:spcPct val="100000"/>
              </a:lnSpc>
              <a:spcBef>
                <a:spcPts val="0"/>
              </a:spcBef>
              <a:spcAft>
                <a:spcPts val="0"/>
              </a:spcAft>
              <a:buClr>
                <a:srgbClr val="2E74B5"/>
              </a:buClr>
              <a:buSzTx/>
              <a:buFont typeface="Symbol" panose="05050102010706020507" pitchFamily="18" charset="2"/>
              <a:buNone/>
              <a:tabLst/>
              <a:defRPr/>
            </a:pPr>
            <a:r>
              <a:rPr lang="en-US" dirty="0">
                <a:ea typeface="Calibri" panose="020F0502020204030204" pitchFamily="34" charset="0"/>
              </a:rPr>
              <a:t>B</a:t>
            </a:r>
            <a:r>
              <a:rPr lang="en-US" dirty="0">
                <a:effectLst/>
                <a:ea typeface="Calibri" panose="020F0502020204030204" pitchFamily="34" charset="0"/>
              </a:rPr>
              <a:t>onds have an inverse relationship with interest rates—when one goes up, the other usually goes down. </a:t>
            </a:r>
          </a:p>
          <a:p>
            <a:pPr marL="0" marR="0" lvl="0" indent="0" algn="just" defTabSz="914400" rtl="0" eaLnBrk="1" fontAlgn="base" latinLnBrk="0" hangingPunct="1">
              <a:lnSpc>
                <a:spcPct val="100000"/>
              </a:lnSpc>
              <a:spcBef>
                <a:spcPts val="0"/>
              </a:spcBef>
              <a:spcAft>
                <a:spcPts val="0"/>
              </a:spcAft>
              <a:buClr>
                <a:srgbClr val="2E74B5"/>
              </a:buClr>
              <a:buSzTx/>
              <a:buFont typeface="Symbol" panose="05050102010706020507" pitchFamily="18" charset="2"/>
              <a:buNone/>
              <a:tabLst/>
              <a:defRPr/>
            </a:pPr>
            <a:endParaRPr lang="en-US" dirty="0">
              <a:effectLst/>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
                <a:srgbClr val="2E74B5"/>
              </a:buClr>
              <a:buSzTx/>
              <a:buFont typeface="Symbol" panose="05050102010706020507" pitchFamily="18" charset="2"/>
              <a:buNone/>
              <a:tabLst/>
              <a:defRPr/>
            </a:pPr>
            <a:r>
              <a:rPr lang="en-US" dirty="0">
                <a:effectLst/>
                <a:ea typeface="Calibri" panose="020F0502020204030204" pitchFamily="34" charset="0"/>
                <a:cs typeface="Times New Roman" panose="02020603050405020304" pitchFamily="18" charset="0"/>
              </a:rPr>
              <a:t>Yields ended the quarter slightly lower than where they started. </a:t>
            </a:r>
            <a:r>
              <a:rPr lang="en-US" dirty="0">
                <a:effectLst/>
                <a:ea typeface="Calibri" panose="020F0502020204030204" pitchFamily="34" charset="0"/>
              </a:rPr>
              <a:t>On March 31, the 10-year note was 4.23%, the 20-year treasury ended the first quarter at 4.62% and the 30-year note closed at 4.59% </a:t>
            </a:r>
            <a:r>
              <a:rPr lang="en-US" sz="1000" i="1" dirty="0">
                <a:effectLst/>
                <a:ea typeface="Calibri" panose="020F0502020204030204" pitchFamily="34" charset="0"/>
              </a:rPr>
              <a:t>(Source: treasury.gov)</a:t>
            </a:r>
            <a:endParaRPr lang="en-US" dirty="0">
              <a:effectLst/>
              <a:ea typeface="Calibri" panose="020F0502020204030204" pitchFamily="34" charset="0"/>
            </a:endParaRPr>
          </a:p>
          <a:p>
            <a:pPr marL="0" marR="0" lvl="0" indent="0" algn="just" fontAlgn="base">
              <a:buClr>
                <a:srgbClr val="2E74B5"/>
              </a:buClr>
              <a:buFont typeface="Symbol" panose="05050102010706020507" pitchFamily="18" charset="2"/>
              <a:buNone/>
            </a:pPr>
            <a:endParaRPr lang="en-US" dirty="0">
              <a:effectLst/>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
                <a:srgbClr val="2E74B5"/>
              </a:buClr>
              <a:buSzTx/>
              <a:buFont typeface="Symbol" panose="05050102010706020507" pitchFamily="18" charset="2"/>
              <a:buNone/>
              <a:tabLst/>
              <a:defRPr/>
            </a:pPr>
            <a:r>
              <a:rPr lang="en-US" dirty="0"/>
              <a:t>The current outlook for bonds in 2025 remain unclear. Uncertainty about interest rates, inflation trends, and clarity on tariffs currently remain therefore you can expect bond yields to fluctuate.</a:t>
            </a:r>
          </a:p>
          <a:p>
            <a:pPr marL="0" marR="0" lvl="0" indent="0" algn="just" defTabSz="914400" rtl="0" eaLnBrk="1" fontAlgn="base" latinLnBrk="0" hangingPunct="1">
              <a:lnSpc>
                <a:spcPct val="100000"/>
              </a:lnSpc>
              <a:spcBef>
                <a:spcPts val="0"/>
              </a:spcBef>
              <a:spcAft>
                <a:spcPts val="0"/>
              </a:spcAft>
              <a:buClr>
                <a:srgbClr val="2E74B5"/>
              </a:buClr>
              <a:buSzTx/>
              <a:buFont typeface="Symbol" panose="05050102010706020507" pitchFamily="18" charset="2"/>
              <a:buNone/>
              <a:tabLst/>
              <a:defRPr/>
            </a:pPr>
            <a:endParaRPr lang="en-US" dirty="0"/>
          </a:p>
          <a:p>
            <a:r>
              <a:rPr lang="en-US" dirty="0"/>
              <a:t>Bonds can be a part of a well-diversified portfolio because, historically, they have lower volatility than stocks.</a:t>
            </a:r>
          </a:p>
          <a:p>
            <a:pPr marL="0" marR="0" lvl="0" indent="0" algn="just" fontAlgn="base">
              <a:buClr>
                <a:srgbClr val="2E74B5"/>
              </a:buClr>
              <a:buFont typeface="Symbol" panose="05050102010706020507" pitchFamily="18" charset="2"/>
              <a:buNone/>
            </a:pPr>
            <a:endParaRPr lang="en-US" dirty="0">
              <a:effectLs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D53C02A-7E42-473B-B46B-30CAC35B688D}" type="slidenum">
              <a:rPr lang="en-US" smtClean="0"/>
              <a:t>6</a:t>
            </a:fld>
            <a:endParaRPr lang="en-US"/>
          </a:p>
        </p:txBody>
      </p:sp>
    </p:spTree>
    <p:extLst>
      <p:ext uri="{BB962C8B-B14F-4D97-AF65-F5344CB8AC3E}">
        <p14:creationId xmlns:p14="http://schemas.microsoft.com/office/powerpoint/2010/main" val="2750379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4530" y="4473892"/>
            <a:ext cx="5608320" cy="2338388"/>
          </a:xfrm>
        </p:spPr>
        <p:txBody>
          <a:bodyPr/>
          <a:lstStyle/>
          <a:p>
            <a:r>
              <a:rPr lang="en-US" dirty="0"/>
              <a:t>The transitional time between new administrations typically brings some uncertainty which leads to volatility.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new administration came in as it indicated it would, and President Trump’s first agenda was to make quick and sweeping change. Optimistic investor sentiment quickly waned as some of the more aggressive campaign promises began to materialize. Towards the second half of the quarter investors become wary, and concerns over global trade wars and the tariffs created very high levels of anxiety. </a:t>
            </a:r>
          </a:p>
          <a:p>
            <a:endParaRPr lang="en-US" dirty="0"/>
          </a:p>
        </p:txBody>
      </p:sp>
      <p:sp>
        <p:nvSpPr>
          <p:cNvPr id="4" name="Slide Number Placeholder 3"/>
          <p:cNvSpPr>
            <a:spLocks noGrp="1"/>
          </p:cNvSpPr>
          <p:nvPr>
            <p:ph type="sldNum" sz="quarter" idx="5"/>
          </p:nvPr>
        </p:nvSpPr>
        <p:spPr/>
        <p:txBody>
          <a:bodyPr/>
          <a:lstStyle/>
          <a:p>
            <a:pPr defTabSz="949478">
              <a:defRPr/>
            </a:pPr>
            <a:fld id="{BD53C02A-7E42-473B-B46B-30CAC35B688D}" type="slidenum">
              <a:rPr lang="en-US">
                <a:solidFill>
                  <a:prstClr val="black"/>
                </a:solidFill>
                <a:latin typeface="Calibri" panose="020F0502020204030204"/>
              </a:rPr>
              <a:pPr defTabSz="949478">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438773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314A5-9FB4-ECD4-1B34-319B152D47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D5260F-8C14-655F-85F3-2D7832BD36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A85168-6399-5202-981C-2B43504C435C}"/>
              </a:ext>
            </a:extLst>
          </p:cNvPr>
          <p:cNvSpPr>
            <a:spLocks noGrp="1"/>
          </p:cNvSpPr>
          <p:nvPr>
            <p:ph type="body" idx="1"/>
          </p:nvPr>
        </p:nvSpPr>
        <p:spPr>
          <a:xfrm>
            <a:off x="701040" y="4473892"/>
            <a:ext cx="5608320" cy="343566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Now, let’s briefly address the elephant in the room – tariffs. Right now, you cannot turn on a news report without hearing about tariffs. But what exactly is a tariff? Are they a good thing? Are they a bad thing? Tariffs themselves don’t necessarily cause volatility. It is how they are applied and an investor's reaction to them that can create instability in equity markets.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lvl="0" indent="0" algn="l" defTabSz="914400" rtl="0" eaLnBrk="1" fontAlgn="auto" latinLnBrk="0" hangingPunct="1">
              <a:spcBef>
                <a:spcPts val="0"/>
              </a:spcBef>
              <a:spcAft>
                <a:spcPts val="0"/>
              </a:spcAft>
              <a:buClrTx/>
              <a:buSzTx/>
              <a:buFontTx/>
              <a:buNone/>
              <a:tabLst/>
              <a:defRPr/>
            </a:pPr>
            <a:r>
              <a:rPr lang="en-US" sz="1100" kern="1200" dirty="0">
                <a:solidFill>
                  <a:schemeClr val="tx1"/>
                </a:solidFill>
                <a:latin typeface="+mn-lt"/>
                <a:ea typeface="+mn-ea"/>
                <a:cs typeface="+mn-cs"/>
              </a:rPr>
              <a:t>Tariffs have been used by many countries including the United States for centuries. A tariff is a tax on goods that are imported or exported between countries. They are a type of trade barrier that can raise availability prices and reduce the availability of goods and services. </a:t>
            </a:r>
            <a:br>
              <a:rPr lang="en-US" sz="1100" kern="1200" dirty="0">
                <a:solidFill>
                  <a:schemeClr val="tx1"/>
                </a:solidFill>
                <a:latin typeface="+mn-lt"/>
                <a:ea typeface="+mn-ea"/>
                <a:cs typeface="+mn-cs"/>
              </a:rPr>
            </a:br>
            <a:endParaRPr lang="en-US" sz="1100" b="1" kern="1200" dirty="0">
              <a:solidFill>
                <a:schemeClr val="tx1"/>
              </a:solidFill>
              <a:latin typeface="+mn-lt"/>
              <a:ea typeface="+mn-ea"/>
              <a:cs typeface="+mn-cs"/>
            </a:endParaRPr>
          </a:p>
          <a:p>
            <a:pPr marL="0" marR="0" lvl="0" indent="0" algn="l" defTabSz="914400" rtl="0" eaLnBrk="1" fontAlgn="auto" latinLnBrk="0" hangingPunct="1">
              <a:spcBef>
                <a:spcPts val="0"/>
              </a:spcBef>
              <a:spcAft>
                <a:spcPts val="0"/>
              </a:spcAft>
              <a:buClrTx/>
              <a:buSzTx/>
              <a:buFontTx/>
              <a:buNone/>
              <a:tabLst/>
              <a:defRPr/>
            </a:pPr>
            <a:r>
              <a:rPr lang="en-US" sz="1100" b="1" kern="1200" dirty="0">
                <a:solidFill>
                  <a:schemeClr val="tx1"/>
                </a:solidFill>
                <a:latin typeface="+mn-lt"/>
                <a:ea typeface="+mn-ea"/>
                <a:cs typeface="+mn-cs"/>
              </a:rPr>
              <a:t>How do tariffs work?</a:t>
            </a:r>
            <a:r>
              <a:rPr lang="en-US" sz="900" b="1" dirty="0"/>
              <a:t>   </a:t>
            </a:r>
            <a:r>
              <a:rPr lang="en-US" sz="1100" kern="1200" dirty="0">
                <a:solidFill>
                  <a:schemeClr val="tx1"/>
                </a:solidFill>
                <a:latin typeface="+mn-lt"/>
                <a:ea typeface="+mn-ea"/>
                <a:cs typeface="+mn-cs"/>
              </a:rPr>
              <a:t>Companies that import foreign goods pay the tariff to the government. Tariffs can be a percentage of the value of the imported product, or they can be a flat tax charged on each imported good.</a:t>
            </a:r>
          </a:p>
          <a:p>
            <a:pPr>
              <a:defRPr/>
            </a:pPr>
            <a:endParaRPr lang="en-US" sz="1100" b="1" dirty="0"/>
          </a:p>
          <a:p>
            <a:pPr>
              <a:defRPr/>
            </a:pPr>
            <a:r>
              <a:rPr lang="en-US" sz="1100" b="1" dirty="0"/>
              <a:t>Why </a:t>
            </a:r>
            <a:r>
              <a:rPr lang="en-US" sz="1100" kern="1200" dirty="0">
                <a:solidFill>
                  <a:schemeClr val="tx1"/>
                </a:solidFill>
                <a:latin typeface="+mn-lt"/>
                <a:ea typeface="+mn-ea"/>
                <a:cs typeface="+mn-cs"/>
              </a:rPr>
              <a:t>a</a:t>
            </a:r>
            <a:r>
              <a:rPr lang="en-US" sz="1100" b="1" dirty="0"/>
              <a:t>re tariffs used?  </a:t>
            </a:r>
            <a:r>
              <a:rPr lang="en-US" sz="1100" dirty="0"/>
              <a:t>Tariffs are used to protect domestic industries and jobs. They can also be used to punish or discourage actions a country disapproves of. </a:t>
            </a:r>
          </a:p>
          <a:p>
            <a:pPr>
              <a:defRPr/>
            </a:pPr>
            <a:endParaRPr lang="en-US" sz="1100" dirty="0"/>
          </a:p>
          <a:p>
            <a:pPr>
              <a:defRPr/>
            </a:pPr>
            <a:r>
              <a:rPr lang="en-US" sz="1100" b="1" dirty="0"/>
              <a:t>What are the effects of tariffs?   </a:t>
            </a:r>
            <a:r>
              <a:rPr lang="en-US" sz="1100" dirty="0"/>
              <a:t>Tariffs can increase the cost of production and the cost to the consumer. They can also create tensions between countries and lead to trade wars and they can negatively affect the stock prices of companies that rely on imported goods.</a:t>
            </a:r>
            <a:br>
              <a:rPr lang="en-US" sz="1100" dirty="0"/>
            </a:br>
            <a:endParaRPr lang="en-US" sz="1100" dirty="0"/>
          </a:p>
        </p:txBody>
      </p:sp>
    </p:spTree>
    <p:extLst>
      <p:ext uri="{BB962C8B-B14F-4D97-AF65-F5344CB8AC3E}">
        <p14:creationId xmlns:p14="http://schemas.microsoft.com/office/powerpoint/2010/main" val="18404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5372E-A899-8A6C-53A3-228EFCB407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6EE4F3-8DBB-F4D3-B175-661B7707DE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DDF6F7-D3CD-C3B7-4D73-3D253C1A79F7}"/>
              </a:ext>
            </a:extLst>
          </p:cNvPr>
          <p:cNvSpPr>
            <a:spLocks noGrp="1"/>
          </p:cNvSpPr>
          <p:nvPr>
            <p:ph type="body" idx="1"/>
          </p:nvPr>
        </p:nvSpPr>
        <p:spPr>
          <a:xfrm>
            <a:off x="701040" y="4473892"/>
            <a:ext cx="5608320" cy="412146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new administration proposed tariffs and they have become a nightly news agenda item and a widely discussed topic, with sizable concerns about their potential impact on the U.S. economy.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Trump administration announced multiple tariffs.  The administration feels it will protect domestic industries and boost sales of American-made products by taxing imports from all countries. The White House has suggested that these tariffs will grow the American economy, help reduce our deficit and create jobs. The administration is claiming that the tariffs are reciprocal and discounted to the tariffs that other countries place on the United States.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During the first quarter, when these tariffs were discussed the S&amp;P 500 dipped into correction territory.  As President Trump began getting specific and the administration was announcing enactment of the tariffs, in the first week of April, U.S. and global equities retreated in a quick and alarming way and, as of this update, U.S. market have even reached bear market territory – which is generally defined as a decline of 20% or more from a recent high.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of now, the level of uncertainty is high and we do not know the specifics as to how much this will affect the economy and inflation moving forward. We remain committed to keeping a watchful eye on these tariffs and their effects on our client’s investment portfolios.</a:t>
            </a:r>
          </a:p>
          <a:p>
            <a:endParaRPr lang="en-US" dirty="0"/>
          </a:p>
        </p:txBody>
      </p:sp>
      <p:sp>
        <p:nvSpPr>
          <p:cNvPr id="4" name="Slide Number Placeholder 3">
            <a:extLst>
              <a:ext uri="{FF2B5EF4-FFF2-40B4-BE49-F238E27FC236}">
                <a16:creationId xmlns:a16="http://schemas.microsoft.com/office/drawing/2014/main" id="{9497DE17-0455-C751-1BF0-22E3374989E3}"/>
              </a:ext>
            </a:extLst>
          </p:cNvPr>
          <p:cNvSpPr>
            <a:spLocks noGrp="1"/>
          </p:cNvSpPr>
          <p:nvPr>
            <p:ph type="sldNum" sz="quarter" idx="5"/>
          </p:nvPr>
        </p:nvSpPr>
        <p:spPr/>
        <p:txBody>
          <a:bodyPr/>
          <a:lstStyle/>
          <a:p>
            <a:pPr defTabSz="949478">
              <a:defRPr/>
            </a:pPr>
            <a:fld id="{BD53C02A-7E42-473B-B46B-30CAC35B688D}" type="slidenum">
              <a:rPr lang="en-US">
                <a:solidFill>
                  <a:prstClr val="black"/>
                </a:solidFill>
                <a:latin typeface="Calibri" panose="020F0502020204030204"/>
              </a:rPr>
              <a:pPr defTabSz="949478">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1958624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ADD5D-479B-4847-B4B8-A5796E79C1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AF17EC-949A-4569-A169-5C61662D15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66C77C-CA11-429A-B1E8-E8C0D69B6354}"/>
              </a:ext>
            </a:extLst>
          </p:cNvPr>
          <p:cNvSpPr>
            <a:spLocks noGrp="1"/>
          </p:cNvSpPr>
          <p:nvPr>
            <p:ph type="dt" sz="half" idx="10"/>
          </p:nvPr>
        </p:nvSpPr>
        <p:spPr/>
        <p:txBody>
          <a:bodyPr/>
          <a:lstStyle/>
          <a:p>
            <a:fld id="{D9F50971-40FE-40BC-BD08-1C8DDBBCAC97}" type="datetimeFigureOut">
              <a:rPr lang="en-US" smtClean="0"/>
              <a:t>4/10/2025</a:t>
            </a:fld>
            <a:endParaRPr lang="en-US"/>
          </a:p>
        </p:txBody>
      </p:sp>
      <p:sp>
        <p:nvSpPr>
          <p:cNvPr id="5" name="Footer Placeholder 4">
            <a:extLst>
              <a:ext uri="{FF2B5EF4-FFF2-40B4-BE49-F238E27FC236}">
                <a16:creationId xmlns:a16="http://schemas.microsoft.com/office/drawing/2014/main" id="{3E92AA41-822B-4CC6-AA6B-81F7E06DAD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222BE6-3FAF-4EB1-B409-B65A1400AD65}"/>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2355436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24DC4-48CA-4960-A6CE-1BFA5ECEA2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B8E391-1043-4AD7-B6AB-52AC672D87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A86FB1-15EA-4479-A2DB-204B1BF6CE1F}"/>
              </a:ext>
            </a:extLst>
          </p:cNvPr>
          <p:cNvSpPr>
            <a:spLocks noGrp="1"/>
          </p:cNvSpPr>
          <p:nvPr>
            <p:ph type="dt" sz="half" idx="10"/>
          </p:nvPr>
        </p:nvSpPr>
        <p:spPr/>
        <p:txBody>
          <a:bodyPr/>
          <a:lstStyle/>
          <a:p>
            <a:fld id="{D9F50971-40FE-40BC-BD08-1C8DDBBCAC97}" type="datetimeFigureOut">
              <a:rPr lang="en-US" smtClean="0"/>
              <a:t>4/10/2025</a:t>
            </a:fld>
            <a:endParaRPr lang="en-US"/>
          </a:p>
        </p:txBody>
      </p:sp>
      <p:sp>
        <p:nvSpPr>
          <p:cNvPr id="5" name="Footer Placeholder 4">
            <a:extLst>
              <a:ext uri="{FF2B5EF4-FFF2-40B4-BE49-F238E27FC236}">
                <a16:creationId xmlns:a16="http://schemas.microsoft.com/office/drawing/2014/main" id="{753DEB95-AF4D-4726-98E2-7C080A8F40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BBCCF5-8BE5-41D2-A63D-82C28030E631}"/>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2116893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DFE874-BAAE-4FD0-BB80-4501D8091B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FF214C-BE96-431D-A5B2-1820D84B89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B8B31-0D62-4E0E-B628-87BC631EE922}"/>
              </a:ext>
            </a:extLst>
          </p:cNvPr>
          <p:cNvSpPr>
            <a:spLocks noGrp="1"/>
          </p:cNvSpPr>
          <p:nvPr>
            <p:ph type="dt" sz="half" idx="10"/>
          </p:nvPr>
        </p:nvSpPr>
        <p:spPr/>
        <p:txBody>
          <a:bodyPr/>
          <a:lstStyle/>
          <a:p>
            <a:fld id="{D9F50971-40FE-40BC-BD08-1C8DDBBCAC97}" type="datetimeFigureOut">
              <a:rPr lang="en-US" smtClean="0"/>
              <a:t>4/10/2025</a:t>
            </a:fld>
            <a:endParaRPr lang="en-US"/>
          </a:p>
        </p:txBody>
      </p:sp>
      <p:sp>
        <p:nvSpPr>
          <p:cNvPr id="5" name="Footer Placeholder 4">
            <a:extLst>
              <a:ext uri="{FF2B5EF4-FFF2-40B4-BE49-F238E27FC236}">
                <a16:creationId xmlns:a16="http://schemas.microsoft.com/office/drawing/2014/main" id="{DACD8D18-A786-4387-B1AF-22CF0D8416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356C1E-607B-48D6-994A-A5DE2C5C5B35}"/>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3334163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B6DF9-4B64-4FF2-9416-2F254DA626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458F4C-324B-48FA-A00B-BCD035E88C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6F1BC2-E379-46DB-BD29-50960C712B18}"/>
              </a:ext>
            </a:extLst>
          </p:cNvPr>
          <p:cNvSpPr>
            <a:spLocks noGrp="1"/>
          </p:cNvSpPr>
          <p:nvPr>
            <p:ph type="dt" sz="half" idx="10"/>
          </p:nvPr>
        </p:nvSpPr>
        <p:spPr/>
        <p:txBody>
          <a:bodyPr/>
          <a:lstStyle/>
          <a:p>
            <a:fld id="{D9F50971-40FE-40BC-BD08-1C8DDBBCAC97}" type="datetimeFigureOut">
              <a:rPr lang="en-US" smtClean="0"/>
              <a:t>4/10/2025</a:t>
            </a:fld>
            <a:endParaRPr lang="en-US"/>
          </a:p>
        </p:txBody>
      </p:sp>
      <p:sp>
        <p:nvSpPr>
          <p:cNvPr id="5" name="Footer Placeholder 4">
            <a:extLst>
              <a:ext uri="{FF2B5EF4-FFF2-40B4-BE49-F238E27FC236}">
                <a16:creationId xmlns:a16="http://schemas.microsoft.com/office/drawing/2014/main" id="{05B4CD19-FD81-4C3E-9312-038254D445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E19DB1-5B8B-4E9F-BB32-DD490709C87B}"/>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1666380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99E85-1A89-4829-BA97-A391067262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FD0F0D-89D0-47D9-962C-4AAAB67527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673A70-EE37-48AC-9156-BCFA325CD66F}"/>
              </a:ext>
            </a:extLst>
          </p:cNvPr>
          <p:cNvSpPr>
            <a:spLocks noGrp="1"/>
          </p:cNvSpPr>
          <p:nvPr>
            <p:ph type="dt" sz="half" idx="10"/>
          </p:nvPr>
        </p:nvSpPr>
        <p:spPr/>
        <p:txBody>
          <a:bodyPr/>
          <a:lstStyle/>
          <a:p>
            <a:fld id="{D9F50971-40FE-40BC-BD08-1C8DDBBCAC97}" type="datetimeFigureOut">
              <a:rPr lang="en-US" smtClean="0"/>
              <a:t>4/10/2025</a:t>
            </a:fld>
            <a:endParaRPr lang="en-US"/>
          </a:p>
        </p:txBody>
      </p:sp>
      <p:sp>
        <p:nvSpPr>
          <p:cNvPr id="5" name="Footer Placeholder 4">
            <a:extLst>
              <a:ext uri="{FF2B5EF4-FFF2-40B4-BE49-F238E27FC236}">
                <a16:creationId xmlns:a16="http://schemas.microsoft.com/office/drawing/2014/main" id="{3FB8F50E-041E-44D1-8FB8-009B365D9D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B64B16-187D-435F-A1FE-9099B0EC37FD}"/>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309884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34-4060-494E-8031-C08E78E200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3B6BEA-63BE-4E49-818B-EB5D6A0EDC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C8917C-E7A9-400A-ABDF-6C7D8470AB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A6ECA5-7F1B-4061-A79E-A8CA467D021F}"/>
              </a:ext>
            </a:extLst>
          </p:cNvPr>
          <p:cNvSpPr>
            <a:spLocks noGrp="1"/>
          </p:cNvSpPr>
          <p:nvPr>
            <p:ph type="dt" sz="half" idx="10"/>
          </p:nvPr>
        </p:nvSpPr>
        <p:spPr/>
        <p:txBody>
          <a:bodyPr/>
          <a:lstStyle/>
          <a:p>
            <a:fld id="{D9F50971-40FE-40BC-BD08-1C8DDBBCAC97}" type="datetimeFigureOut">
              <a:rPr lang="en-US" smtClean="0"/>
              <a:t>4/10/2025</a:t>
            </a:fld>
            <a:endParaRPr lang="en-US"/>
          </a:p>
        </p:txBody>
      </p:sp>
      <p:sp>
        <p:nvSpPr>
          <p:cNvPr id="6" name="Footer Placeholder 5">
            <a:extLst>
              <a:ext uri="{FF2B5EF4-FFF2-40B4-BE49-F238E27FC236}">
                <a16:creationId xmlns:a16="http://schemas.microsoft.com/office/drawing/2014/main" id="{B5C70A79-C71C-4877-AF12-916EC44416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77F4A4-A467-4A47-B034-A44B22F0109B}"/>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1263889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1CE4D-FFA4-4A4A-823C-4D97F6298A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9AA1E4-0595-49BC-ACC7-FE1CB3ECC6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7A1CFA-C084-4CD1-9C07-4DFC55AC96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91795C-9F83-4D46-A119-B292664655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11C1FD-5B77-4282-AD54-7BC1473FD8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12F12E-2F96-4D51-B884-1D5C7F38C65D}"/>
              </a:ext>
            </a:extLst>
          </p:cNvPr>
          <p:cNvSpPr>
            <a:spLocks noGrp="1"/>
          </p:cNvSpPr>
          <p:nvPr>
            <p:ph type="dt" sz="half" idx="10"/>
          </p:nvPr>
        </p:nvSpPr>
        <p:spPr/>
        <p:txBody>
          <a:bodyPr/>
          <a:lstStyle/>
          <a:p>
            <a:fld id="{D9F50971-40FE-40BC-BD08-1C8DDBBCAC97}" type="datetimeFigureOut">
              <a:rPr lang="en-US" smtClean="0"/>
              <a:t>4/10/2025</a:t>
            </a:fld>
            <a:endParaRPr lang="en-US"/>
          </a:p>
        </p:txBody>
      </p:sp>
      <p:sp>
        <p:nvSpPr>
          <p:cNvPr id="8" name="Footer Placeholder 7">
            <a:extLst>
              <a:ext uri="{FF2B5EF4-FFF2-40B4-BE49-F238E27FC236}">
                <a16:creationId xmlns:a16="http://schemas.microsoft.com/office/drawing/2014/main" id="{AE051BF3-6C90-4471-B86B-64E125B9FD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A18D37-44E1-46BE-9EA9-EFCE793639CD}"/>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2959536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DDB5B-F714-475A-A6B0-4B298AEC4B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3CA18C-DC7D-4D24-AD6D-CD45049EBABF}"/>
              </a:ext>
            </a:extLst>
          </p:cNvPr>
          <p:cNvSpPr>
            <a:spLocks noGrp="1"/>
          </p:cNvSpPr>
          <p:nvPr>
            <p:ph type="dt" sz="half" idx="10"/>
          </p:nvPr>
        </p:nvSpPr>
        <p:spPr/>
        <p:txBody>
          <a:bodyPr/>
          <a:lstStyle/>
          <a:p>
            <a:fld id="{D9F50971-40FE-40BC-BD08-1C8DDBBCAC97}" type="datetimeFigureOut">
              <a:rPr lang="en-US" smtClean="0"/>
              <a:t>4/10/2025</a:t>
            </a:fld>
            <a:endParaRPr lang="en-US"/>
          </a:p>
        </p:txBody>
      </p:sp>
      <p:sp>
        <p:nvSpPr>
          <p:cNvPr id="4" name="Footer Placeholder 3">
            <a:extLst>
              <a:ext uri="{FF2B5EF4-FFF2-40B4-BE49-F238E27FC236}">
                <a16:creationId xmlns:a16="http://schemas.microsoft.com/office/drawing/2014/main" id="{0CAD28F5-B73E-4947-A32C-849513A166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DD23EE-7CED-418F-8CDD-91488F2C8F65}"/>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3994153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E38432-694E-4919-BE68-9747EC73A6B0}"/>
              </a:ext>
            </a:extLst>
          </p:cNvPr>
          <p:cNvSpPr>
            <a:spLocks noGrp="1"/>
          </p:cNvSpPr>
          <p:nvPr>
            <p:ph type="dt" sz="half" idx="10"/>
          </p:nvPr>
        </p:nvSpPr>
        <p:spPr/>
        <p:txBody>
          <a:bodyPr/>
          <a:lstStyle/>
          <a:p>
            <a:fld id="{D9F50971-40FE-40BC-BD08-1C8DDBBCAC97}" type="datetimeFigureOut">
              <a:rPr lang="en-US" smtClean="0"/>
              <a:t>4/10/2025</a:t>
            </a:fld>
            <a:endParaRPr lang="en-US"/>
          </a:p>
        </p:txBody>
      </p:sp>
      <p:sp>
        <p:nvSpPr>
          <p:cNvPr id="3" name="Footer Placeholder 2">
            <a:extLst>
              <a:ext uri="{FF2B5EF4-FFF2-40B4-BE49-F238E27FC236}">
                <a16:creationId xmlns:a16="http://schemas.microsoft.com/office/drawing/2014/main" id="{158EB72B-5F32-446D-8162-F8D3CCEB2D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063147-5641-4F0E-9D65-60BA8F51CF9A}"/>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3334281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94D61-2740-491B-B728-37748229BB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4774AE-4809-445E-A72E-2561F8277A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490E3D-F099-4B20-ABFC-5420708820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1E854C-495E-47A7-8FB2-438ACD2D13EC}"/>
              </a:ext>
            </a:extLst>
          </p:cNvPr>
          <p:cNvSpPr>
            <a:spLocks noGrp="1"/>
          </p:cNvSpPr>
          <p:nvPr>
            <p:ph type="dt" sz="half" idx="10"/>
          </p:nvPr>
        </p:nvSpPr>
        <p:spPr/>
        <p:txBody>
          <a:bodyPr/>
          <a:lstStyle/>
          <a:p>
            <a:fld id="{D9F50971-40FE-40BC-BD08-1C8DDBBCAC97}" type="datetimeFigureOut">
              <a:rPr lang="en-US" smtClean="0"/>
              <a:t>4/10/2025</a:t>
            </a:fld>
            <a:endParaRPr lang="en-US"/>
          </a:p>
        </p:txBody>
      </p:sp>
      <p:sp>
        <p:nvSpPr>
          <p:cNvPr id="6" name="Footer Placeholder 5">
            <a:extLst>
              <a:ext uri="{FF2B5EF4-FFF2-40B4-BE49-F238E27FC236}">
                <a16:creationId xmlns:a16="http://schemas.microsoft.com/office/drawing/2014/main" id="{188B013B-C394-4F16-ADAF-D3D3B89D02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A32C69-CBBA-43AC-AF66-16EA4F343933}"/>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1361073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F5377-8B08-4777-B062-824895B768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19138F-0408-4F05-8145-7A91C1853A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99C3D0-EF8E-4F94-9BB2-567EFC1A6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F600D-C46C-4325-AB98-28B9C9A2AB3C}"/>
              </a:ext>
            </a:extLst>
          </p:cNvPr>
          <p:cNvSpPr>
            <a:spLocks noGrp="1"/>
          </p:cNvSpPr>
          <p:nvPr>
            <p:ph type="dt" sz="half" idx="10"/>
          </p:nvPr>
        </p:nvSpPr>
        <p:spPr/>
        <p:txBody>
          <a:bodyPr/>
          <a:lstStyle/>
          <a:p>
            <a:fld id="{D9F50971-40FE-40BC-BD08-1C8DDBBCAC97}" type="datetimeFigureOut">
              <a:rPr lang="en-US" smtClean="0"/>
              <a:t>4/10/2025</a:t>
            </a:fld>
            <a:endParaRPr lang="en-US"/>
          </a:p>
        </p:txBody>
      </p:sp>
      <p:sp>
        <p:nvSpPr>
          <p:cNvPr id="6" name="Footer Placeholder 5">
            <a:extLst>
              <a:ext uri="{FF2B5EF4-FFF2-40B4-BE49-F238E27FC236}">
                <a16:creationId xmlns:a16="http://schemas.microsoft.com/office/drawing/2014/main" id="{0BDF8388-D7C9-47CE-BEB8-BA909AA7AF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6B2FCC-34BB-4645-BBB5-9C3FDDE09579}"/>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2955746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60BE1-9036-4414-B2B5-39A6A5D108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E5F75E-6B17-4348-B869-7C1D3B6B20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286521-91C9-4E4D-922A-26784BAF88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50971-40FE-40BC-BD08-1C8DDBBCAC97}" type="datetimeFigureOut">
              <a:rPr lang="en-US" smtClean="0"/>
              <a:t>4/10/2025</a:t>
            </a:fld>
            <a:endParaRPr lang="en-US"/>
          </a:p>
        </p:txBody>
      </p:sp>
      <p:sp>
        <p:nvSpPr>
          <p:cNvPr id="5" name="Footer Placeholder 4">
            <a:extLst>
              <a:ext uri="{FF2B5EF4-FFF2-40B4-BE49-F238E27FC236}">
                <a16:creationId xmlns:a16="http://schemas.microsoft.com/office/drawing/2014/main" id="{112FB924-7755-4DC5-91AB-1725B414B6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ED9BD1-0D68-4406-9710-E33B8C8401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0B4D67-B174-4383-93C5-905A973F6CD7}" type="slidenum">
              <a:rPr lang="en-US" smtClean="0"/>
              <a:t>‹#›</a:t>
            </a:fld>
            <a:endParaRPr lang="en-US"/>
          </a:p>
        </p:txBody>
      </p:sp>
    </p:spTree>
    <p:extLst>
      <p:ext uri="{BB962C8B-B14F-4D97-AF65-F5344CB8AC3E}">
        <p14:creationId xmlns:p14="http://schemas.microsoft.com/office/powerpoint/2010/main" val="834874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conomic &amp; Market Update | J.P. Morgan Asset Management">
            <a:extLst>
              <a:ext uri="{FF2B5EF4-FFF2-40B4-BE49-F238E27FC236}">
                <a16:creationId xmlns:a16="http://schemas.microsoft.com/office/drawing/2014/main" id="{079F43BA-A5B7-4D2F-99F4-F6C3EC73FB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6273046B-1A89-4639-846A-B61732DB5909}"/>
              </a:ext>
            </a:extLst>
          </p:cNvPr>
          <p:cNvSpPr txBox="1">
            <a:spLocks/>
          </p:cNvSpPr>
          <p:nvPr/>
        </p:nvSpPr>
        <p:spPr>
          <a:xfrm>
            <a:off x="68410" y="0"/>
            <a:ext cx="12055180" cy="3513636"/>
          </a:xfrm>
          <a:prstGeom prst="rect">
            <a:avLst/>
          </a:prstGeom>
          <a:noFill/>
        </p:spPr>
        <p:txBody>
          <a:bodyPr>
            <a:normAutofit lnSpcReduction="1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br>
              <a:rPr lang="en-US" sz="400" b="1" dirty="0">
                <a:solidFill>
                  <a:srgbClr val="002060"/>
                </a:solidFill>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br>
            <a:br>
              <a:rPr lang="en-US" sz="400" b="1" dirty="0">
                <a:solidFill>
                  <a:srgbClr val="002060"/>
                </a:solidFill>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br>
            <a:br>
              <a:rPr lang="en-US" sz="400" b="1" dirty="0">
                <a:solidFill>
                  <a:srgbClr val="002060"/>
                </a:solidFill>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br>
            <a:br>
              <a:rPr lang="en-US" sz="400" b="1" dirty="0">
                <a:solidFill>
                  <a:srgbClr val="002060"/>
                </a:solidFill>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br>
            <a:br>
              <a:rPr lang="en-US" sz="400" b="1" dirty="0">
                <a:solidFill>
                  <a:srgbClr val="002060"/>
                </a:solidFill>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br>
            <a:r>
              <a:rPr lang="en-US" sz="7200" dirty="0">
                <a:solidFill>
                  <a:srgbClr val="002060"/>
                </a:solidFill>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t>Quarter 1 2025 </a:t>
            </a:r>
            <a:br>
              <a:rPr lang="en-US" sz="7200" dirty="0">
                <a:solidFill>
                  <a:srgbClr val="002060"/>
                </a:solidFill>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br>
            <a:r>
              <a:rPr lang="en-US" sz="7200" dirty="0">
                <a:solidFill>
                  <a:srgbClr val="002060"/>
                </a:solidFill>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t>      </a:t>
            </a:r>
            <a:r>
              <a:rPr lang="en-US" sz="11500" dirty="0">
                <a:solidFill>
                  <a:srgbClr val="002060"/>
                </a:solidFill>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t>Economic Review</a:t>
            </a:r>
          </a:p>
          <a:p>
            <a:br>
              <a:rPr lang="en-US" sz="2800" b="1" dirty="0">
                <a:solidFill>
                  <a:srgbClr val="002060"/>
                </a:solidFill>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br>
            <a:endParaRPr lang="en-US" sz="2400" b="1" dirty="0">
              <a:solidFill>
                <a:srgbClr val="002060"/>
              </a:solidFill>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endParaRPr>
          </a:p>
        </p:txBody>
      </p:sp>
      <p:sp>
        <p:nvSpPr>
          <p:cNvPr id="6" name="Subtitle 2">
            <a:extLst>
              <a:ext uri="{FF2B5EF4-FFF2-40B4-BE49-F238E27FC236}">
                <a16:creationId xmlns:a16="http://schemas.microsoft.com/office/drawing/2014/main" id="{86446436-6846-406B-A3F7-496CBEE1FE18}"/>
              </a:ext>
            </a:extLst>
          </p:cNvPr>
          <p:cNvSpPr txBox="1">
            <a:spLocks/>
          </p:cNvSpPr>
          <p:nvPr/>
        </p:nvSpPr>
        <p:spPr>
          <a:xfrm>
            <a:off x="386941" y="5581282"/>
            <a:ext cx="6079431" cy="662849"/>
          </a:xfrm>
          <a:prstGeom prst="rect">
            <a:avLst/>
          </a:prstGeom>
          <a:solidFill>
            <a:srgbClr val="FAEE4C"/>
          </a:solidFill>
        </p:spPr>
        <p:txBody>
          <a:bodyPr>
            <a:normAutofit fontScale="62500" lnSpcReduction="20000"/>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Lucida Grande"/>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Lucida Grande"/>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Lucida Grande"/>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Lucida Grande"/>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a:buNone/>
            </a:pPr>
            <a:r>
              <a:rPr lang="en-US" b="1" dirty="0"/>
              <a:t>Presented By:</a:t>
            </a:r>
            <a:br>
              <a:rPr lang="en-US" b="1" dirty="0"/>
            </a:br>
            <a:r>
              <a:rPr lang="en-US" b="1" dirty="0"/>
              <a:t>Your Name</a:t>
            </a:r>
            <a:br>
              <a:rPr lang="en-US" b="1" dirty="0"/>
            </a:br>
            <a:r>
              <a:rPr lang="en-US" b="1" dirty="0"/>
              <a:t>Company</a:t>
            </a:r>
          </a:p>
        </p:txBody>
      </p:sp>
    </p:spTree>
    <p:extLst>
      <p:ext uri="{BB962C8B-B14F-4D97-AF65-F5344CB8AC3E}">
        <p14:creationId xmlns:p14="http://schemas.microsoft.com/office/powerpoint/2010/main" val="157125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B89A1-BF7E-D54B-3F6B-1F228056BF3A}"/>
            </a:ext>
          </a:extLst>
        </p:cNvPr>
        <p:cNvGrpSpPr/>
        <p:nvPr/>
      </p:nvGrpSpPr>
      <p:grpSpPr>
        <a:xfrm>
          <a:off x="0" y="0"/>
          <a:ext cx="0" cy="0"/>
          <a:chOff x="0" y="0"/>
          <a:chExt cx="0" cy="0"/>
        </a:xfrm>
      </p:grpSpPr>
      <p:pic>
        <p:nvPicPr>
          <p:cNvPr id="4" name="Picture 4" descr="Grey-Background | Sarvosys">
            <a:extLst>
              <a:ext uri="{FF2B5EF4-FFF2-40B4-BE49-F238E27FC236}">
                <a16:creationId xmlns:a16="http://schemas.microsoft.com/office/drawing/2014/main" id="{B80E8AD4-1B3B-64C6-B161-42437A3B8ED5}"/>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36490"/>
            <a:ext cx="12199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93C516D-0D34-E7B1-F18F-C92AD6AD4CB6}"/>
              </a:ext>
            </a:extLst>
          </p:cNvPr>
          <p:cNvSpPr txBox="1">
            <a:spLocks/>
          </p:cNvSpPr>
          <p:nvPr/>
        </p:nvSpPr>
        <p:spPr>
          <a:xfrm>
            <a:off x="-4885" y="-11151"/>
            <a:ext cx="12192001" cy="957280"/>
          </a:xfrm>
          <a:prstGeom prst="rect">
            <a:avLst/>
          </a:prstGeom>
          <a:solidFill>
            <a:schemeClr val="accent5">
              <a:lumMod val="75000"/>
            </a:schemeClr>
          </a:solidFill>
        </p:spPr>
        <p:txBody>
          <a:bodyP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4200" dirty="0">
                <a:latin typeface="Franklin Gothic Demi Cond" panose="020B0706030402020204" pitchFamily="34" charset="0"/>
                <a:cs typeface="Arial" panose="020B0604020202020204" pitchFamily="34" charset="0"/>
              </a:rPr>
              <a:t>Maintain FOCUS on what you can control!</a:t>
            </a:r>
          </a:p>
        </p:txBody>
      </p:sp>
      <p:pic>
        <p:nvPicPr>
          <p:cNvPr id="6" name="Picture 5">
            <a:extLst>
              <a:ext uri="{FF2B5EF4-FFF2-40B4-BE49-F238E27FC236}">
                <a16:creationId xmlns:a16="http://schemas.microsoft.com/office/drawing/2014/main" id="{376FBCA0-9C4C-E361-955E-FE8C458746A1}"/>
              </a:ext>
            </a:extLst>
          </p:cNvPr>
          <p:cNvPicPr>
            <a:picLocks noChangeAspect="1"/>
          </p:cNvPicPr>
          <p:nvPr/>
        </p:nvPicPr>
        <p:blipFill>
          <a:blip r:embed="rId4"/>
          <a:stretch>
            <a:fillRect/>
          </a:stretch>
        </p:blipFill>
        <p:spPr>
          <a:xfrm>
            <a:off x="197555" y="1135240"/>
            <a:ext cx="5844575" cy="5468760"/>
          </a:xfrm>
          <a:prstGeom prst="rect">
            <a:avLst/>
          </a:prstGeom>
        </p:spPr>
      </p:pic>
      <p:pic>
        <p:nvPicPr>
          <p:cNvPr id="8" name="Picture 7">
            <a:extLst>
              <a:ext uri="{FF2B5EF4-FFF2-40B4-BE49-F238E27FC236}">
                <a16:creationId xmlns:a16="http://schemas.microsoft.com/office/drawing/2014/main" id="{B448D317-3442-7E8A-CCFC-C705C0A21D1E}"/>
              </a:ext>
            </a:extLst>
          </p:cNvPr>
          <p:cNvPicPr>
            <a:picLocks noChangeAspect="1"/>
          </p:cNvPicPr>
          <p:nvPr/>
        </p:nvPicPr>
        <p:blipFill>
          <a:blip r:embed="rId5"/>
          <a:stretch>
            <a:fillRect/>
          </a:stretch>
        </p:blipFill>
        <p:spPr>
          <a:xfrm>
            <a:off x="6387957" y="1135240"/>
            <a:ext cx="5320287" cy="5468760"/>
          </a:xfrm>
          <a:prstGeom prst="rect">
            <a:avLst/>
          </a:prstGeom>
        </p:spPr>
      </p:pic>
    </p:spTree>
    <p:extLst>
      <p:ext uri="{BB962C8B-B14F-4D97-AF65-F5344CB8AC3E}">
        <p14:creationId xmlns:p14="http://schemas.microsoft.com/office/powerpoint/2010/main" val="486542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FE0D3-B973-A54C-2E20-ABA445F9D065}"/>
            </a:ext>
          </a:extLst>
        </p:cNvPr>
        <p:cNvGrpSpPr/>
        <p:nvPr/>
      </p:nvGrpSpPr>
      <p:grpSpPr>
        <a:xfrm>
          <a:off x="0" y="0"/>
          <a:ext cx="0" cy="0"/>
          <a:chOff x="0" y="0"/>
          <a:chExt cx="0" cy="0"/>
        </a:xfrm>
      </p:grpSpPr>
      <p:pic>
        <p:nvPicPr>
          <p:cNvPr id="4" name="Picture 4" descr="Grey-Background | Sarvosys">
            <a:extLst>
              <a:ext uri="{FF2B5EF4-FFF2-40B4-BE49-F238E27FC236}">
                <a16:creationId xmlns:a16="http://schemas.microsoft.com/office/drawing/2014/main" id="{02912D06-4457-E9C3-62DE-45002922EB5D}"/>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36490"/>
            <a:ext cx="12199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6ADB119-1407-1E4C-3AE3-F623CABB43E8}"/>
              </a:ext>
            </a:extLst>
          </p:cNvPr>
          <p:cNvSpPr txBox="1">
            <a:spLocks/>
          </p:cNvSpPr>
          <p:nvPr/>
        </p:nvSpPr>
        <p:spPr>
          <a:xfrm>
            <a:off x="-4885" y="-11151"/>
            <a:ext cx="12192001" cy="957280"/>
          </a:xfrm>
          <a:prstGeom prst="rect">
            <a:avLst/>
          </a:prstGeom>
          <a:solidFill>
            <a:schemeClr val="accent5">
              <a:lumMod val="75000"/>
            </a:schemeClr>
          </a:solidFill>
        </p:spPr>
        <p:txBody>
          <a:bodyP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00" b="1" i="0" u="none" strike="noStrike" kern="1200" cap="none" spc="-6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kumimoji="0" lang="en-US" sz="4200" b="1" i="0" u="none" strike="noStrike" kern="1200" cap="none" spc="-60" normalizeH="0" baseline="0" noProof="0">
                <a:ln>
                  <a:noFill/>
                </a:ln>
                <a:solidFill>
                  <a:srgbClr val="FFFFFF"/>
                </a:solidFill>
                <a:effectLst>
                  <a:outerShdw blurRad="38100" dist="38100" dir="2700000" algn="tl">
                    <a:srgbClr val="000000">
                      <a:alpha val="43137"/>
                    </a:srgbClr>
                  </a:outerShdw>
                </a:effectLst>
                <a:uLnTx/>
                <a:uFillTx/>
                <a:latin typeface="Franklin Gothic Demi Cond" panose="020B0706030402020204" pitchFamily="34" charset="0"/>
                <a:ea typeface="+mj-ea"/>
                <a:cs typeface="Arial" panose="020B0604020202020204" pitchFamily="34" charset="0"/>
              </a:rPr>
              <a:t>Equities are a long-term investm</a:t>
            </a:r>
            <a:r>
              <a:rPr lang="en-US" sz="4200" b="1">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t>ent!</a:t>
            </a:r>
            <a:endParaRPr lang="en-US" sz="4200" dirty="0">
              <a:latin typeface="Franklin Gothic Demi Cond" panose="020B07060304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CF92827-7BD7-FACA-2549-3EF60E7D0D74}"/>
              </a:ext>
            </a:extLst>
          </p:cNvPr>
          <p:cNvSpPr txBox="1"/>
          <p:nvPr/>
        </p:nvSpPr>
        <p:spPr>
          <a:xfrm>
            <a:off x="9414357" y="6640574"/>
            <a:ext cx="3258249" cy="253916"/>
          </a:xfrm>
          <a:prstGeom prst="rect">
            <a:avLst/>
          </a:prstGeom>
          <a:noFill/>
        </p:spPr>
        <p:txBody>
          <a:bodyPr wrap="square" rtlCol="0">
            <a:spAutoFit/>
          </a:bodyPr>
          <a:lstStyle/>
          <a:p>
            <a:pPr algn="ctr"/>
            <a:r>
              <a:rPr lang="en-US" sz="1050" i="1" dirty="0">
                <a:latin typeface="Century Gothic" panose="020B0502020202020204" pitchFamily="34" charset="0"/>
                <a:ea typeface="Cambria Math" panose="02040503050406030204" pitchFamily="18" charset="0"/>
              </a:rPr>
              <a:t>Chart Source: bigcharts.com</a:t>
            </a:r>
          </a:p>
        </p:txBody>
      </p:sp>
      <p:grpSp>
        <p:nvGrpSpPr>
          <p:cNvPr id="5" name="Group 4">
            <a:extLst>
              <a:ext uri="{FF2B5EF4-FFF2-40B4-BE49-F238E27FC236}">
                <a16:creationId xmlns:a16="http://schemas.microsoft.com/office/drawing/2014/main" id="{09E386FC-E6EA-E7E5-02BC-394293CA016D}"/>
              </a:ext>
            </a:extLst>
          </p:cNvPr>
          <p:cNvGrpSpPr/>
          <p:nvPr/>
        </p:nvGrpSpPr>
        <p:grpSpPr>
          <a:xfrm>
            <a:off x="1123023" y="1371341"/>
            <a:ext cx="9953627" cy="4844020"/>
            <a:chOff x="1119186" y="501015"/>
            <a:chExt cx="9953627" cy="4844020"/>
          </a:xfrm>
        </p:grpSpPr>
        <p:grpSp>
          <p:nvGrpSpPr>
            <p:cNvPr id="7" name="Group 6">
              <a:extLst>
                <a:ext uri="{FF2B5EF4-FFF2-40B4-BE49-F238E27FC236}">
                  <a16:creationId xmlns:a16="http://schemas.microsoft.com/office/drawing/2014/main" id="{F0492814-6E9A-68FD-C554-3BE83E93054D}"/>
                </a:ext>
              </a:extLst>
            </p:cNvPr>
            <p:cNvGrpSpPr/>
            <p:nvPr/>
          </p:nvGrpSpPr>
          <p:grpSpPr>
            <a:xfrm>
              <a:off x="1119187" y="1120140"/>
              <a:ext cx="9953626" cy="4224895"/>
              <a:chOff x="1119187" y="571500"/>
              <a:chExt cx="9953626" cy="4224895"/>
            </a:xfrm>
          </p:grpSpPr>
          <p:grpSp>
            <p:nvGrpSpPr>
              <p:cNvPr id="9" name="Group 8">
                <a:extLst>
                  <a:ext uri="{FF2B5EF4-FFF2-40B4-BE49-F238E27FC236}">
                    <a16:creationId xmlns:a16="http://schemas.microsoft.com/office/drawing/2014/main" id="{154AA84F-EAD5-B853-1250-38050CC7FAFC}"/>
                  </a:ext>
                </a:extLst>
              </p:cNvPr>
              <p:cNvGrpSpPr/>
              <p:nvPr/>
            </p:nvGrpSpPr>
            <p:grpSpPr>
              <a:xfrm>
                <a:off x="1119187" y="571500"/>
                <a:ext cx="9953626" cy="4224895"/>
                <a:chOff x="1119187" y="571500"/>
                <a:chExt cx="9953626" cy="4224895"/>
              </a:xfrm>
            </p:grpSpPr>
            <p:grpSp>
              <p:nvGrpSpPr>
                <p:cNvPr id="11" name="Group 10">
                  <a:extLst>
                    <a:ext uri="{FF2B5EF4-FFF2-40B4-BE49-F238E27FC236}">
                      <a16:creationId xmlns:a16="http://schemas.microsoft.com/office/drawing/2014/main" id="{5FD918D1-80CD-CD3C-C6F9-BDB33DD10062}"/>
                    </a:ext>
                  </a:extLst>
                </p:cNvPr>
                <p:cNvGrpSpPr/>
                <p:nvPr/>
              </p:nvGrpSpPr>
              <p:grpSpPr>
                <a:xfrm>
                  <a:off x="1119187" y="571500"/>
                  <a:ext cx="9953626" cy="4224895"/>
                  <a:chOff x="1119187" y="571500"/>
                  <a:chExt cx="9953626" cy="4224895"/>
                </a:xfrm>
              </p:grpSpPr>
              <p:pic>
                <p:nvPicPr>
                  <p:cNvPr id="15" name="Picture 2">
                    <a:extLst>
                      <a:ext uri="{FF2B5EF4-FFF2-40B4-BE49-F238E27FC236}">
                        <a16:creationId xmlns:a16="http://schemas.microsoft.com/office/drawing/2014/main" id="{0B3B7DA9-5C19-09FD-D605-4094975B846C}"/>
                      </a:ext>
                    </a:extLst>
                  </p:cNvPr>
                  <p:cNvPicPr>
                    <a:picLocks noChangeAspect="1" noChangeArrowheads="1"/>
                  </p:cNvPicPr>
                  <p:nvPr/>
                </p:nvPicPr>
                <p:blipFill rotWithShape="1">
                  <a:blip r:embed="rId4">
                    <a:duotone>
                      <a:schemeClr val="accent5">
                        <a:shade val="45000"/>
                        <a:satMod val="135000"/>
                      </a:schemeClr>
                      <a:prstClr val="white"/>
                    </a:duotone>
                    <a:extLst>
                      <a:ext uri="{28A0092B-C50C-407E-A947-70E740481C1C}">
                        <a14:useLocalDpi xmlns:a14="http://schemas.microsoft.com/office/drawing/2010/main" val="0"/>
                      </a:ext>
                    </a:extLst>
                  </a:blip>
                  <a:srcRect t="2756" b="28715"/>
                  <a:stretch/>
                </p:blipFill>
                <p:spPr bwMode="auto">
                  <a:xfrm>
                    <a:off x="1119188" y="571500"/>
                    <a:ext cx="9953625" cy="414488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BC4CF3E7-2A0C-4092-FEBC-2D66F854E15E}"/>
                      </a:ext>
                    </a:extLst>
                  </p:cNvPr>
                  <p:cNvPicPr>
                    <a:picLocks noChangeAspect="1" noChangeArrowheads="1"/>
                  </p:cNvPicPr>
                  <p:nvPr/>
                </p:nvPicPr>
                <p:blipFill rotWithShape="1">
                  <a:blip r:embed="rId4">
                    <a:duotone>
                      <a:schemeClr val="accent5">
                        <a:shade val="45000"/>
                        <a:satMod val="135000"/>
                      </a:schemeClr>
                      <a:prstClr val="white"/>
                    </a:duotone>
                    <a:extLst>
                      <a:ext uri="{28A0092B-C50C-407E-A947-70E740481C1C}">
                        <a14:useLocalDpi xmlns:a14="http://schemas.microsoft.com/office/drawing/2010/main" val="0"/>
                      </a:ext>
                    </a:extLst>
                  </a:blip>
                  <a:srcRect t="97612" r="5335"/>
                  <a:stretch/>
                </p:blipFill>
                <p:spPr bwMode="auto">
                  <a:xfrm>
                    <a:off x="1119187" y="4652010"/>
                    <a:ext cx="9422607" cy="144385"/>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2" name="Straight Arrow Connector 11">
                  <a:extLst>
                    <a:ext uri="{FF2B5EF4-FFF2-40B4-BE49-F238E27FC236}">
                      <a16:creationId xmlns:a16="http://schemas.microsoft.com/office/drawing/2014/main" id="{097A7864-9903-1D57-BA85-4730DEF8D369}"/>
                    </a:ext>
                  </a:extLst>
                </p:cNvPr>
                <p:cNvCxnSpPr/>
                <p:nvPr/>
              </p:nvCxnSpPr>
              <p:spPr>
                <a:xfrm flipV="1">
                  <a:off x="2270760" y="1127760"/>
                  <a:ext cx="8176260" cy="3368040"/>
                </a:xfrm>
                <a:prstGeom prst="straightConnector1">
                  <a:avLst/>
                </a:prstGeom>
                <a:ln w="28575">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64083C94-C227-2A4B-C3E3-1C5BF1F366F5}"/>
                    </a:ext>
                  </a:extLst>
                </p:cNvPr>
                <p:cNvCxnSpPr/>
                <p:nvPr/>
              </p:nvCxnSpPr>
              <p:spPr>
                <a:xfrm flipV="1">
                  <a:off x="4297680" y="1127760"/>
                  <a:ext cx="6149340" cy="3192780"/>
                </a:xfrm>
                <a:prstGeom prst="straightConnector1">
                  <a:avLst/>
                </a:prstGeom>
                <a:ln w="28575">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2E5B647C-5AFB-256A-E188-A7EA506CA25D}"/>
                    </a:ext>
                  </a:extLst>
                </p:cNvPr>
                <p:cNvCxnSpPr/>
                <p:nvPr/>
              </p:nvCxnSpPr>
              <p:spPr>
                <a:xfrm flipV="1">
                  <a:off x="6339840" y="1127760"/>
                  <a:ext cx="4107180" cy="2750820"/>
                </a:xfrm>
                <a:prstGeom prst="straightConnector1">
                  <a:avLst/>
                </a:prstGeom>
                <a:ln w="28575">
                  <a:solidFill>
                    <a:schemeClr val="accent5"/>
                  </a:solidFill>
                  <a:tailEnd type="triangle"/>
                </a:ln>
              </p:spPr>
              <p:style>
                <a:lnRef idx="2">
                  <a:schemeClr val="accent1"/>
                </a:lnRef>
                <a:fillRef idx="0">
                  <a:schemeClr val="accent1"/>
                </a:fillRef>
                <a:effectRef idx="1">
                  <a:schemeClr val="accent1"/>
                </a:effectRef>
                <a:fontRef idx="minor">
                  <a:schemeClr val="tx1"/>
                </a:fontRef>
              </p:style>
            </p:cxnSp>
          </p:grpSp>
          <p:sp>
            <p:nvSpPr>
              <p:cNvPr id="10" name="Rectangle 9">
                <a:extLst>
                  <a:ext uri="{FF2B5EF4-FFF2-40B4-BE49-F238E27FC236}">
                    <a16:creationId xmlns:a16="http://schemas.microsoft.com/office/drawing/2014/main" id="{2348CF66-EE40-0915-E36A-1F0085D7D8A0}"/>
                  </a:ext>
                </a:extLst>
              </p:cNvPr>
              <p:cNvSpPr/>
              <p:nvPr/>
            </p:nvSpPr>
            <p:spPr>
              <a:xfrm>
                <a:off x="1684020" y="946785"/>
                <a:ext cx="1798320" cy="1203960"/>
              </a:xfrm>
              <a:prstGeom prst="rect">
                <a:avLst/>
              </a:prstGeom>
              <a:solidFill>
                <a:srgbClr val="C3DFEC"/>
              </a:solidFill>
              <a:ln>
                <a:solidFill>
                  <a:srgbClr val="4E95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B050"/>
                    </a:solidFill>
                  </a:rPr>
                  <a:t>Green 40 Years</a:t>
                </a:r>
              </a:p>
              <a:p>
                <a:pPr algn="ctr"/>
                <a:r>
                  <a:rPr lang="en-US" b="1" dirty="0">
                    <a:solidFill>
                      <a:srgbClr val="7030A0"/>
                    </a:solidFill>
                  </a:rPr>
                  <a:t>Purple 30 Years</a:t>
                </a:r>
              </a:p>
              <a:p>
                <a:pPr algn="ctr"/>
                <a:r>
                  <a:rPr lang="en-US" b="1" dirty="0">
                    <a:solidFill>
                      <a:schemeClr val="accent1"/>
                    </a:solidFill>
                  </a:rPr>
                  <a:t>Blue 20 Years</a:t>
                </a:r>
              </a:p>
            </p:txBody>
          </p:sp>
        </p:grpSp>
        <p:sp>
          <p:nvSpPr>
            <p:cNvPr id="8" name="Rectangle 7">
              <a:extLst>
                <a:ext uri="{FF2B5EF4-FFF2-40B4-BE49-F238E27FC236}">
                  <a16:creationId xmlns:a16="http://schemas.microsoft.com/office/drawing/2014/main" id="{D314F0DA-3C18-FCDB-EE5D-16090D4550BD}"/>
                </a:ext>
              </a:extLst>
            </p:cNvPr>
            <p:cNvSpPr/>
            <p:nvPr/>
          </p:nvSpPr>
          <p:spPr>
            <a:xfrm>
              <a:off x="1119186" y="501015"/>
              <a:ext cx="9953625" cy="619125"/>
            </a:xfrm>
            <a:prstGeom prst="rect">
              <a:avLst/>
            </a:prstGeom>
            <a:solidFill>
              <a:srgbClr val="4E95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S&amp;P 500 Index	1/1/1980 </a:t>
              </a:r>
              <a:r>
                <a:rPr lang="en-US" sz="3200" b="1"/>
                <a:t>– 4/9/2025</a:t>
              </a:r>
              <a:endParaRPr lang="en-US" sz="3200" b="1" dirty="0"/>
            </a:p>
          </p:txBody>
        </p:sp>
      </p:grpSp>
    </p:spTree>
    <p:extLst>
      <p:ext uri="{BB962C8B-B14F-4D97-AF65-F5344CB8AC3E}">
        <p14:creationId xmlns:p14="http://schemas.microsoft.com/office/powerpoint/2010/main" val="727875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Grey-Background | Sarvosys">
            <a:extLst>
              <a:ext uri="{FF2B5EF4-FFF2-40B4-BE49-F238E27FC236}">
                <a16:creationId xmlns:a16="http://schemas.microsoft.com/office/drawing/2014/main" id="{FC621DBF-B396-49D0-9357-864C1A328A33}"/>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431B8F8-6E8B-4824-B38D-541CE72FF3D6}"/>
              </a:ext>
            </a:extLst>
          </p:cNvPr>
          <p:cNvSpPr txBox="1">
            <a:spLocks/>
          </p:cNvSpPr>
          <p:nvPr/>
        </p:nvSpPr>
        <p:spPr>
          <a:xfrm>
            <a:off x="424902" y="1582581"/>
            <a:ext cx="11117524" cy="469829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Clr>
                <a:schemeClr val="accent5">
                  <a:lumMod val="75000"/>
                </a:schemeClr>
              </a:buClr>
              <a:buNone/>
            </a:pPr>
            <a:endParaRPr lang="en-US" sz="2800" dirty="0"/>
          </a:p>
        </p:txBody>
      </p:sp>
      <p:sp>
        <p:nvSpPr>
          <p:cNvPr id="9" name="Title 1">
            <a:extLst>
              <a:ext uri="{FF2B5EF4-FFF2-40B4-BE49-F238E27FC236}">
                <a16:creationId xmlns:a16="http://schemas.microsoft.com/office/drawing/2014/main" id="{2B4D87FB-933B-49CB-A88B-60693A829957}"/>
              </a:ext>
            </a:extLst>
          </p:cNvPr>
          <p:cNvSpPr txBox="1">
            <a:spLocks/>
          </p:cNvSpPr>
          <p:nvPr/>
        </p:nvSpPr>
        <p:spPr>
          <a:xfrm>
            <a:off x="0" y="1"/>
            <a:ext cx="12192001" cy="914400"/>
          </a:xfrm>
          <a:prstGeom prst="rect">
            <a:avLst/>
          </a:prstGeom>
          <a:solidFill>
            <a:schemeClr val="accent5">
              <a:lumMod val="75000"/>
            </a:schemeClr>
          </a:solidFill>
        </p:spPr>
        <p:txBody>
          <a:bodyP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6000" dirty="0">
                <a:latin typeface="Franklin Gothic Demi Cond" panose="020B0706030402020204" pitchFamily="34" charset="0"/>
                <a:cs typeface="Arial" panose="020B0604020202020204" pitchFamily="34" charset="0"/>
              </a:rPr>
              <a:t>Key Takeaways</a:t>
            </a:r>
          </a:p>
        </p:txBody>
      </p:sp>
      <p:sp>
        <p:nvSpPr>
          <p:cNvPr id="8" name="Text Placeholder 4">
            <a:extLst>
              <a:ext uri="{FF2B5EF4-FFF2-40B4-BE49-F238E27FC236}">
                <a16:creationId xmlns:a16="http://schemas.microsoft.com/office/drawing/2014/main" id="{309DA74C-C79A-43DA-89AB-ECB73E22C034}"/>
              </a:ext>
            </a:extLst>
          </p:cNvPr>
          <p:cNvSpPr txBox="1">
            <a:spLocks/>
          </p:cNvSpPr>
          <p:nvPr/>
        </p:nvSpPr>
        <p:spPr>
          <a:xfrm>
            <a:off x="25155" y="1131800"/>
            <a:ext cx="11917017" cy="5027159"/>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342900" marR="81915" lvl="0" indent="-342900" algn="just">
              <a:lnSpc>
                <a:spcPct val="107000"/>
              </a:lnSpc>
              <a:buFont typeface="Symbol" panose="05050102010706020507" pitchFamily="18" charset="2"/>
              <a:buChar char=""/>
            </a:pPr>
            <a:r>
              <a:rPr lang="en-US" sz="2200" dirty="0">
                <a:solidFill>
                  <a:srgbClr val="003399"/>
                </a:solidFill>
                <a:latin typeface="Calibri" panose="020F0502020204030204" pitchFamily="34" charset="0"/>
                <a:ea typeface="Calibri" panose="020F0502020204030204" pitchFamily="34" charset="0"/>
                <a:cs typeface="Calibri" panose="020F0502020204030204" pitchFamily="34" charset="0"/>
              </a:rPr>
              <a:t>The S&amp;P 500 entered correction territory in the first quarter of 2025.</a:t>
            </a:r>
            <a:endParaRPr lang="en-US" sz="2200" dirty="0">
              <a:solidFill>
                <a:srgbClr val="003399"/>
              </a:solidFill>
              <a:latin typeface="Calibri" panose="020F0502020204030204" pitchFamily="34" charset="0"/>
              <a:ea typeface="Calibri" panose="020F0502020204030204" pitchFamily="34" charset="0"/>
              <a:cs typeface="Times New Roman" panose="02020603050405020304" pitchFamily="18" charset="0"/>
            </a:endParaRPr>
          </a:p>
          <a:p>
            <a:pPr marL="342900" marR="81915" lvl="0" indent="-342900" algn="just">
              <a:lnSpc>
                <a:spcPct val="107000"/>
              </a:lnSpc>
              <a:spcAft>
                <a:spcPts val="800"/>
              </a:spcAft>
              <a:buFont typeface="Symbol" panose="05050102010706020507" pitchFamily="18" charset="2"/>
              <a:buChar char=""/>
            </a:pPr>
            <a:r>
              <a:rPr lang="en-US" sz="2200" dirty="0">
                <a:solidFill>
                  <a:srgbClr val="003399"/>
                </a:solidFill>
                <a:latin typeface="Calibri" panose="020F0502020204030204" pitchFamily="34" charset="0"/>
                <a:ea typeface="Calibri" panose="020F0502020204030204" pitchFamily="34" charset="0"/>
                <a:cs typeface="Calibri" panose="020F0502020204030204" pitchFamily="34" charset="0"/>
              </a:rPr>
              <a:t>Tariffs have had a significant impact on equities and investors are experiencing a downfall.</a:t>
            </a:r>
            <a:endParaRPr lang="en-US" sz="2200" dirty="0">
              <a:solidFill>
                <a:srgbClr val="003399"/>
              </a:solidFill>
              <a:latin typeface="Calibri" panose="020F0502020204030204" pitchFamily="34" charset="0"/>
              <a:ea typeface="Calibri" panose="020F0502020204030204" pitchFamily="34" charset="0"/>
              <a:cs typeface="Times New Roman" panose="02020603050405020304" pitchFamily="18" charset="0"/>
            </a:endParaRPr>
          </a:p>
          <a:p>
            <a:pPr marL="342900" marR="81915" lvl="0" indent="-342900" algn="just">
              <a:lnSpc>
                <a:spcPct val="107000"/>
              </a:lnSpc>
              <a:spcAft>
                <a:spcPts val="800"/>
              </a:spcAft>
              <a:buFont typeface="Symbol" panose="05050102010706020507" pitchFamily="18" charset="2"/>
              <a:buChar char=""/>
            </a:pPr>
            <a:r>
              <a:rPr lang="en-US" sz="2200" dirty="0">
                <a:solidFill>
                  <a:srgbClr val="003399"/>
                </a:solidFill>
                <a:latin typeface="Calibri" panose="020F0502020204030204" pitchFamily="34" charset="0"/>
                <a:ea typeface="Calibri" panose="020F0502020204030204" pitchFamily="34" charset="0"/>
                <a:cs typeface="Calibri" panose="020F0502020204030204" pitchFamily="34" charset="0"/>
              </a:rPr>
              <a:t>The federal funds rate range remained at 4.25 – 4.5%. As of March, the Feds are still forecasting two rate cuts in 2025.</a:t>
            </a:r>
            <a:endParaRPr lang="en-US" sz="2200" dirty="0">
              <a:solidFill>
                <a:srgbClr val="003399"/>
              </a:solidFill>
              <a:latin typeface="Calibri" panose="020F0502020204030204" pitchFamily="34" charset="0"/>
              <a:ea typeface="Calibri" panose="020F0502020204030204" pitchFamily="34" charset="0"/>
              <a:cs typeface="Times New Roman" panose="02020603050405020304" pitchFamily="18" charset="0"/>
            </a:endParaRPr>
          </a:p>
          <a:p>
            <a:pPr marL="342900" marR="81915" lvl="0" indent="-342900" algn="just">
              <a:lnSpc>
                <a:spcPct val="107000"/>
              </a:lnSpc>
              <a:buFont typeface="Symbol" panose="05050102010706020507" pitchFamily="18" charset="2"/>
              <a:buChar char=""/>
            </a:pPr>
            <a:r>
              <a:rPr lang="en-US" sz="2200" dirty="0">
                <a:solidFill>
                  <a:srgbClr val="003399"/>
                </a:solidFill>
                <a:latin typeface="Calibri" panose="020F0502020204030204" pitchFamily="34" charset="0"/>
                <a:ea typeface="Calibri" panose="020F0502020204030204" pitchFamily="34" charset="0"/>
                <a:cs typeface="Calibri" panose="020F0502020204030204" pitchFamily="34" charset="0"/>
              </a:rPr>
              <a:t>U.S. inflation decreased to 2.8% in February, down from 3% in January 2025.</a:t>
            </a:r>
            <a:endParaRPr lang="en-US" sz="2200" dirty="0">
              <a:solidFill>
                <a:srgbClr val="003399"/>
              </a:solidFill>
              <a:latin typeface="Calibri" panose="020F0502020204030204" pitchFamily="34" charset="0"/>
              <a:ea typeface="Calibri" panose="020F0502020204030204" pitchFamily="34" charset="0"/>
              <a:cs typeface="Times New Roman" panose="02020603050405020304" pitchFamily="18" charset="0"/>
            </a:endParaRPr>
          </a:p>
          <a:p>
            <a:pPr marL="342900" marR="81915" lvl="0" indent="-342900" algn="just">
              <a:lnSpc>
                <a:spcPct val="107000"/>
              </a:lnSpc>
              <a:spcAft>
                <a:spcPts val="800"/>
              </a:spcAft>
              <a:buFont typeface="Symbol" panose="05050102010706020507" pitchFamily="18" charset="2"/>
              <a:buChar char=""/>
            </a:pPr>
            <a:r>
              <a:rPr lang="en-US" sz="2200" dirty="0">
                <a:solidFill>
                  <a:srgbClr val="003399"/>
                </a:solidFill>
                <a:latin typeface="Calibri" panose="020F0502020204030204" pitchFamily="34" charset="0"/>
                <a:ea typeface="Calibri" panose="020F0502020204030204" pitchFamily="34" charset="0"/>
                <a:cs typeface="Calibri" panose="020F0502020204030204" pitchFamily="34" charset="0"/>
              </a:rPr>
              <a:t>Bonds can be a less volatile alternative to equities and an additional option for a well-diversified portfolio.</a:t>
            </a:r>
            <a:endParaRPr lang="en-US" sz="2200" dirty="0">
              <a:solidFill>
                <a:srgbClr val="003399"/>
              </a:solidFill>
              <a:latin typeface="Calibri" panose="020F0502020204030204" pitchFamily="34" charset="0"/>
              <a:ea typeface="Calibri" panose="020F0502020204030204" pitchFamily="34" charset="0"/>
              <a:cs typeface="Times New Roman" panose="02020603050405020304" pitchFamily="18" charset="0"/>
            </a:endParaRPr>
          </a:p>
          <a:p>
            <a:pPr marL="342900" marR="81915" lvl="0" indent="-342900" algn="just">
              <a:lnSpc>
                <a:spcPct val="107000"/>
              </a:lnSpc>
              <a:buFont typeface="Symbol" panose="05050102010706020507" pitchFamily="18" charset="2"/>
              <a:buChar char=""/>
            </a:pPr>
            <a:r>
              <a:rPr lang="en-US" sz="2200" dirty="0">
                <a:solidFill>
                  <a:srgbClr val="003399"/>
                </a:solidFill>
                <a:latin typeface="Calibri" panose="020F0502020204030204" pitchFamily="34" charset="0"/>
                <a:ea typeface="Calibri" panose="020F0502020204030204" pitchFamily="34" charset="0"/>
                <a:cs typeface="Calibri" panose="020F0502020204030204" pitchFamily="34" charset="0"/>
              </a:rPr>
              <a:t>Focus on what you can control and minimize your exposure to inflammatory news.</a:t>
            </a:r>
          </a:p>
          <a:p>
            <a:pPr marL="342900" marR="81915" lvl="0" indent="-342900" algn="just">
              <a:lnSpc>
                <a:spcPct val="107000"/>
              </a:lnSpc>
              <a:buFont typeface="Symbol" panose="05050102010706020507" pitchFamily="18" charset="2"/>
              <a:buChar char=""/>
            </a:pPr>
            <a:r>
              <a:rPr lang="en-US" sz="2200" dirty="0">
                <a:solidFill>
                  <a:srgbClr val="003399"/>
                </a:solidFill>
                <a:latin typeface="Calibri" panose="020F0502020204030204" pitchFamily="34" charset="0"/>
                <a:ea typeface="Calibri" panose="020F0502020204030204" pitchFamily="34" charset="0"/>
                <a:cs typeface="Calibri" panose="020F0502020204030204" pitchFamily="34" charset="0"/>
              </a:rPr>
              <a:t>Market declines are part of the investment experience.</a:t>
            </a:r>
          </a:p>
          <a:p>
            <a:pPr marL="342900" marR="81915" lvl="0" indent="-342900" algn="just">
              <a:lnSpc>
                <a:spcPct val="107000"/>
              </a:lnSpc>
              <a:buFont typeface="Symbol" panose="05050102010706020507" pitchFamily="18" charset="2"/>
              <a:buChar char=""/>
            </a:pPr>
            <a:r>
              <a:rPr lang="en-US" sz="2200" dirty="0">
                <a:solidFill>
                  <a:srgbClr val="003399"/>
                </a:solidFill>
                <a:latin typeface="Calibri" panose="020F0502020204030204" pitchFamily="34" charset="0"/>
                <a:ea typeface="Calibri" panose="020F0502020204030204" pitchFamily="34" charset="0"/>
                <a:cs typeface="Calibri" panose="020F0502020204030204" pitchFamily="34" charset="0"/>
              </a:rPr>
              <a:t>Maintaining a well-devised, long-term focused plan has historically served investors well.</a:t>
            </a:r>
            <a:endParaRPr lang="en-US" sz="2200" dirty="0">
              <a:solidFill>
                <a:srgbClr val="003399"/>
              </a:solidFill>
              <a:latin typeface="Calibri" panose="020F0502020204030204" pitchFamily="34" charset="0"/>
              <a:ea typeface="Calibri" panose="020F0502020204030204" pitchFamily="34" charset="0"/>
              <a:cs typeface="Times New Roman" panose="02020603050405020304" pitchFamily="18" charset="0"/>
            </a:endParaRPr>
          </a:p>
          <a:p>
            <a:pPr marL="342900" marR="81915" lvl="0" indent="-342900" algn="just">
              <a:lnSpc>
                <a:spcPct val="107000"/>
              </a:lnSpc>
              <a:spcAft>
                <a:spcPts val="800"/>
              </a:spcAft>
              <a:buFont typeface="Symbol" panose="05050102010706020507" pitchFamily="18" charset="2"/>
              <a:buChar char=""/>
            </a:pPr>
            <a:r>
              <a:rPr lang="en-US" sz="2200" b="1" i="1" dirty="0">
                <a:solidFill>
                  <a:srgbClr val="003399"/>
                </a:solidFill>
                <a:latin typeface="Calibri" panose="020F0502020204030204" pitchFamily="34" charset="0"/>
                <a:ea typeface="Calibri" panose="020F0502020204030204" pitchFamily="34" charset="0"/>
                <a:cs typeface="Calibri" panose="020F0502020204030204" pitchFamily="34" charset="0"/>
              </a:rPr>
              <a:t> We are here to discuss any questions or concerns you may have.</a:t>
            </a:r>
            <a:endParaRPr lang="en-US" sz="2200" dirty="0">
              <a:solidFill>
                <a:srgbClr val="003399"/>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buSzPct val="99000"/>
              <a:buFont typeface="Wingdings" panose="05000000000000000000" pitchFamily="2" charset="2"/>
              <a:buChar char="§"/>
            </a:pPr>
            <a:endParaRPr lang="en-US" sz="1800" dirty="0">
              <a:solidFill>
                <a:schemeClr val="tx1"/>
              </a:solidFill>
              <a:latin typeface="Franklin Gothic Demi Cond" panose="020B0706030402020204" pitchFamily="34" charset="0"/>
            </a:endParaRPr>
          </a:p>
        </p:txBody>
      </p:sp>
    </p:spTree>
    <p:extLst>
      <p:ext uri="{BB962C8B-B14F-4D97-AF65-F5344CB8AC3E}">
        <p14:creationId xmlns:p14="http://schemas.microsoft.com/office/powerpoint/2010/main" val="367010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6992F9-B96E-458F-BAD2-C612D28B3C9A}"/>
              </a:ext>
            </a:extLst>
          </p:cNvPr>
          <p:cNvSpPr txBox="1"/>
          <p:nvPr/>
        </p:nvSpPr>
        <p:spPr>
          <a:xfrm>
            <a:off x="0" y="832564"/>
            <a:ext cx="12090840" cy="4462760"/>
          </a:xfrm>
          <a:prstGeom prst="rect">
            <a:avLst/>
          </a:prstGeom>
          <a:noFill/>
        </p:spPr>
        <p:txBody>
          <a:bodyPr wrap="square">
            <a:spAutoFit/>
          </a:bodyPr>
          <a:lstStyle/>
          <a:p>
            <a:pPr algn="ctr">
              <a:spcBef>
                <a:spcPct val="50000"/>
              </a:spcBef>
            </a:pPr>
            <a:r>
              <a:rPr lang="en-US" sz="1800" dirty="0">
                <a:solidFill>
                  <a:srgbClr val="FF0000"/>
                </a:solidFill>
                <a:effectLst/>
                <a:highlight>
                  <a:srgbClr val="FFFF00"/>
                </a:highlight>
                <a:latin typeface="Calibri" panose="020F0502020204030204" pitchFamily="34" charset="0"/>
                <a:ea typeface="Calibri" panose="020F0502020204030204" pitchFamily="34" charset="0"/>
              </a:rPr>
              <a:t>Insert registered branch office address and phone number, as well as broker-dealer identification/disclosure</a:t>
            </a:r>
            <a:endParaRPr lang="en-US" sz="1800" dirty="0">
              <a:solidFill>
                <a:srgbClr val="FF0000"/>
              </a:solidFill>
              <a:effectLst/>
              <a:latin typeface="Calibri" panose="020F0502020204030204" pitchFamily="34" charset="0"/>
              <a:ea typeface="Calibri" panose="020F0502020204030204" pitchFamily="34" charset="0"/>
            </a:endParaRPr>
          </a:p>
          <a:p>
            <a:pPr>
              <a:spcBef>
                <a:spcPct val="50000"/>
              </a:spcBef>
            </a:pPr>
            <a:r>
              <a:rPr lang="en-US" sz="1400" dirty="0">
                <a:latin typeface="Arial" panose="020B0604020202020204" pitchFamily="34" charset="0"/>
                <a:cs typeface="Arial" panose="020B0604020202020204" pitchFamily="34" charset="0"/>
              </a:rPr>
              <a:t>The views expressed are not necessarily the opinion of </a:t>
            </a:r>
            <a:r>
              <a:rPr lang="en-US" sz="1400" dirty="0">
                <a:solidFill>
                  <a:srgbClr val="FF0000"/>
                </a:solidFill>
                <a:highlight>
                  <a:srgbClr val="FFFF00"/>
                </a:highlight>
                <a:latin typeface="Arial" panose="020B0604020202020204" pitchFamily="34" charset="0"/>
                <a:cs typeface="Arial" panose="020B0604020202020204" pitchFamily="34" charset="0"/>
              </a:rPr>
              <a:t>Insert Broker-dealer name</a:t>
            </a:r>
            <a:r>
              <a:rPr lang="en-US" sz="1400" dirty="0">
                <a:latin typeface="Arial" panose="020B0604020202020204" pitchFamily="34" charset="0"/>
                <a:cs typeface="Arial" panose="020B0604020202020204" pitchFamily="34" charset="0"/>
              </a:rPr>
              <a:t>.  Information is based on sources believed to be reliable, however, their accuracy or completeness cannot be guaranteed.</a:t>
            </a:r>
          </a:p>
          <a:p>
            <a:pPr>
              <a:spcBef>
                <a:spcPct val="50000"/>
              </a:spcBef>
            </a:pPr>
            <a:r>
              <a:rPr lang="en-US" sz="1400" dirty="0">
                <a:latin typeface="Arial" panose="020B0604020202020204" pitchFamily="34" charset="0"/>
                <a:cs typeface="Arial" panose="020B0604020202020204" pitchFamily="34" charset="0"/>
              </a:rPr>
              <a:t>Investing involves risk including the potential loss of principal. No investment strategy can guarantee a profit or protect against loss in periods of declining values. Past performance is no guarantee of future results. Diversification and strategic asset allocation do not ensure a profit or protect against a loss. The process of rebalancing may carry tax consequences. </a:t>
            </a:r>
          </a:p>
          <a:p>
            <a:pPr>
              <a:spcBef>
                <a:spcPct val="50000"/>
              </a:spcBef>
            </a:pPr>
            <a:r>
              <a:rPr lang="en-US" sz="1400" dirty="0">
                <a:latin typeface="Arial" panose="020B0604020202020204" pitchFamily="34" charset="0"/>
                <a:cs typeface="Arial" panose="020B0604020202020204" pitchFamily="34" charset="0"/>
              </a:rPr>
              <a:t>This information is not intended to be a substitute  for specific individualized tax, legal, or investment planning advice. You should discuss any tax, legal or investment planning matters with the appropriate professional.</a:t>
            </a:r>
          </a:p>
          <a:p>
            <a:pPr>
              <a:spcBef>
                <a:spcPct val="50000"/>
              </a:spcBef>
            </a:pPr>
            <a:r>
              <a:rPr lang="en-US" sz="1400" dirty="0">
                <a:latin typeface="Arial" panose="020B0604020202020204" pitchFamily="34" charset="0"/>
                <a:cs typeface="Arial" panose="020B0604020202020204" pitchFamily="34" charset="0"/>
              </a:rPr>
              <a:t>All indexes are unmanaged and cannot be invested into directly. Unmanaged index returns do not reflect fees, expenses, or sales charges. Index performance is not indicative of the performance of any investment. Economic forecasts set forth may not develop as predicted and there can be no guarantee that strategies promoted will be successful. International investing involves special risks such as currency fluctuation and political instability and may not be suitable for all investors. </a:t>
            </a:r>
          </a:p>
          <a:p>
            <a:pPr>
              <a:spcBef>
                <a:spcPct val="50000"/>
              </a:spcBef>
            </a:pPr>
            <a:r>
              <a:rPr lang="en-US" sz="1400" dirty="0">
                <a:latin typeface="Arial" panose="020B0604020202020204" pitchFamily="34" charset="0"/>
                <a:cs typeface="Arial" panose="020B0604020202020204" pitchFamily="34" charset="0"/>
              </a:rPr>
              <a:t>The S&amp;P 500 is an unmanaged index of 500 widely held stocks that is generally considered representative of the U.S. Stock market. The Dow Jones Industrial Average (DJIA) commonly known as “The Dow”, is an index representing 30 stocks of companies maintained and reviewed by the editors of the Wall Street Journal. Index performance does not include transaction costs or other fees, which will affect actual investment performance. Individual investor’s results will vary.</a:t>
            </a:r>
          </a:p>
          <a:p>
            <a:pPr algn="ctr">
              <a:spcBef>
                <a:spcPct val="50000"/>
              </a:spcBef>
            </a:pPr>
            <a:r>
              <a:rPr lang="en-US" sz="1400" dirty="0">
                <a:latin typeface="Arial" panose="020B0604020202020204" pitchFamily="34" charset="0"/>
                <a:cs typeface="Arial" panose="020B0604020202020204" pitchFamily="34" charset="0"/>
              </a:rPr>
              <a:t>Contents provided by: The Academy of Preferred Financial Advisors, Inc. </a:t>
            </a:r>
            <a:r>
              <a:rPr lang="en-US" sz="1400" baseline="300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2025. All rights reserved.</a:t>
            </a:r>
          </a:p>
        </p:txBody>
      </p:sp>
    </p:spTree>
    <p:extLst>
      <p:ext uri="{BB962C8B-B14F-4D97-AF65-F5344CB8AC3E}">
        <p14:creationId xmlns:p14="http://schemas.microsoft.com/office/powerpoint/2010/main" val="757101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B261CE-16AE-4AFB-9F77-B3D5A6AABC87}"/>
              </a:ext>
            </a:extLst>
          </p:cNvPr>
          <p:cNvSpPr>
            <a:spLocks noChangeArrowheads="1"/>
          </p:cNvSpPr>
          <p:nvPr/>
        </p:nvSpPr>
        <p:spPr bwMode="auto">
          <a:xfrm>
            <a:off x="4119" y="0"/>
            <a:ext cx="12192000" cy="1320874"/>
          </a:xfrm>
          <a:prstGeom prst="rect">
            <a:avLst/>
          </a:prstGeom>
          <a:noFill/>
          <a:ln w="12700">
            <a:noFill/>
            <a:miter lim="800000"/>
            <a:headEnd/>
            <a:tailEnd/>
          </a:ln>
          <a:effectLst/>
        </p:spPr>
        <p:txBody>
          <a:bodyPr wrap="square" lIns="90488" tIns="44450" rIns="90488" bIns="44450">
            <a:spAutoFit/>
          </a:bodyPr>
          <a:lstStyle/>
          <a:p>
            <a:pPr algn="ctr" eaLnBrk="0" hangingPunct="0">
              <a:defRPr/>
            </a:pPr>
            <a:r>
              <a:rPr lang="en-US" sz="8000" b="1" dirty="0">
                <a:solidFill>
                  <a:srgbClr val="1A4D98"/>
                </a:solidFill>
                <a:latin typeface="Franklin Gothic Demi" panose="020B0703020102020204" pitchFamily="34" charset="0"/>
                <a:cs typeface="Arial" panose="020B0604020202020204" pitchFamily="34" charset="0"/>
              </a:rPr>
              <a:t>We appreciate you!</a:t>
            </a:r>
          </a:p>
        </p:txBody>
      </p:sp>
      <p:sp>
        <p:nvSpPr>
          <p:cNvPr id="4" name="Rectangle 3">
            <a:extLst>
              <a:ext uri="{FF2B5EF4-FFF2-40B4-BE49-F238E27FC236}">
                <a16:creationId xmlns:a16="http://schemas.microsoft.com/office/drawing/2014/main" id="{56AD428E-9EF5-4807-B708-776E00E01D3A}"/>
              </a:ext>
            </a:extLst>
          </p:cNvPr>
          <p:cNvSpPr txBox="1">
            <a:spLocks noChangeArrowheads="1"/>
          </p:cNvSpPr>
          <p:nvPr/>
        </p:nvSpPr>
        <p:spPr>
          <a:xfrm>
            <a:off x="0" y="2048440"/>
            <a:ext cx="7517285" cy="2143309"/>
          </a:xfrm>
          <a:prstGeom prst="rect">
            <a:avLst/>
          </a:prstGeom>
          <a:solidFill>
            <a:schemeClr val="accent3">
              <a:lumMod val="40000"/>
              <a:lumOff val="60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algn="ctr">
              <a:buFont typeface="Wingdings" pitchFamily="2" charset="2"/>
              <a:buNone/>
            </a:pPr>
            <a:r>
              <a:rPr lang="en-US" sz="4400" b="1" dirty="0">
                <a:solidFill>
                  <a:srgbClr val="157BB2"/>
                </a:solidFill>
                <a:latin typeface="Franklin Gothic Book" panose="020B0503020102020204" pitchFamily="34" charset="0"/>
                <a:ea typeface="Cambria Math" panose="02040503050406030204" pitchFamily="18" charset="0"/>
              </a:rPr>
              <a:t>Please feel comfortable sharing this update </a:t>
            </a:r>
            <a:br>
              <a:rPr lang="en-US" sz="4400" b="1" dirty="0">
                <a:solidFill>
                  <a:srgbClr val="157BB2"/>
                </a:solidFill>
                <a:latin typeface="Franklin Gothic Book" panose="020B0503020102020204" pitchFamily="34" charset="0"/>
                <a:ea typeface="Cambria Math" panose="02040503050406030204" pitchFamily="18" charset="0"/>
              </a:rPr>
            </a:br>
            <a:r>
              <a:rPr lang="en-US" sz="4400" b="1" dirty="0">
                <a:solidFill>
                  <a:srgbClr val="157BB2"/>
                </a:solidFill>
                <a:latin typeface="Franklin Gothic Book" panose="020B0503020102020204" pitchFamily="34" charset="0"/>
                <a:ea typeface="Cambria Math" panose="02040503050406030204" pitchFamily="18" charset="0"/>
              </a:rPr>
              <a:t>with others!</a:t>
            </a:r>
          </a:p>
          <a:p>
            <a:pPr>
              <a:buFont typeface="Wingdings" pitchFamily="2" charset="2"/>
              <a:buNone/>
            </a:pPr>
            <a:endParaRPr lang="en-US" sz="3200" dirty="0"/>
          </a:p>
        </p:txBody>
      </p:sp>
      <p:pic>
        <p:nvPicPr>
          <p:cNvPr id="8196" name="Picture 4" descr="Member Referral | Lenexa Chamber of Commerce">
            <a:extLst>
              <a:ext uri="{FF2B5EF4-FFF2-40B4-BE49-F238E27FC236}">
                <a16:creationId xmlns:a16="http://schemas.microsoft.com/office/drawing/2014/main" id="{695A23CB-21E7-D66E-3283-BB7E75234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2850" y="2222157"/>
            <a:ext cx="4629150" cy="3988191"/>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4">
            <a:extLst>
              <a:ext uri="{FF2B5EF4-FFF2-40B4-BE49-F238E27FC236}">
                <a16:creationId xmlns:a16="http://schemas.microsoft.com/office/drawing/2014/main" id="{AC911153-D48A-D501-1411-8375AE958F3E}"/>
              </a:ext>
            </a:extLst>
          </p:cNvPr>
          <p:cNvSpPr txBox="1">
            <a:spLocks/>
          </p:cNvSpPr>
          <p:nvPr/>
        </p:nvSpPr>
        <p:spPr>
          <a:xfrm>
            <a:off x="272106" y="2635989"/>
            <a:ext cx="8212675" cy="3574359"/>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defTabSz="685800">
              <a:lnSpc>
                <a:spcPct val="110000"/>
              </a:lnSpc>
              <a:spcBef>
                <a:spcPts val="750"/>
              </a:spcBef>
              <a:buClr>
                <a:schemeClr val="accent5">
                  <a:lumMod val="75000"/>
                </a:schemeClr>
              </a:buClr>
              <a:buNone/>
            </a:pPr>
            <a:endParaRPr lang="en-US" sz="4000" dirty="0">
              <a:solidFill>
                <a:schemeClr val="tx2">
                  <a:lumMod val="75000"/>
                </a:schemeClr>
              </a:solidFill>
            </a:endParaRPr>
          </a:p>
          <a:p>
            <a:pPr marL="0" indent="0" defTabSz="685800">
              <a:lnSpc>
                <a:spcPct val="110000"/>
              </a:lnSpc>
              <a:spcBef>
                <a:spcPts val="750"/>
              </a:spcBef>
              <a:buClr>
                <a:schemeClr val="accent5">
                  <a:lumMod val="75000"/>
                </a:schemeClr>
              </a:buClr>
              <a:buNone/>
            </a:pPr>
            <a:endParaRPr lang="en-US" sz="4000" dirty="0">
              <a:solidFill>
                <a:schemeClr val="tx2">
                  <a:lumMod val="75000"/>
                </a:schemeClr>
              </a:solidFill>
            </a:endParaRPr>
          </a:p>
          <a:p>
            <a:pPr marL="0" indent="0">
              <a:buClr>
                <a:schemeClr val="accent2">
                  <a:lumMod val="50000"/>
                </a:schemeClr>
              </a:buClr>
              <a:buNone/>
            </a:pPr>
            <a:endParaRPr lang="en-US" sz="3600" dirty="0"/>
          </a:p>
        </p:txBody>
      </p:sp>
      <p:sp>
        <p:nvSpPr>
          <p:cNvPr id="8" name="Rectangle 7">
            <a:extLst>
              <a:ext uri="{FF2B5EF4-FFF2-40B4-BE49-F238E27FC236}">
                <a16:creationId xmlns:a16="http://schemas.microsoft.com/office/drawing/2014/main" id="{7DFBE2F6-7526-89DC-39B2-298808F5F2CA}"/>
              </a:ext>
            </a:extLst>
          </p:cNvPr>
          <p:cNvSpPr>
            <a:spLocks noChangeArrowheads="1"/>
          </p:cNvSpPr>
          <p:nvPr/>
        </p:nvSpPr>
        <p:spPr bwMode="auto">
          <a:xfrm>
            <a:off x="509830" y="4569563"/>
            <a:ext cx="6775908" cy="1320874"/>
          </a:xfrm>
          <a:prstGeom prst="rect">
            <a:avLst/>
          </a:prstGeom>
          <a:noFill/>
          <a:ln w="12700">
            <a:noFill/>
            <a:miter lim="800000"/>
            <a:headEnd/>
            <a:tailEnd/>
          </a:ln>
          <a:effectLst/>
        </p:spPr>
        <p:txBody>
          <a:bodyPr wrap="square" lIns="90488" tIns="44450" rIns="90488" bIns="44450">
            <a:spAutoFit/>
          </a:bodyPr>
          <a:lstStyle/>
          <a:p>
            <a:pPr algn="ctr" eaLnBrk="0" hangingPunct="0">
              <a:defRPr/>
            </a:pPr>
            <a:r>
              <a:rPr lang="en-US" sz="8000" b="1" dirty="0">
                <a:solidFill>
                  <a:srgbClr val="29A29A"/>
                </a:solidFill>
                <a:latin typeface="Franklin Gothic Demi" panose="020B0703020102020204" pitchFamily="34" charset="0"/>
                <a:cs typeface="Arial" panose="020B0604020202020204" pitchFamily="34" charset="0"/>
              </a:rPr>
              <a:t>Thank you!</a:t>
            </a:r>
          </a:p>
        </p:txBody>
      </p:sp>
    </p:spTree>
    <p:extLst>
      <p:ext uri="{BB962C8B-B14F-4D97-AF65-F5344CB8AC3E}">
        <p14:creationId xmlns:p14="http://schemas.microsoft.com/office/powerpoint/2010/main" val="150597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0B9BC-92D7-4638-8CFF-BE9F6D79173F}"/>
              </a:ext>
            </a:extLst>
          </p:cNvPr>
          <p:cNvSpPr txBox="1">
            <a:spLocks/>
          </p:cNvSpPr>
          <p:nvPr/>
        </p:nvSpPr>
        <p:spPr>
          <a:xfrm>
            <a:off x="0" y="0"/>
            <a:ext cx="12192001" cy="989062"/>
          </a:xfrm>
          <a:prstGeom prst="rect">
            <a:avLst/>
          </a:prstGeom>
          <a:solidFill>
            <a:schemeClr val="accent5">
              <a:lumMod val="75000"/>
            </a:schemeClr>
          </a:solidFill>
        </p:spPr>
        <p:txBody>
          <a:bodyPr>
            <a:normAutofit fontScale="70000" lnSpcReduction="2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9600" dirty="0">
                <a:latin typeface="Franklin Gothic Demi Cond" panose="020B0706030402020204" pitchFamily="34" charset="0"/>
                <a:cs typeface="Arial" panose="020B0604020202020204" pitchFamily="34" charset="0"/>
              </a:rPr>
              <a:t>An Educated Client Is Our Best Client!</a:t>
            </a:r>
          </a:p>
        </p:txBody>
      </p:sp>
      <p:pic>
        <p:nvPicPr>
          <p:cNvPr id="8" name="Picture 7">
            <a:extLst>
              <a:ext uri="{FF2B5EF4-FFF2-40B4-BE49-F238E27FC236}">
                <a16:creationId xmlns:a16="http://schemas.microsoft.com/office/drawing/2014/main" id="{A5888B3E-807A-40F7-91D9-C70747B9AA7C}"/>
              </a:ext>
            </a:extLst>
          </p:cNvPr>
          <p:cNvPicPr>
            <a:picLocks noChangeAspect="1"/>
          </p:cNvPicPr>
          <p:nvPr/>
        </p:nvPicPr>
        <p:blipFill>
          <a:blip r:embed="rId3"/>
          <a:stretch>
            <a:fillRect/>
          </a:stretch>
        </p:blipFill>
        <p:spPr>
          <a:xfrm>
            <a:off x="1309611" y="1105964"/>
            <a:ext cx="9339803" cy="5644978"/>
          </a:xfrm>
          <a:prstGeom prst="rect">
            <a:avLst/>
          </a:prstGeom>
        </p:spPr>
      </p:pic>
    </p:spTree>
    <p:extLst>
      <p:ext uri="{BB962C8B-B14F-4D97-AF65-F5344CB8AC3E}">
        <p14:creationId xmlns:p14="http://schemas.microsoft.com/office/powerpoint/2010/main" val="3164055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Grey-Background | Sarvosys">
            <a:extLst>
              <a:ext uri="{FF2B5EF4-FFF2-40B4-BE49-F238E27FC236}">
                <a16:creationId xmlns:a16="http://schemas.microsoft.com/office/drawing/2014/main" id="{72ADB71D-C194-462F-AFF7-AB029D516DD0}"/>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81" y="391138"/>
            <a:ext cx="12192000" cy="646358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431B8F8-6E8B-4824-B38D-541CE72FF3D6}"/>
              </a:ext>
            </a:extLst>
          </p:cNvPr>
          <p:cNvSpPr txBox="1">
            <a:spLocks/>
          </p:cNvSpPr>
          <p:nvPr/>
        </p:nvSpPr>
        <p:spPr>
          <a:xfrm>
            <a:off x="82296" y="1210056"/>
            <a:ext cx="11542426" cy="5290279"/>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Clr>
                <a:schemeClr val="accent5">
                  <a:lumMod val="75000"/>
                </a:schemeClr>
              </a:buClr>
              <a:buNone/>
            </a:pPr>
            <a:endParaRPr lang="en-US" sz="2800" dirty="0"/>
          </a:p>
        </p:txBody>
      </p:sp>
      <p:sp>
        <p:nvSpPr>
          <p:cNvPr id="8" name="Title 1">
            <a:extLst>
              <a:ext uri="{FF2B5EF4-FFF2-40B4-BE49-F238E27FC236}">
                <a16:creationId xmlns:a16="http://schemas.microsoft.com/office/drawing/2014/main" id="{870B5EDD-B997-28D4-1E77-2D21B03AD33A}"/>
              </a:ext>
            </a:extLst>
          </p:cNvPr>
          <p:cNvSpPr txBox="1">
            <a:spLocks/>
          </p:cNvSpPr>
          <p:nvPr/>
        </p:nvSpPr>
        <p:spPr>
          <a:xfrm>
            <a:off x="-6481" y="3277"/>
            <a:ext cx="12192001" cy="775720"/>
          </a:xfrm>
          <a:prstGeom prst="rect">
            <a:avLst/>
          </a:prstGeom>
          <a:solidFill>
            <a:schemeClr val="accent5">
              <a:lumMod val="75000"/>
            </a:schemeClr>
          </a:solidFill>
        </p:spPr>
        <p:txBody>
          <a:bodyP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200" dirty="0">
                <a:latin typeface="Franklin Gothic Demi Cond" panose="020B0706030402020204" pitchFamily="34" charset="0"/>
                <a:cs typeface="Arial" panose="020B0604020202020204" pitchFamily="34" charset="0"/>
              </a:rPr>
              <a:t>Equity Markets Quarter 1 2025</a:t>
            </a:r>
          </a:p>
        </p:txBody>
      </p:sp>
      <p:sp>
        <p:nvSpPr>
          <p:cNvPr id="6" name="TextBox 5">
            <a:extLst>
              <a:ext uri="{FF2B5EF4-FFF2-40B4-BE49-F238E27FC236}">
                <a16:creationId xmlns:a16="http://schemas.microsoft.com/office/drawing/2014/main" id="{4DBE3F03-1CA1-50E3-791C-B7DC114A3376}"/>
              </a:ext>
            </a:extLst>
          </p:cNvPr>
          <p:cNvSpPr txBox="1"/>
          <p:nvPr/>
        </p:nvSpPr>
        <p:spPr>
          <a:xfrm>
            <a:off x="9424990" y="6559681"/>
            <a:ext cx="3258249" cy="253916"/>
          </a:xfrm>
          <a:prstGeom prst="rect">
            <a:avLst/>
          </a:prstGeom>
          <a:noFill/>
        </p:spPr>
        <p:txBody>
          <a:bodyPr wrap="square" rtlCol="0">
            <a:spAutoFit/>
          </a:bodyPr>
          <a:lstStyle/>
          <a:p>
            <a:pPr algn="ctr"/>
            <a:r>
              <a:rPr lang="en-US" sz="1050" i="1" dirty="0">
                <a:latin typeface="Century Gothic" panose="020B0502020202020204" pitchFamily="34" charset="0"/>
                <a:ea typeface="Cambria Math" panose="02040503050406030204" pitchFamily="18" charset="0"/>
              </a:rPr>
              <a:t>Chart Source: bigcharts.com</a:t>
            </a:r>
          </a:p>
        </p:txBody>
      </p:sp>
      <p:sp>
        <p:nvSpPr>
          <p:cNvPr id="12" name="TextBox 11">
            <a:extLst>
              <a:ext uri="{FF2B5EF4-FFF2-40B4-BE49-F238E27FC236}">
                <a16:creationId xmlns:a16="http://schemas.microsoft.com/office/drawing/2014/main" id="{5BF87306-D1E7-86ED-E17E-2A4FEA49BFFB}"/>
              </a:ext>
            </a:extLst>
          </p:cNvPr>
          <p:cNvSpPr txBox="1"/>
          <p:nvPr/>
        </p:nvSpPr>
        <p:spPr>
          <a:xfrm>
            <a:off x="179718" y="5149868"/>
            <a:ext cx="5814244" cy="646331"/>
          </a:xfrm>
          <a:prstGeom prst="rect">
            <a:avLst/>
          </a:prstGeom>
          <a:solidFill>
            <a:schemeClr val="bg1"/>
          </a:solidFill>
          <a:ln>
            <a:solidFill>
              <a:schemeClr val="accent5">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en-US" sz="3600" b="1" dirty="0">
                <a:solidFill>
                  <a:srgbClr val="29A29A"/>
                </a:solidFill>
                <a:latin typeface="Century Gothic" panose="020B0502020202020204" pitchFamily="34" charset="0"/>
                <a:ea typeface="Cambria Math" panose="02040503050406030204" pitchFamily="18" charset="0"/>
              </a:rPr>
              <a:t>Q1: -4.6%</a:t>
            </a:r>
          </a:p>
        </p:txBody>
      </p:sp>
      <p:sp>
        <p:nvSpPr>
          <p:cNvPr id="13" name="TextBox 12">
            <a:extLst>
              <a:ext uri="{FF2B5EF4-FFF2-40B4-BE49-F238E27FC236}">
                <a16:creationId xmlns:a16="http://schemas.microsoft.com/office/drawing/2014/main" id="{A538123B-192D-C4A0-A495-F870F46DFC3E}"/>
              </a:ext>
            </a:extLst>
          </p:cNvPr>
          <p:cNvSpPr txBox="1"/>
          <p:nvPr/>
        </p:nvSpPr>
        <p:spPr>
          <a:xfrm>
            <a:off x="6224045" y="5193662"/>
            <a:ext cx="5672047" cy="646331"/>
          </a:xfrm>
          <a:prstGeom prst="rect">
            <a:avLst/>
          </a:prstGeom>
          <a:solidFill>
            <a:schemeClr val="bg1"/>
          </a:solidFill>
          <a:ln>
            <a:solidFill>
              <a:schemeClr val="accent5">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en-US" sz="3600" b="1" dirty="0">
                <a:solidFill>
                  <a:srgbClr val="29A29A"/>
                </a:solidFill>
                <a:latin typeface="Century Gothic" panose="020B0502020202020204" pitchFamily="34" charset="0"/>
                <a:ea typeface="Cambria Math" panose="02040503050406030204" pitchFamily="18" charset="0"/>
              </a:rPr>
              <a:t>Q1: -1.3%</a:t>
            </a:r>
          </a:p>
        </p:txBody>
      </p:sp>
      <p:pic>
        <p:nvPicPr>
          <p:cNvPr id="49" name="Picture 48">
            <a:extLst>
              <a:ext uri="{FF2B5EF4-FFF2-40B4-BE49-F238E27FC236}">
                <a16:creationId xmlns:a16="http://schemas.microsoft.com/office/drawing/2014/main" id="{3925144F-3ECB-1530-9E64-B982B3BA6713}"/>
              </a:ext>
            </a:extLst>
          </p:cNvPr>
          <p:cNvPicPr>
            <a:picLocks noChangeAspect="1"/>
          </p:cNvPicPr>
          <p:nvPr/>
        </p:nvPicPr>
        <p:blipFill>
          <a:blip r:embed="rId4"/>
          <a:stretch>
            <a:fillRect/>
          </a:stretch>
        </p:blipFill>
        <p:spPr>
          <a:xfrm>
            <a:off x="179718" y="1061801"/>
            <a:ext cx="5731530" cy="3866820"/>
          </a:xfrm>
          <a:prstGeom prst="rect">
            <a:avLst/>
          </a:prstGeom>
        </p:spPr>
      </p:pic>
      <p:pic>
        <p:nvPicPr>
          <p:cNvPr id="51" name="Picture 50">
            <a:extLst>
              <a:ext uri="{FF2B5EF4-FFF2-40B4-BE49-F238E27FC236}">
                <a16:creationId xmlns:a16="http://schemas.microsoft.com/office/drawing/2014/main" id="{FFA3ECE0-C730-71A2-49DF-434A6561C49C}"/>
              </a:ext>
            </a:extLst>
          </p:cNvPr>
          <p:cNvPicPr>
            <a:picLocks noChangeAspect="1"/>
          </p:cNvPicPr>
          <p:nvPr/>
        </p:nvPicPr>
        <p:blipFill>
          <a:blip r:embed="rId5"/>
          <a:stretch>
            <a:fillRect/>
          </a:stretch>
        </p:blipFill>
        <p:spPr>
          <a:xfrm>
            <a:off x="6164562" y="1061802"/>
            <a:ext cx="5731530" cy="3920256"/>
          </a:xfrm>
          <a:prstGeom prst="rect">
            <a:avLst/>
          </a:prstGeom>
        </p:spPr>
      </p:pic>
    </p:spTree>
    <p:extLst>
      <p:ext uri="{BB962C8B-B14F-4D97-AF65-F5344CB8AC3E}">
        <p14:creationId xmlns:p14="http://schemas.microsoft.com/office/powerpoint/2010/main" val="3475925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Grey-Background | Sarvosys">
            <a:extLst>
              <a:ext uri="{FF2B5EF4-FFF2-40B4-BE49-F238E27FC236}">
                <a16:creationId xmlns:a16="http://schemas.microsoft.com/office/drawing/2014/main" id="{72ADB71D-C194-462F-AFF7-AB029D516DD0}"/>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80" y="-3277"/>
            <a:ext cx="12267816"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431B8F8-6E8B-4824-B38D-541CE72FF3D6}"/>
              </a:ext>
            </a:extLst>
          </p:cNvPr>
          <p:cNvSpPr txBox="1">
            <a:spLocks/>
          </p:cNvSpPr>
          <p:nvPr/>
        </p:nvSpPr>
        <p:spPr>
          <a:xfrm>
            <a:off x="82296" y="1210056"/>
            <a:ext cx="11542426" cy="5290279"/>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Clr>
                <a:schemeClr val="accent5">
                  <a:lumMod val="75000"/>
                </a:schemeClr>
              </a:buClr>
              <a:buNone/>
            </a:pPr>
            <a:endParaRPr lang="en-US" sz="2800" dirty="0"/>
          </a:p>
        </p:txBody>
      </p:sp>
      <p:sp>
        <p:nvSpPr>
          <p:cNvPr id="8" name="Title 1">
            <a:extLst>
              <a:ext uri="{FF2B5EF4-FFF2-40B4-BE49-F238E27FC236}">
                <a16:creationId xmlns:a16="http://schemas.microsoft.com/office/drawing/2014/main" id="{870B5EDD-B997-28D4-1E77-2D21B03AD33A}"/>
              </a:ext>
            </a:extLst>
          </p:cNvPr>
          <p:cNvSpPr txBox="1">
            <a:spLocks/>
          </p:cNvSpPr>
          <p:nvPr/>
        </p:nvSpPr>
        <p:spPr>
          <a:xfrm>
            <a:off x="-6481" y="3277"/>
            <a:ext cx="12192001" cy="722086"/>
          </a:xfrm>
          <a:prstGeom prst="rect">
            <a:avLst/>
          </a:prstGeom>
          <a:solidFill>
            <a:schemeClr val="accent5">
              <a:lumMod val="75000"/>
            </a:schemeClr>
          </a:solidFill>
        </p:spPr>
        <p:txBody>
          <a:bodyP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200" dirty="0">
                <a:latin typeface="Franklin Gothic Demi Cond" panose="020B0706030402020204" pitchFamily="34" charset="0"/>
                <a:cs typeface="Arial" panose="020B0604020202020204" pitchFamily="34" charset="0"/>
              </a:rPr>
              <a:t>Inflation</a:t>
            </a:r>
          </a:p>
        </p:txBody>
      </p:sp>
      <p:sp>
        <p:nvSpPr>
          <p:cNvPr id="9" name="TextBox 8">
            <a:extLst>
              <a:ext uri="{FF2B5EF4-FFF2-40B4-BE49-F238E27FC236}">
                <a16:creationId xmlns:a16="http://schemas.microsoft.com/office/drawing/2014/main" id="{3F150444-E359-6FD7-4F6E-3AD9F412DECF}"/>
              </a:ext>
            </a:extLst>
          </p:cNvPr>
          <p:cNvSpPr txBox="1"/>
          <p:nvPr/>
        </p:nvSpPr>
        <p:spPr>
          <a:xfrm>
            <a:off x="8082631" y="3255030"/>
            <a:ext cx="3760754" cy="1754326"/>
          </a:xfrm>
          <a:prstGeom prst="rect">
            <a:avLst/>
          </a:prstGeom>
          <a:solidFill>
            <a:schemeClr val="bg1"/>
          </a:solidFill>
          <a:ln>
            <a:solidFill>
              <a:schemeClr val="accent5">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en-US" sz="3600" b="1" dirty="0">
                <a:solidFill>
                  <a:srgbClr val="0281A5"/>
                </a:solidFill>
                <a:latin typeface="Century Gothic" panose="020B0502020202020204" pitchFamily="34" charset="0"/>
                <a:ea typeface="Cambria Math" panose="02040503050406030204" pitchFamily="18" charset="0"/>
              </a:rPr>
              <a:t>February 2025</a:t>
            </a:r>
            <a:br>
              <a:rPr lang="en-US" sz="3600" b="1" dirty="0">
                <a:solidFill>
                  <a:srgbClr val="0281A5"/>
                </a:solidFill>
                <a:latin typeface="Century Gothic" panose="020B0502020202020204" pitchFamily="34" charset="0"/>
                <a:ea typeface="Cambria Math" panose="02040503050406030204" pitchFamily="18" charset="0"/>
              </a:rPr>
            </a:br>
            <a:r>
              <a:rPr lang="en-US" sz="3600" b="1" dirty="0">
                <a:solidFill>
                  <a:srgbClr val="003399"/>
                </a:solidFill>
                <a:latin typeface="Century Gothic" panose="020B0502020202020204" pitchFamily="34" charset="0"/>
                <a:ea typeface="Cambria Math" panose="02040503050406030204" pitchFamily="18" charset="0"/>
              </a:rPr>
              <a:t>Overall 2.8%  </a:t>
            </a:r>
          </a:p>
          <a:p>
            <a:pPr algn="ctr"/>
            <a:r>
              <a:rPr lang="en-US" sz="3600" b="1" dirty="0">
                <a:solidFill>
                  <a:srgbClr val="003399"/>
                </a:solidFill>
                <a:latin typeface="Century Gothic" panose="020B0502020202020204" pitchFamily="34" charset="0"/>
                <a:ea typeface="Cambria Math" panose="02040503050406030204" pitchFamily="18" charset="0"/>
              </a:rPr>
              <a:t>Core 3.1%</a:t>
            </a:r>
          </a:p>
        </p:txBody>
      </p:sp>
      <p:pic>
        <p:nvPicPr>
          <p:cNvPr id="4" name="Picture 3" descr="A graph showing the price of the us consumer&#10;&#10;AI-generated content may be incorrect.">
            <a:extLst>
              <a:ext uri="{FF2B5EF4-FFF2-40B4-BE49-F238E27FC236}">
                <a16:creationId xmlns:a16="http://schemas.microsoft.com/office/drawing/2014/main" id="{A35B25E9-3C6C-7531-CED8-29E51B1C4C9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72"/>
          <a:stretch/>
        </p:blipFill>
        <p:spPr bwMode="auto">
          <a:xfrm>
            <a:off x="348615" y="1355696"/>
            <a:ext cx="6967646" cy="4998996"/>
          </a:xfrm>
          <a:prstGeom prst="rect">
            <a:avLst/>
          </a:prstGeom>
          <a:ln w="28575" cap="flat" cmpd="sng" algn="ctr">
            <a:solidFill>
              <a:schemeClr val="accent1">
                <a:lumMod val="75000"/>
              </a:scheme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39447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Grey-Background | Sarvosys">
            <a:extLst>
              <a:ext uri="{FF2B5EF4-FFF2-40B4-BE49-F238E27FC236}">
                <a16:creationId xmlns:a16="http://schemas.microsoft.com/office/drawing/2014/main" id="{72ADB71D-C194-462F-AFF7-AB029D516DD0}"/>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2"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431B8F8-6E8B-4824-B38D-541CE72FF3D6}"/>
              </a:ext>
            </a:extLst>
          </p:cNvPr>
          <p:cNvSpPr txBox="1">
            <a:spLocks/>
          </p:cNvSpPr>
          <p:nvPr/>
        </p:nvSpPr>
        <p:spPr>
          <a:xfrm>
            <a:off x="82296" y="1210056"/>
            <a:ext cx="11542426" cy="5290279"/>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Clr>
                <a:schemeClr val="accent5">
                  <a:lumMod val="75000"/>
                </a:schemeClr>
              </a:buClr>
              <a:buNone/>
            </a:pPr>
            <a:endParaRPr lang="en-US" sz="2800" dirty="0"/>
          </a:p>
        </p:txBody>
      </p:sp>
      <p:sp>
        <p:nvSpPr>
          <p:cNvPr id="8" name="Title 1">
            <a:extLst>
              <a:ext uri="{FF2B5EF4-FFF2-40B4-BE49-F238E27FC236}">
                <a16:creationId xmlns:a16="http://schemas.microsoft.com/office/drawing/2014/main" id="{870B5EDD-B997-28D4-1E77-2D21B03AD33A}"/>
              </a:ext>
            </a:extLst>
          </p:cNvPr>
          <p:cNvSpPr txBox="1">
            <a:spLocks/>
          </p:cNvSpPr>
          <p:nvPr/>
        </p:nvSpPr>
        <p:spPr>
          <a:xfrm>
            <a:off x="-6481" y="3277"/>
            <a:ext cx="12192001" cy="722086"/>
          </a:xfrm>
          <a:prstGeom prst="rect">
            <a:avLst/>
          </a:prstGeom>
          <a:solidFill>
            <a:schemeClr val="accent5">
              <a:lumMod val="75000"/>
            </a:schemeClr>
          </a:solidFill>
        </p:spPr>
        <p:txBody>
          <a:bodyPr>
            <a:normAutofit fontScale="70000" lnSpcReduction="2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6000" dirty="0">
                <a:latin typeface="Franklin Gothic Demi Cond" panose="020B0706030402020204" pitchFamily="34" charset="0"/>
                <a:cs typeface="Arial" panose="020B0604020202020204" pitchFamily="34" charset="0"/>
              </a:rPr>
              <a:t>Interest Rates</a:t>
            </a:r>
          </a:p>
        </p:txBody>
      </p:sp>
      <p:pic>
        <p:nvPicPr>
          <p:cNvPr id="2" name="Picture 1" descr="A graph showing the growth of the federal funds target rate&#10;&#10;AI-generated content may be incorrect.">
            <a:extLst>
              <a:ext uri="{FF2B5EF4-FFF2-40B4-BE49-F238E27FC236}">
                <a16:creationId xmlns:a16="http://schemas.microsoft.com/office/drawing/2014/main" id="{7189987E-6031-06A8-F289-7213DDF9A1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6" y="849114"/>
            <a:ext cx="7942884" cy="5651221"/>
          </a:xfrm>
          <a:prstGeom prst="rect">
            <a:avLst/>
          </a:prstGeom>
          <a:ln w="28575">
            <a:solidFill>
              <a:schemeClr val="accent5">
                <a:lumMod val="75000"/>
              </a:schemeClr>
            </a:solidFill>
          </a:ln>
        </p:spPr>
      </p:pic>
      <p:pic>
        <p:nvPicPr>
          <p:cNvPr id="4" name="Picture 3">
            <a:extLst>
              <a:ext uri="{FF2B5EF4-FFF2-40B4-BE49-F238E27FC236}">
                <a16:creationId xmlns:a16="http://schemas.microsoft.com/office/drawing/2014/main" id="{CF92742D-2C60-F480-34D6-CC252A82A38C}"/>
              </a:ext>
            </a:extLst>
          </p:cNvPr>
          <p:cNvPicPr>
            <a:picLocks noChangeAspect="1"/>
          </p:cNvPicPr>
          <p:nvPr/>
        </p:nvPicPr>
        <p:blipFill>
          <a:blip r:embed="rId5">
            <a:duotone>
              <a:schemeClr val="accent5">
                <a:shade val="45000"/>
                <a:satMod val="135000"/>
              </a:schemeClr>
              <a:prstClr val="white"/>
            </a:duotone>
          </a:blip>
          <a:srcRect l="579"/>
          <a:stretch/>
        </p:blipFill>
        <p:spPr>
          <a:xfrm>
            <a:off x="8438605" y="849113"/>
            <a:ext cx="3422139" cy="5651221"/>
          </a:xfrm>
          <a:prstGeom prst="rect">
            <a:avLst/>
          </a:prstGeom>
          <a:ln w="57150">
            <a:solidFill>
              <a:srgbClr val="2E75B6"/>
            </a:solidFill>
          </a:ln>
        </p:spPr>
      </p:pic>
    </p:spTree>
    <p:extLst>
      <p:ext uri="{BB962C8B-B14F-4D97-AF65-F5344CB8AC3E}">
        <p14:creationId xmlns:p14="http://schemas.microsoft.com/office/powerpoint/2010/main" val="3543661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Grey-Background | Sarvosys">
            <a:extLst>
              <a:ext uri="{FF2B5EF4-FFF2-40B4-BE49-F238E27FC236}">
                <a16:creationId xmlns:a16="http://schemas.microsoft.com/office/drawing/2014/main" id="{DD811E54-399E-4C0F-BBB5-199B0BDFE763}"/>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431B8F8-6E8B-4824-B38D-541CE72FF3D6}"/>
              </a:ext>
            </a:extLst>
          </p:cNvPr>
          <p:cNvSpPr txBox="1">
            <a:spLocks/>
          </p:cNvSpPr>
          <p:nvPr/>
        </p:nvSpPr>
        <p:spPr>
          <a:xfrm>
            <a:off x="424902" y="1582581"/>
            <a:ext cx="11117524" cy="469829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Clr>
                <a:schemeClr val="accent5">
                  <a:lumMod val="75000"/>
                </a:schemeClr>
              </a:buClr>
              <a:buNone/>
            </a:pPr>
            <a:endParaRPr lang="en-US" sz="2800" dirty="0"/>
          </a:p>
        </p:txBody>
      </p:sp>
      <p:sp>
        <p:nvSpPr>
          <p:cNvPr id="8" name="Title 1">
            <a:extLst>
              <a:ext uri="{FF2B5EF4-FFF2-40B4-BE49-F238E27FC236}">
                <a16:creationId xmlns:a16="http://schemas.microsoft.com/office/drawing/2014/main" id="{58D44BC5-C61C-49DF-6100-0F8EA97A6982}"/>
              </a:ext>
            </a:extLst>
          </p:cNvPr>
          <p:cNvSpPr txBox="1">
            <a:spLocks/>
          </p:cNvSpPr>
          <p:nvPr/>
        </p:nvSpPr>
        <p:spPr>
          <a:xfrm>
            <a:off x="0" y="0"/>
            <a:ext cx="12192001" cy="722086"/>
          </a:xfrm>
          <a:prstGeom prst="rect">
            <a:avLst/>
          </a:prstGeom>
          <a:solidFill>
            <a:schemeClr val="accent5">
              <a:lumMod val="75000"/>
            </a:schemeClr>
          </a:solidFill>
        </p:spPr>
        <p:txBody>
          <a:bodyPr>
            <a:normAutofit fontScale="70000" lnSpcReduction="2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6000" dirty="0">
                <a:latin typeface="Franklin Gothic Demi Cond" panose="020B0706030402020204" pitchFamily="34" charset="0"/>
                <a:cs typeface="Arial" panose="020B0604020202020204" pitchFamily="34" charset="0"/>
              </a:rPr>
              <a:t>Bond Market &amp; Treasury Yields</a:t>
            </a:r>
          </a:p>
        </p:txBody>
      </p:sp>
      <p:pic>
        <p:nvPicPr>
          <p:cNvPr id="1026" name="Picture 2" descr="Are Treasury Bonds a Safe Alternative to Bank Savings Accounts? | Nasdaq">
            <a:extLst>
              <a:ext uri="{FF2B5EF4-FFF2-40B4-BE49-F238E27FC236}">
                <a16:creationId xmlns:a16="http://schemas.microsoft.com/office/drawing/2014/main" id="{9488FEED-FCD3-19EA-F3BF-63D9BFC1FF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738" y="1338710"/>
            <a:ext cx="7525042" cy="4180579"/>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Picture 3" descr="A graph of a graph showing the value of a stock market&#10;&#10;AI-generated content may be incorrect.">
            <a:extLst>
              <a:ext uri="{FF2B5EF4-FFF2-40B4-BE49-F238E27FC236}">
                <a16:creationId xmlns:a16="http://schemas.microsoft.com/office/drawing/2014/main" id="{FC6E9263-E946-9463-E6D5-15DA2B58FB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6818" y="2460942"/>
            <a:ext cx="10461444" cy="2370138"/>
          </a:xfrm>
          <a:prstGeom prst="rect">
            <a:avLst/>
          </a:prstGeom>
        </p:spPr>
      </p:pic>
    </p:spTree>
    <p:extLst>
      <p:ext uri="{BB962C8B-B14F-4D97-AF65-F5344CB8AC3E}">
        <p14:creationId xmlns:p14="http://schemas.microsoft.com/office/powerpoint/2010/main" val="368703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ey-Background | Sarvosys">
            <a:extLst>
              <a:ext uri="{FF2B5EF4-FFF2-40B4-BE49-F238E27FC236}">
                <a16:creationId xmlns:a16="http://schemas.microsoft.com/office/drawing/2014/main" id="{2A044FCE-EC5D-FA27-FD45-7E3B0C7FD437}"/>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36490"/>
            <a:ext cx="12199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66D9C4A-8D12-4845-B83A-F0593DA4DCF1}"/>
              </a:ext>
            </a:extLst>
          </p:cNvPr>
          <p:cNvSpPr txBox="1">
            <a:spLocks/>
          </p:cNvSpPr>
          <p:nvPr/>
        </p:nvSpPr>
        <p:spPr>
          <a:xfrm>
            <a:off x="-4885" y="-11151"/>
            <a:ext cx="12192001" cy="957280"/>
          </a:xfrm>
          <a:prstGeom prst="rect">
            <a:avLst/>
          </a:prstGeom>
          <a:solidFill>
            <a:schemeClr val="accent5">
              <a:lumMod val="75000"/>
            </a:schemeClr>
          </a:solidFill>
        </p:spPr>
        <p:txBody>
          <a:bodyP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4200" dirty="0">
                <a:latin typeface="Franklin Gothic Demi Cond" panose="020B0706030402020204" pitchFamily="34" charset="0"/>
                <a:cs typeface="Arial" panose="020B0604020202020204" pitchFamily="34" charset="0"/>
              </a:rPr>
              <a:t>New Administration</a:t>
            </a:r>
          </a:p>
        </p:txBody>
      </p:sp>
      <p:pic>
        <p:nvPicPr>
          <p:cNvPr id="3" name="Picture 2">
            <a:extLst>
              <a:ext uri="{FF2B5EF4-FFF2-40B4-BE49-F238E27FC236}">
                <a16:creationId xmlns:a16="http://schemas.microsoft.com/office/drawing/2014/main" id="{E3BF426B-E619-3305-014A-F4F9513FBB68}"/>
              </a:ext>
            </a:extLst>
          </p:cNvPr>
          <p:cNvPicPr>
            <a:picLocks noChangeAspect="1"/>
          </p:cNvPicPr>
          <p:nvPr/>
        </p:nvPicPr>
        <p:blipFill>
          <a:blip r:embed="rId4"/>
          <a:stretch>
            <a:fillRect/>
          </a:stretch>
        </p:blipFill>
        <p:spPr>
          <a:xfrm>
            <a:off x="1237964" y="1375283"/>
            <a:ext cx="10409962" cy="5101717"/>
          </a:xfrm>
          <a:prstGeom prst="rect">
            <a:avLst/>
          </a:prstGeom>
        </p:spPr>
      </p:pic>
    </p:spTree>
    <p:extLst>
      <p:ext uri="{BB962C8B-B14F-4D97-AF65-F5344CB8AC3E}">
        <p14:creationId xmlns:p14="http://schemas.microsoft.com/office/powerpoint/2010/main" val="4012958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D8B11-A02F-31DF-8B7A-087F16E14B0C}"/>
            </a:ext>
          </a:extLst>
        </p:cNvPr>
        <p:cNvGrpSpPr/>
        <p:nvPr/>
      </p:nvGrpSpPr>
      <p:grpSpPr>
        <a:xfrm>
          <a:off x="0" y="0"/>
          <a:ext cx="0" cy="0"/>
          <a:chOff x="0" y="0"/>
          <a:chExt cx="0" cy="0"/>
        </a:xfrm>
      </p:grpSpPr>
      <p:pic>
        <p:nvPicPr>
          <p:cNvPr id="4" name="Picture 4" descr="Grey-Background | Sarvosys">
            <a:extLst>
              <a:ext uri="{FF2B5EF4-FFF2-40B4-BE49-F238E27FC236}">
                <a16:creationId xmlns:a16="http://schemas.microsoft.com/office/drawing/2014/main" id="{C284505B-D23F-1836-893C-7E949D61A0C5}"/>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84" y="0"/>
            <a:ext cx="12199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486036F-6BAF-C845-E6D6-8917476FEEA2}"/>
              </a:ext>
            </a:extLst>
          </p:cNvPr>
          <p:cNvSpPr txBox="1">
            <a:spLocks/>
          </p:cNvSpPr>
          <p:nvPr/>
        </p:nvSpPr>
        <p:spPr>
          <a:xfrm>
            <a:off x="-4885" y="-11151"/>
            <a:ext cx="12192001" cy="957280"/>
          </a:xfrm>
          <a:prstGeom prst="rect">
            <a:avLst/>
          </a:prstGeom>
          <a:solidFill>
            <a:schemeClr val="accent5">
              <a:lumMod val="75000"/>
            </a:schemeClr>
          </a:solidFill>
        </p:spPr>
        <p:txBody>
          <a:bodyP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4200" dirty="0">
                <a:latin typeface="Franklin Gothic Demi Cond" panose="020B0706030402020204" pitchFamily="34" charset="0"/>
                <a:cs typeface="Arial" panose="020B0604020202020204" pitchFamily="34" charset="0"/>
              </a:rPr>
              <a:t>What is a Tariff?</a:t>
            </a:r>
          </a:p>
        </p:txBody>
      </p:sp>
      <p:pic>
        <p:nvPicPr>
          <p:cNvPr id="3" name="Picture 2" descr="A person in a coat standing next to a sign&#10;&#10;AI-generated content may be incorrect.">
            <a:extLst>
              <a:ext uri="{FF2B5EF4-FFF2-40B4-BE49-F238E27FC236}">
                <a16:creationId xmlns:a16="http://schemas.microsoft.com/office/drawing/2014/main" id="{3DA8F7F0-C20F-F890-364B-E5558BB970B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96352" y="1656362"/>
            <a:ext cx="4747508" cy="4622517"/>
          </a:xfrm>
          <a:prstGeom prst="rect">
            <a:avLst/>
          </a:prstGeom>
          <a:noFill/>
          <a:ln w="28575">
            <a:solidFill>
              <a:schemeClr val="accent1">
                <a:lumMod val="75000"/>
              </a:schemeClr>
            </a:solidFill>
          </a:ln>
        </p:spPr>
      </p:pic>
      <p:sp>
        <p:nvSpPr>
          <p:cNvPr id="7" name="TextBox 6">
            <a:extLst>
              <a:ext uri="{FF2B5EF4-FFF2-40B4-BE49-F238E27FC236}">
                <a16:creationId xmlns:a16="http://schemas.microsoft.com/office/drawing/2014/main" id="{16B0DB55-2B76-BB91-B660-BEFC2275C675}"/>
              </a:ext>
            </a:extLst>
          </p:cNvPr>
          <p:cNvSpPr txBox="1"/>
          <p:nvPr/>
        </p:nvSpPr>
        <p:spPr>
          <a:xfrm>
            <a:off x="241460" y="1790183"/>
            <a:ext cx="7713820" cy="4214167"/>
          </a:xfrm>
          <a:prstGeom prst="rect">
            <a:avLst/>
          </a:prstGeom>
          <a:noFill/>
        </p:spPr>
        <p:txBody>
          <a:bodyPr wrap="square">
            <a:spAutoFit/>
          </a:bodyPr>
          <a:lstStyle/>
          <a:p>
            <a:pPr marL="0" marR="1627505">
              <a:lnSpc>
                <a:spcPct val="107000"/>
              </a:lnSpc>
              <a:spcAft>
                <a:spcPts val="800"/>
              </a:spcAft>
            </a:pPr>
            <a:r>
              <a:rPr lang="en-US" sz="3600" b="1" dirty="0">
                <a:solidFill>
                  <a:srgbClr val="1F4E79"/>
                </a:solidFill>
                <a:effectLst/>
                <a:latin typeface="Roboto" panose="02000000000000000000" pitchFamily="2" charset="0"/>
                <a:ea typeface="Times New Roman" panose="02020603050405020304" pitchFamily="18" charset="0"/>
                <a:cs typeface="Times New Roman" panose="02020603050405020304" pitchFamily="18" charset="0"/>
              </a:rPr>
              <a:t>A tariff is a </a:t>
            </a:r>
            <a:r>
              <a:rPr lang="en-US" sz="3600" b="1" dirty="0">
                <a:solidFill>
                  <a:srgbClr val="62897D"/>
                </a:solidFill>
                <a:latin typeface="Roboto" panose="02000000000000000000" pitchFamily="2" charset="0"/>
                <a:cs typeface="Times New Roman" panose="02020603050405020304" pitchFamily="18" charset="0"/>
              </a:rPr>
              <a:t>tax</a:t>
            </a:r>
            <a:r>
              <a:rPr lang="en-US" sz="3600" b="1" dirty="0">
                <a:solidFill>
                  <a:srgbClr val="1F4E79"/>
                </a:solidFill>
                <a:effectLst/>
                <a:latin typeface="Roboto" panose="02000000000000000000" pitchFamily="2" charset="0"/>
                <a:ea typeface="Times New Roman" panose="02020603050405020304" pitchFamily="18" charset="0"/>
                <a:cs typeface="Times New Roman" panose="02020603050405020304" pitchFamily="18" charset="0"/>
              </a:rPr>
              <a:t> imposed on goods imported or exported between countries. Tariffs are a type of </a:t>
            </a:r>
            <a:r>
              <a:rPr lang="en-US" sz="3600" b="1" dirty="0">
                <a:solidFill>
                  <a:srgbClr val="62897D"/>
                </a:solidFill>
                <a:effectLst/>
                <a:latin typeface="Roboto" panose="02000000000000000000" pitchFamily="2" charset="0"/>
                <a:ea typeface="Times New Roman" panose="02020603050405020304" pitchFamily="18" charset="0"/>
                <a:cs typeface="Times New Roman" panose="02020603050405020304" pitchFamily="18" charset="0"/>
              </a:rPr>
              <a:t>trade barrier </a:t>
            </a:r>
            <a:r>
              <a:rPr lang="en-US" sz="3600" b="1" dirty="0">
                <a:solidFill>
                  <a:srgbClr val="1F4E79"/>
                </a:solidFill>
                <a:effectLst/>
                <a:latin typeface="Roboto" panose="02000000000000000000" pitchFamily="2" charset="0"/>
                <a:ea typeface="Times New Roman" panose="02020603050405020304" pitchFamily="18" charset="0"/>
                <a:cs typeface="Times New Roman" panose="02020603050405020304" pitchFamily="18" charset="0"/>
              </a:rPr>
              <a:t>that can raise prices and reduce the availability of goods and services.</a:t>
            </a:r>
            <a:r>
              <a:rPr lang="en-US" sz="3600" b="1" dirty="0">
                <a:solidFill>
                  <a:srgbClr val="4D5156"/>
                </a:solidFill>
                <a:effectLst/>
                <a:latin typeface="Roboto" panose="02000000000000000000" pitchFamily="2" charset="0"/>
                <a:ea typeface="Times New Roman" panose="02020603050405020304" pitchFamily="18" charset="0"/>
                <a:cs typeface="Times New Roman" panose="02020603050405020304" pitchFamily="18" charset="0"/>
              </a:rPr>
              <a:t> </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3021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4DA0C-83FB-F1BB-1735-AE12B0EE73D2}"/>
            </a:ext>
          </a:extLst>
        </p:cNvPr>
        <p:cNvGrpSpPr/>
        <p:nvPr/>
      </p:nvGrpSpPr>
      <p:grpSpPr>
        <a:xfrm>
          <a:off x="0" y="0"/>
          <a:ext cx="0" cy="0"/>
          <a:chOff x="0" y="0"/>
          <a:chExt cx="0" cy="0"/>
        </a:xfrm>
      </p:grpSpPr>
      <p:pic>
        <p:nvPicPr>
          <p:cNvPr id="4" name="Picture 4" descr="Grey-Background | Sarvosys">
            <a:extLst>
              <a:ext uri="{FF2B5EF4-FFF2-40B4-BE49-F238E27FC236}">
                <a16:creationId xmlns:a16="http://schemas.microsoft.com/office/drawing/2014/main" id="{D17A2C66-CF1B-5AD7-3CB5-B67DE3C655A6}"/>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36490"/>
            <a:ext cx="12199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ECA9FD-04DD-4FA2-118F-92FCEA8B4DBC}"/>
              </a:ext>
            </a:extLst>
          </p:cNvPr>
          <p:cNvSpPr txBox="1">
            <a:spLocks/>
          </p:cNvSpPr>
          <p:nvPr/>
        </p:nvSpPr>
        <p:spPr>
          <a:xfrm>
            <a:off x="-4885" y="-11151"/>
            <a:ext cx="12192001" cy="957280"/>
          </a:xfrm>
          <a:prstGeom prst="rect">
            <a:avLst/>
          </a:prstGeom>
          <a:solidFill>
            <a:schemeClr val="accent5">
              <a:lumMod val="75000"/>
            </a:schemeClr>
          </a:solidFill>
        </p:spPr>
        <p:txBody>
          <a:bodyP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4200" dirty="0">
                <a:latin typeface="Franklin Gothic Demi Cond" panose="020B0706030402020204" pitchFamily="34" charset="0"/>
                <a:cs typeface="Arial" panose="020B0604020202020204" pitchFamily="34" charset="0"/>
              </a:rPr>
              <a:t>Tariffs and Global Trade Wars</a:t>
            </a:r>
          </a:p>
        </p:txBody>
      </p:sp>
      <p:pic>
        <p:nvPicPr>
          <p:cNvPr id="1026" name="Picture 2" descr="U.S. President Donald Trump delivers remarks on tariffs in the Rose Garden at the White House in Washington, D.C., U.S., April 2, 2025. REUTERS/Carlos Barria         TPX IMAGES OF THE DAY">
            <a:extLst>
              <a:ext uri="{FF2B5EF4-FFF2-40B4-BE49-F238E27FC236}">
                <a16:creationId xmlns:a16="http://schemas.microsoft.com/office/drawing/2014/main" id="{D9659BB3-F6C0-A013-E6DC-1E1A9EA456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399" y="1402080"/>
            <a:ext cx="8955777" cy="5036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6208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19452</TotalTime>
  <Words>2429</Words>
  <Application>Microsoft Office PowerPoint</Application>
  <PresentationFormat>Widescreen</PresentationFormat>
  <Paragraphs>125</Paragraphs>
  <Slides>14</Slides>
  <Notes>14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14</vt:i4>
      </vt:variant>
    </vt:vector>
  </HeadingPairs>
  <TitlesOfParts>
    <vt:vector size="27" baseType="lpstr">
      <vt:lpstr>Arial</vt:lpstr>
      <vt:lpstr>Calibri</vt:lpstr>
      <vt:lpstr>Calibri Light</vt:lpstr>
      <vt:lpstr>Century Gothic</vt:lpstr>
      <vt:lpstr>Franklin Gothic Book</vt:lpstr>
      <vt:lpstr>Franklin Gothic Demi</vt:lpstr>
      <vt:lpstr>Franklin Gothic Demi Cond</vt:lpstr>
      <vt:lpstr>Inter</vt:lpstr>
      <vt:lpstr>Roboto</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Allard</dc:creator>
  <cp:lastModifiedBy>Nick Durksen</cp:lastModifiedBy>
  <cp:revision>338</cp:revision>
  <cp:lastPrinted>2024-07-22T17:47:49Z</cp:lastPrinted>
  <dcterms:created xsi:type="dcterms:W3CDTF">2021-01-05T17:02:45Z</dcterms:created>
  <dcterms:modified xsi:type="dcterms:W3CDTF">2025-04-10T17:44:47Z</dcterms:modified>
</cp:coreProperties>
</file>