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961" r:id="rId2"/>
    <p:sldId id="900" r:id="rId3"/>
    <p:sldId id="258" r:id="rId4"/>
    <p:sldId id="934" r:id="rId5"/>
    <p:sldId id="936" r:id="rId6"/>
    <p:sldId id="887" r:id="rId7"/>
    <p:sldId id="2504" r:id="rId8"/>
    <p:sldId id="958" r:id="rId9"/>
    <p:sldId id="910" r:id="rId10"/>
    <p:sldId id="960" r:id="rId11"/>
    <p:sldId id="913" r:id="rId12"/>
    <p:sldId id="901" r:id="rId13"/>
    <p:sldId id="914" r:id="rId14"/>
    <p:sldId id="916" r:id="rId15"/>
    <p:sldId id="957" r:id="rId16"/>
    <p:sldId id="962" r:id="rId17"/>
    <p:sldId id="396" r:id="rId18"/>
    <p:sldId id="932" r:id="rId19"/>
    <p:sldId id="2503" r:id="rId20"/>
    <p:sldId id="929" r:id="rId21"/>
    <p:sldId id="846" r:id="rId22"/>
    <p:sldId id="859" r:id="rId23"/>
    <p:sldId id="877" r:id="rId24"/>
    <p:sldId id="878" r:id="rId25"/>
    <p:sldId id="873" r:id="rId26"/>
    <p:sldId id="863" r:id="rId27"/>
    <p:sldId id="861" r:id="rId28"/>
    <p:sldId id="956" r:id="rId29"/>
    <p:sldId id="948" r:id="rId30"/>
    <p:sldId id="952" r:id="rId31"/>
    <p:sldId id="880" r:id="rId32"/>
    <p:sldId id="853" r:id="rId33"/>
    <p:sldId id="875" r:id="rId34"/>
    <p:sldId id="879" r:id="rId35"/>
    <p:sldId id="963" r:id="rId36"/>
    <p:sldId id="953" r:id="rId37"/>
    <p:sldId id="922" r:id="rId38"/>
    <p:sldId id="924" r:id="rId3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n Unger" initials="KU" lastIdx="1" clrIdx="0">
    <p:extLst>
      <p:ext uri="{19B8F6BF-5375-455C-9EA6-DF929625EA0E}">
        <p15:presenceInfo xmlns:p15="http://schemas.microsoft.com/office/powerpoint/2012/main" userId="S::ken@theapfa.com::a059aaf4-1950-48dc-bd52-8e7c004b6e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A3"/>
    <a:srgbClr val="25B3DA"/>
    <a:srgbClr val="93D1E8"/>
    <a:srgbClr val="4472C4"/>
    <a:srgbClr val="FFFFFF"/>
    <a:srgbClr val="99CCFF"/>
    <a:srgbClr val="7B3E1E"/>
    <a:srgbClr val="006600"/>
    <a:srgbClr val="003399"/>
    <a:srgbClr val="EEF1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6944" autoAdjust="0"/>
    <p:restoredTop sz="96247" autoAdjust="0"/>
  </p:normalViewPr>
  <p:slideViewPr>
    <p:cSldViewPr snapToGrid="0">
      <p:cViewPr varScale="1">
        <p:scale>
          <a:sx n="106" d="100"/>
          <a:sy n="106" d="100"/>
        </p:scale>
        <p:origin x="678" y="114"/>
      </p:cViewPr>
      <p:guideLst/>
    </p:cSldViewPr>
  </p:slideViewPr>
  <p:outlineViewPr>
    <p:cViewPr>
      <p:scale>
        <a:sx n="33" d="100"/>
        <a:sy n="33" d="100"/>
      </p:scale>
      <p:origin x="0" y="-235"/>
    </p:cViewPr>
  </p:outlineViewPr>
  <p:notesTextViewPr>
    <p:cViewPr>
      <p:scale>
        <a:sx n="1" d="1"/>
        <a:sy n="1" d="1"/>
      </p:scale>
      <p:origin x="0" y="0"/>
    </p:cViewPr>
  </p:notesTextViewPr>
  <p:sorterViewPr>
    <p:cViewPr varScale="1">
      <p:scale>
        <a:sx n="1" d="1"/>
        <a:sy n="1" d="1"/>
      </p:scale>
      <p:origin x="0" y="-4104"/>
    </p:cViewPr>
  </p:sorterViewPr>
  <p:notesViewPr>
    <p:cSldViewPr snapToGrid="0">
      <p:cViewPr varScale="1">
        <p:scale>
          <a:sx n="83" d="100"/>
          <a:sy n="83" d="100"/>
        </p:scale>
        <p:origin x="389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64" tIns="46582" rIns="93164" bIns="46582" rtlCol="0"/>
          <a:lstStyle>
            <a:lvl1pPr algn="r">
              <a:defRPr sz="1200"/>
            </a:lvl1pPr>
          </a:lstStyle>
          <a:p>
            <a:fld id="{3A0BF826-5922-40BB-89F3-07B4FC690F9B}" type="datetimeFigureOut">
              <a:rPr lang="en-US" smtClean="0"/>
              <a:t>6/2/2025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4" tIns="46582" rIns="93164" bIns="46582" rtlCol="0" anchor="b"/>
          <a:lstStyle>
            <a:lvl1pPr algn="r">
              <a:defRPr sz="1200"/>
            </a:lvl1pPr>
          </a:lstStyle>
          <a:p>
            <a:fld id="{BD53C02A-7E42-473B-B46B-30CAC35B688D}" type="slidenum">
              <a:rPr lang="en-US" smtClean="0"/>
              <a:t>‹#›</a:t>
            </a:fld>
            <a:endParaRPr lang="en-US"/>
          </a:p>
        </p:txBody>
      </p:sp>
    </p:spTree>
    <p:extLst>
      <p:ext uri="{BB962C8B-B14F-4D97-AF65-F5344CB8AC3E}">
        <p14:creationId xmlns:p14="http://schemas.microsoft.com/office/powerpoint/2010/main" val="2128357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626B6-885E-E7E9-615B-1269C7A940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2565C9-7DC8-400E-1F14-14B2DCA59ADA}"/>
              </a:ext>
            </a:extLst>
          </p:cNvPr>
          <p:cNvSpPr>
            <a:spLocks noGrp="1" noRot="1" noChangeAspect="1"/>
          </p:cNvSpPr>
          <p:nvPr>
            <p:ph type="sldImg"/>
          </p:nvPr>
        </p:nvSpPr>
        <p:spPr>
          <a:xfrm>
            <a:off x="717550" y="1169988"/>
            <a:ext cx="5575300" cy="3136900"/>
          </a:xfrm>
        </p:spPr>
      </p:sp>
      <p:sp>
        <p:nvSpPr>
          <p:cNvPr id="3" name="Notes Placeholder 2">
            <a:extLst>
              <a:ext uri="{FF2B5EF4-FFF2-40B4-BE49-F238E27FC236}">
                <a16:creationId xmlns:a16="http://schemas.microsoft.com/office/drawing/2014/main" id="{E9BF5C75-3922-A6A8-1F53-7A1117316E44}"/>
              </a:ext>
            </a:extLst>
          </p:cNvPr>
          <p:cNvSpPr>
            <a:spLocks noGrp="1"/>
          </p:cNvSpPr>
          <p:nvPr>
            <p:ph type="body" idx="1"/>
          </p:nvPr>
        </p:nvSpPr>
        <p:spPr>
          <a:xfrm>
            <a:off x="701040" y="4489794"/>
            <a:ext cx="5608320" cy="3660458"/>
          </a:xfrm>
        </p:spPr>
        <p:txBody>
          <a:bodyPr/>
          <a:lstStyle/>
          <a:p>
            <a:pPr defTabSz="931637">
              <a:defRPr/>
            </a:pPr>
            <a:r>
              <a:rPr lang="en-US" b="0" dirty="0"/>
              <a:t>Hello clients and friends.  This is ___________________ from __________________ and it’s my pleasure to present our Managing Your Wealth in 2025 workshop.</a:t>
            </a:r>
          </a:p>
        </p:txBody>
      </p:sp>
      <p:sp>
        <p:nvSpPr>
          <p:cNvPr id="4" name="Slide Number Placeholder 3">
            <a:extLst>
              <a:ext uri="{FF2B5EF4-FFF2-40B4-BE49-F238E27FC236}">
                <a16:creationId xmlns:a16="http://schemas.microsoft.com/office/drawing/2014/main" id="{3AD49728-CBBB-8216-ADD1-D8F869EC190D}"/>
              </a:ext>
            </a:extLst>
          </p:cNvPr>
          <p:cNvSpPr>
            <a:spLocks noGrp="1"/>
          </p:cNvSpPr>
          <p:nvPr>
            <p:ph type="sldNum" sz="quarter" idx="5"/>
          </p:nvPr>
        </p:nvSpPr>
        <p:spPr/>
        <p:txBody>
          <a:bodyPr/>
          <a:lstStyle/>
          <a:p>
            <a:fld id="{BD53C02A-7E42-473B-B46B-30CAC35B688D}" type="slidenum">
              <a:rPr lang="en-US" smtClean="0"/>
              <a:t>1</a:t>
            </a:fld>
            <a:endParaRPr lang="en-US"/>
          </a:p>
        </p:txBody>
      </p:sp>
    </p:spTree>
    <p:extLst>
      <p:ext uri="{BB962C8B-B14F-4D97-AF65-F5344CB8AC3E}">
        <p14:creationId xmlns:p14="http://schemas.microsoft.com/office/powerpoint/2010/main" val="3244947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4530" y="4473892"/>
            <a:ext cx="5608320" cy="3660458"/>
          </a:xfrm>
        </p:spPr>
        <p:txBody>
          <a:bodyPr/>
          <a:lstStyle/>
          <a:p>
            <a:pPr marL="0" marR="0" algn="just" fontAlgn="base">
              <a:spcBef>
                <a:spcPts val="0"/>
              </a:spcBef>
              <a:spcAft>
                <a:spcPts val="0"/>
              </a:spcAft>
            </a:pPr>
            <a:r>
              <a:rPr lang="en-US" dirty="0">
                <a:solidFill>
                  <a:srgbClr val="000000"/>
                </a:solidFill>
                <a:effectLst/>
                <a:ea typeface="Calibri" panose="020F0502020204030204" pitchFamily="34" charset="0"/>
              </a:rPr>
              <a:t>As consumers we feel price increases and that’s why inflation at high numbers is challenging.</a:t>
            </a:r>
          </a:p>
          <a:p>
            <a:pPr marL="0" marR="0" algn="just" fontAlgn="base">
              <a:spcBef>
                <a:spcPts val="0"/>
              </a:spcBef>
              <a:spcAft>
                <a:spcPts val="0"/>
              </a:spcAft>
            </a:pPr>
            <a:endParaRPr lang="en-US" dirty="0">
              <a:solidFill>
                <a:srgbClr val="000000"/>
              </a:solidFill>
              <a:ea typeface="Times New Roman" panose="02020603050405020304" pitchFamily="18" charset="0"/>
            </a:endParaRPr>
          </a:p>
          <a:p>
            <a:pPr marL="0" marR="0" algn="just" fontAlgn="base">
              <a:spcBef>
                <a:spcPts val="0"/>
              </a:spcBef>
              <a:spcAft>
                <a:spcPts val="0"/>
              </a:spcAft>
            </a:pPr>
            <a:r>
              <a:rPr lang="en-US" dirty="0">
                <a:solidFill>
                  <a:srgbClr val="000000"/>
                </a:solidFill>
                <a:effectLst/>
                <a:ea typeface="Times New Roman" panose="02020603050405020304" pitchFamily="18" charset="0"/>
              </a:rPr>
              <a:t>Anyone who walks thru the grocery store regularly is constantly reminded that prices of good have risen over the last few years.</a:t>
            </a:r>
          </a:p>
          <a:p>
            <a:pPr marL="0" marR="0" algn="just" fontAlgn="base">
              <a:spcBef>
                <a:spcPts val="0"/>
              </a:spcBef>
              <a:spcAft>
                <a:spcPts val="0"/>
              </a:spcAft>
            </a:pPr>
            <a:endParaRPr lang="en-US" dirty="0">
              <a:solidFill>
                <a:srgbClr val="000000"/>
              </a:solidFill>
              <a:effectLst/>
              <a:ea typeface="Times New Roman" panose="02020603050405020304" pitchFamily="18" charset="0"/>
            </a:endParaRPr>
          </a:p>
          <a:p>
            <a:pPr marL="0" marR="0" algn="just" fontAlgn="base">
              <a:spcBef>
                <a:spcPts val="0"/>
              </a:spcBef>
              <a:spcAft>
                <a:spcPts val="0"/>
              </a:spcAft>
            </a:pPr>
            <a:r>
              <a:rPr lang="en-US" dirty="0">
                <a:solidFill>
                  <a:srgbClr val="000000"/>
                </a:solidFill>
                <a:effectLst/>
                <a:ea typeface="Times New Roman" panose="02020603050405020304" pitchFamily="18" charset="0"/>
              </a:rPr>
              <a:t>As financial professionals, Inflation is something we watch.</a:t>
            </a:r>
            <a:endParaRPr lang="en-US" dirty="0">
              <a:effectLst/>
              <a:ea typeface="Times New Roman" panose="02020603050405020304" pitchFamily="18" charset="0"/>
            </a:endParaRPr>
          </a:p>
          <a:p>
            <a:pPr algn="just">
              <a:lnSpc>
                <a:spcPct val="115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D53C02A-7E42-473B-B46B-30CAC35B688D}" type="slidenum">
              <a:rPr lang="en-US" smtClean="0"/>
              <a:t>10</a:t>
            </a:fld>
            <a:endParaRPr lang="en-US"/>
          </a:p>
        </p:txBody>
      </p:sp>
    </p:spTree>
    <p:extLst>
      <p:ext uri="{BB962C8B-B14F-4D97-AF65-F5344CB8AC3E}">
        <p14:creationId xmlns:p14="http://schemas.microsoft.com/office/powerpoint/2010/main" val="1881367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4530" y="4473892"/>
            <a:ext cx="5608320" cy="3660458"/>
          </a:xfrm>
        </p:spPr>
        <p:txBody>
          <a:bodyPr/>
          <a:lstStyle/>
          <a:p>
            <a:pPr algn="just" defTabSz="914266" fontAlgn="base"/>
            <a:r>
              <a:rPr lang="en-US" sz="1200"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As you may know, bonds and interest rates move in the opposite direction. When </a:t>
            </a:r>
            <a:r>
              <a:rPr lang="en-US" dirty="0"/>
              <a:t>interest rates rise, existing bond prices tend to fall, and conversely, when interest rates decline, existing bond prices tend to rise.</a:t>
            </a:r>
          </a:p>
          <a:p>
            <a:pPr algn="just" defTabSz="914266" fontAlgn="base"/>
            <a:r>
              <a:rPr lang="en-US" dirty="0"/>
              <a:t> </a:t>
            </a:r>
          </a:p>
          <a:p>
            <a:pPr algn="just" defTabSz="914266" fontAlgn="base"/>
            <a:endParaRPr lang="en-US" i="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BD53C02A-7E42-473B-B46B-30CAC35B688D}" type="slidenum">
              <a:rPr lang="en-US" smtClean="0"/>
              <a:t>11</a:t>
            </a:fld>
            <a:endParaRPr lang="en-US"/>
          </a:p>
        </p:txBody>
      </p:sp>
    </p:spTree>
    <p:extLst>
      <p:ext uri="{BB962C8B-B14F-4D97-AF65-F5344CB8AC3E}">
        <p14:creationId xmlns:p14="http://schemas.microsoft.com/office/powerpoint/2010/main" val="3333199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14266" fontAlgn="base">
              <a:buClr>
                <a:schemeClr val="accent2">
                  <a:lumMod val="75000"/>
                </a:schemeClr>
              </a:buClr>
              <a:defRPr/>
            </a:pPr>
            <a:r>
              <a:rPr lang="en-US" dirty="0"/>
              <a:t>Even though the Fed reduced the Federal Funds rate three times during the year,  the interest rates on treasury notes and bonds ended 2024 higher than they started.  On December 31, 2024, 5-year Treasury notes yielded 4.38%, 10-year notes yielded 4.58%, 20-year bonds yielded 4.86%, and 30-year bonds finished at 4.78%. </a:t>
            </a:r>
          </a:p>
          <a:p>
            <a:pPr algn="just" defTabSz="914266" fontAlgn="base">
              <a:buClr>
                <a:schemeClr val="accent2">
                  <a:lumMod val="75000"/>
                </a:schemeClr>
              </a:buClr>
              <a:defRPr/>
            </a:pPr>
            <a:endParaRPr lang="en-US" dirty="0"/>
          </a:p>
          <a:p>
            <a:pPr algn="just" defTabSz="914266" fontAlgn="base">
              <a:buClr>
                <a:schemeClr val="accent2">
                  <a:lumMod val="75000"/>
                </a:schemeClr>
              </a:buClr>
              <a:defRPr/>
            </a:pPr>
            <a:r>
              <a:rPr lang="en-US" dirty="0"/>
              <a:t>As of </a:t>
            </a:r>
            <a:r>
              <a:rPr lang="en-US"/>
              <a:t>March 3, 2025</a:t>
            </a:r>
            <a:r>
              <a:rPr lang="en-US" dirty="0"/>
              <a:t>, rates were slightly down from the </a:t>
            </a:r>
            <a:r>
              <a:rPr lang="en-US"/>
              <a:t>December rates.</a:t>
            </a:r>
          </a:p>
          <a:p>
            <a:pPr algn="just" defTabSz="914266" fontAlgn="base">
              <a:buClr>
                <a:schemeClr val="accent2">
                  <a:lumMod val="75000"/>
                </a:schemeClr>
              </a:buClr>
              <a:defRPr/>
            </a:pPr>
            <a:endParaRPr lang="en-US" dirty="0"/>
          </a:p>
          <a:p>
            <a:pPr algn="just" defTabSz="914266" fontAlgn="base">
              <a:buClr>
                <a:schemeClr val="accent2">
                  <a:lumMod val="75000"/>
                </a:schemeClr>
              </a:buClr>
              <a:defRPr/>
            </a:pPr>
            <a:r>
              <a:rPr lang="en-US" dirty="0"/>
              <a:t>We continue to closely monitor interest rate movements. With the current forecast of future Fed interest rate cuts to be paused, there can be some opportunities to find some lower-risk, higher-yielding bonds. </a:t>
            </a:r>
          </a:p>
          <a:p>
            <a:pPr marL="0" marR="0" lvl="0" indent="0" algn="just" defTabSz="914266" rtl="0" eaLnBrk="1" fontAlgn="base" latinLnBrk="0" hangingPunct="1">
              <a:lnSpc>
                <a:spcPct val="100000"/>
              </a:lnSpc>
              <a:spcBef>
                <a:spcPts val="0"/>
              </a:spcBef>
              <a:spcAft>
                <a:spcPts val="0"/>
              </a:spcAft>
              <a:buClr>
                <a:schemeClr val="accent2">
                  <a:lumMod val="75000"/>
                </a:schemeClr>
              </a:buClr>
              <a:buSzTx/>
              <a:buFontTx/>
              <a:buNone/>
              <a:tabLst/>
              <a:defRPr/>
            </a:pPr>
            <a:endParaRPr lang="en-US" dirty="0"/>
          </a:p>
          <a:p>
            <a:pPr algn="just" defTabSz="914266" fontAlgn="base">
              <a:buClr>
                <a:schemeClr val="accent2">
                  <a:lumMod val="75000"/>
                </a:schemeClr>
              </a:buClr>
              <a:defRPr/>
            </a:pPr>
            <a:endParaRPr lang="en-US" i="1" dirty="0">
              <a:effectLst/>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BD53C02A-7E42-473B-B46B-30CAC35B688D}" type="slidenum">
              <a:rPr lang="en-US" smtClean="0"/>
              <a:t>12</a:t>
            </a:fld>
            <a:endParaRPr lang="en-US"/>
          </a:p>
        </p:txBody>
      </p:sp>
    </p:spTree>
    <p:extLst>
      <p:ext uri="{BB962C8B-B14F-4D97-AF65-F5344CB8AC3E}">
        <p14:creationId xmlns:p14="http://schemas.microsoft.com/office/powerpoint/2010/main" val="2750379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buClr>
                <a:schemeClr val="accent2">
                  <a:lumMod val="75000"/>
                </a:schemeClr>
              </a:buClr>
              <a:defRPr/>
            </a:pPr>
            <a:r>
              <a:rPr lang="en-US" dirty="0"/>
              <a:t>Safety comes with a cost and even though interest rates have risen many major banks are still averaging low interest and CD rates to savers.</a:t>
            </a:r>
          </a:p>
          <a:p>
            <a:pPr algn="just" fontAlgn="base">
              <a:buClr>
                <a:schemeClr val="accent2">
                  <a:lumMod val="75000"/>
                </a:schemeClr>
              </a:buClr>
              <a:defRPr/>
            </a:pPr>
            <a:endParaRPr lang="en-US" dirty="0"/>
          </a:p>
          <a:p>
            <a:pPr marL="0" marR="0" lvl="0" indent="0" algn="just" defTabSz="914400" rtl="0" eaLnBrk="1" fontAlgn="base" latinLnBrk="0" hangingPunct="1">
              <a:lnSpc>
                <a:spcPct val="100000"/>
              </a:lnSpc>
              <a:spcBef>
                <a:spcPts val="0"/>
              </a:spcBef>
              <a:spcAft>
                <a:spcPts val="0"/>
              </a:spcAft>
              <a:buClr>
                <a:schemeClr val="accent2">
                  <a:lumMod val="75000"/>
                </a:schemeClr>
              </a:buClr>
              <a:buSzTx/>
              <a:buFontTx/>
              <a:buNone/>
              <a:tabLst/>
              <a:defRPr/>
            </a:pPr>
            <a:endParaRPr lang="en-US" b="1" dirty="0"/>
          </a:p>
          <a:p>
            <a:pPr marL="0" marR="0" lvl="0" indent="0" algn="just" defTabSz="914400" rtl="0" eaLnBrk="1" fontAlgn="base" latinLnBrk="0" hangingPunct="1">
              <a:lnSpc>
                <a:spcPct val="100000"/>
              </a:lnSpc>
              <a:spcBef>
                <a:spcPts val="0"/>
              </a:spcBef>
              <a:spcAft>
                <a:spcPts val="0"/>
              </a:spcAft>
              <a:buClr>
                <a:schemeClr val="accent2">
                  <a:lumMod val="75000"/>
                </a:schemeClr>
              </a:buClr>
              <a:buSzTx/>
              <a:buFontTx/>
              <a:buNone/>
              <a:tabLst/>
              <a:defRPr/>
            </a:pPr>
            <a:r>
              <a:rPr lang="en-US" b="1" dirty="0"/>
              <a:t>For anyone who is interested in exploring better interest rate options, please contact our office.</a:t>
            </a:r>
          </a:p>
        </p:txBody>
      </p:sp>
      <p:sp>
        <p:nvSpPr>
          <p:cNvPr id="4" name="Slide Number Placeholder 3"/>
          <p:cNvSpPr>
            <a:spLocks noGrp="1"/>
          </p:cNvSpPr>
          <p:nvPr>
            <p:ph type="sldNum" sz="quarter" idx="5"/>
          </p:nvPr>
        </p:nvSpPr>
        <p:spPr/>
        <p:txBody>
          <a:bodyPr/>
          <a:lstStyle/>
          <a:p>
            <a:fld id="{BD53C02A-7E42-473B-B46B-30CAC35B688D}" type="slidenum">
              <a:rPr lang="en-US" smtClean="0"/>
              <a:t>13</a:t>
            </a:fld>
            <a:endParaRPr lang="en-US"/>
          </a:p>
        </p:txBody>
      </p:sp>
    </p:spTree>
    <p:extLst>
      <p:ext uri="{BB962C8B-B14F-4D97-AF65-F5344CB8AC3E}">
        <p14:creationId xmlns:p14="http://schemas.microsoft.com/office/powerpoint/2010/main" val="1444692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3831012"/>
          </a:xfrm>
        </p:spPr>
        <p:txBody>
          <a:bodyPr/>
          <a:lstStyle/>
          <a:p>
            <a:pPr marL="0" marR="0" lvl="0" indent="0" algn="l" defTabSz="931364" rtl="0" eaLnBrk="1" fontAlgn="auto" latinLnBrk="0" hangingPunct="1">
              <a:lnSpc>
                <a:spcPct val="100000"/>
              </a:lnSpc>
              <a:spcBef>
                <a:spcPts val="0"/>
              </a:spcBef>
              <a:spcAft>
                <a:spcPts val="0"/>
              </a:spcAft>
              <a:buClrTx/>
              <a:buSzTx/>
              <a:buFontTx/>
              <a:buNone/>
              <a:tabLst/>
              <a:defRPr/>
            </a:pPr>
            <a:r>
              <a:rPr lang="en-US" dirty="0"/>
              <a:t>For 2025, we are excited about the returns 2024 brought and have reasons to be optimistic, but there are still some major issues that we need to watch carefully. </a:t>
            </a:r>
          </a:p>
          <a:p>
            <a:pPr marL="0" marR="0" lvl="0" indent="0" algn="l" defTabSz="931364" rtl="0" eaLnBrk="1" fontAlgn="auto" latinLnBrk="0" hangingPunct="1">
              <a:lnSpc>
                <a:spcPct val="100000"/>
              </a:lnSpc>
              <a:spcBef>
                <a:spcPts val="0"/>
              </a:spcBef>
              <a:spcAft>
                <a:spcPts val="0"/>
              </a:spcAft>
              <a:buClrTx/>
              <a:buSzTx/>
              <a:buFontTx/>
              <a:buNone/>
              <a:tabLst/>
              <a:defRPr/>
            </a:pPr>
            <a:endParaRPr lang="en-US" dirty="0"/>
          </a:p>
          <a:p>
            <a:pPr marL="0" marR="0" lvl="0" indent="0" algn="l" defTabSz="931364" rtl="0" eaLnBrk="1" fontAlgn="auto" latinLnBrk="0" hangingPunct="1">
              <a:lnSpc>
                <a:spcPct val="100000"/>
              </a:lnSpc>
              <a:spcBef>
                <a:spcPts val="0"/>
              </a:spcBef>
              <a:spcAft>
                <a:spcPts val="0"/>
              </a:spcAft>
              <a:buClrTx/>
              <a:buSzTx/>
              <a:buFontTx/>
              <a:buNone/>
              <a:tabLst/>
              <a:defRPr/>
            </a:pPr>
            <a:r>
              <a:rPr lang="en-US" dirty="0"/>
              <a:t>Interest rates and inflation will continue to be two of the top factors that will affect the direction of the economy and equities.</a:t>
            </a:r>
            <a:br>
              <a:rPr lang="en-US" dirty="0"/>
            </a:br>
            <a:br>
              <a:rPr lang="en-US" dirty="0"/>
            </a:br>
            <a:r>
              <a:rPr lang="en-US" dirty="0"/>
              <a:t>Other issues that could affect the direction of equity markets include the new administration. This new administration talked about making changes to tax laws and possibly using tariffs to balance trade with other countries. Talks of tariffs can bring uncertainty and equity markets do not like uncertainty. Please remember that changes in tax laws can take time, and sometimes they do not go into effect immediately.</a:t>
            </a:r>
          </a:p>
          <a:p>
            <a:pPr marL="0" marR="0" lvl="0" indent="0" algn="l" defTabSz="931364" rtl="0" eaLnBrk="1" fontAlgn="auto" latinLnBrk="0" hangingPunct="1">
              <a:lnSpc>
                <a:spcPct val="100000"/>
              </a:lnSpc>
              <a:spcBef>
                <a:spcPts val="0"/>
              </a:spcBef>
              <a:spcAft>
                <a:spcPts val="0"/>
              </a:spcAft>
              <a:buClrTx/>
              <a:buSzTx/>
              <a:buFontTx/>
              <a:buNone/>
              <a:tabLst/>
              <a:defRPr/>
            </a:pPr>
            <a:endParaRPr lang="en-US" dirty="0"/>
          </a:p>
          <a:p>
            <a:r>
              <a:rPr lang="en-US" dirty="0"/>
              <a:t>We are also still seeing continuing geopolitical unrest in the Middle East and there is still an ongoing Russia-Ukraine war. Tensions with China will also remain a concern. The global economy will also continue to be a concern in 2025. Equities don’t like geopolitical  or global economic uncertainty, so we will continue to keep an eye on how they may affect the equity markets</a:t>
            </a:r>
          </a:p>
          <a:p>
            <a:pPr marL="0" marR="0" lvl="0" indent="0" algn="l" defTabSz="931364" rtl="0" eaLnBrk="1" fontAlgn="auto" latinLnBrk="0" hangingPunct="1">
              <a:lnSpc>
                <a:spcPct val="100000"/>
              </a:lnSpc>
              <a:spcBef>
                <a:spcPts val="0"/>
              </a:spcBef>
              <a:spcAft>
                <a:spcPts val="0"/>
              </a:spcAft>
              <a:buClrTx/>
              <a:buSzTx/>
              <a:buFontTx/>
              <a:buNone/>
              <a:tabLst/>
              <a:defRPr/>
            </a:pPr>
            <a:endParaRPr lang="en-US" dirty="0"/>
          </a:p>
          <a:p>
            <a:pPr marL="0" marR="0" lvl="0" indent="0" algn="l" defTabSz="931364" rtl="0" eaLnBrk="1" fontAlgn="auto" latinLnBrk="0" hangingPunct="1">
              <a:lnSpc>
                <a:spcPct val="100000"/>
              </a:lnSpc>
              <a:spcBef>
                <a:spcPts val="0"/>
              </a:spcBef>
              <a:spcAft>
                <a:spcPts val="0"/>
              </a:spcAft>
              <a:buClrTx/>
              <a:buSzTx/>
              <a:buFontTx/>
              <a:buNone/>
              <a:tabLst/>
              <a:defRPr/>
            </a:pPr>
            <a:r>
              <a:rPr lang="en-US" dirty="0"/>
              <a:t>As your financial professionals, we are committed to keeping you apprised of any changes and activities that could directly affect you and your unique situation. </a:t>
            </a:r>
          </a:p>
          <a:p>
            <a:pPr defTabSz="931364">
              <a:defRPr/>
            </a:pPr>
            <a:endParaRPr lang="en-US" dirty="0"/>
          </a:p>
          <a:p>
            <a:pPr defTabSz="931364">
              <a:defRPr/>
            </a:pPr>
            <a:endParaRPr lang="en-US" dirty="0"/>
          </a:p>
          <a:p>
            <a:endParaRPr lang="en-US" dirty="0"/>
          </a:p>
        </p:txBody>
      </p:sp>
      <p:sp>
        <p:nvSpPr>
          <p:cNvPr id="4" name="Slide Number Placeholder 3"/>
          <p:cNvSpPr>
            <a:spLocks noGrp="1"/>
          </p:cNvSpPr>
          <p:nvPr>
            <p:ph type="sldNum" sz="quarter" idx="5"/>
          </p:nvPr>
        </p:nvSpPr>
        <p:spPr/>
        <p:txBody>
          <a:bodyPr/>
          <a:lstStyle/>
          <a:p>
            <a:fld id="{BD53C02A-7E42-473B-B46B-30CAC35B688D}" type="slidenum">
              <a:rPr lang="en-US" smtClean="0"/>
              <a:t>14</a:t>
            </a:fld>
            <a:endParaRPr lang="en-US"/>
          </a:p>
        </p:txBody>
      </p:sp>
    </p:spTree>
    <p:extLst>
      <p:ext uri="{BB962C8B-B14F-4D97-AF65-F5344CB8AC3E}">
        <p14:creationId xmlns:p14="http://schemas.microsoft.com/office/powerpoint/2010/main" val="2660588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what has historically happened to equities when the Fed moves rates?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remember, that the Federal Reserve was created in 1913 as a response to the banking panic of the time. Their central purpose is to uphold what is referred to as a dual mandate. That is to maximize employment and stabilize prices - which essentially means to keep inflation in check.</a:t>
            </a:r>
            <a:br>
              <a:rPr lang="en-US" dirty="0"/>
            </a:br>
            <a:br>
              <a:rPr lang="en-US" dirty="0"/>
            </a:br>
            <a:r>
              <a:rPr lang="en-US" dirty="0"/>
              <a:t>They are scheduled to meet eight times this year. At their March session they paused moving rates and indicated that economic conditions will determine future moves. For now, investors will have to wait-and-see if they will continue to reduce interest rates during meetings later this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results of the Fed’s meetings and discussions always present the possibility of immediate temporary equity market movements, and if that happens, investors should try not to overreact.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D53C02A-7E42-473B-B46B-30CAC35B688D}" type="slidenum">
              <a:rPr lang="en-US" smtClean="0"/>
              <a:t>15</a:t>
            </a:fld>
            <a:endParaRPr lang="en-US"/>
          </a:p>
        </p:txBody>
      </p:sp>
    </p:spTree>
    <p:extLst>
      <p:ext uri="{BB962C8B-B14F-4D97-AF65-F5344CB8AC3E}">
        <p14:creationId xmlns:p14="http://schemas.microsoft.com/office/powerpoint/2010/main" val="755774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FA10D-EE69-4C3D-B9DB-6E8938C03E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BD21D7-770F-2430-259B-83106D8421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1A30F2-774A-4B2C-EC8A-5D981BFD3B2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Equities primarily respond to corporate earnings.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2024, corporate earnings reports, for the most part, were healthy and starting in 2025, a majority of companies that have already reported earnings have shown growth. This is good for the economy and one of the reasons why the equity markets have done well.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our goals as financial professionals is to keep monitoring these results so we can advise our clients moving forward.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1876165D-A6EC-5BE2-2EE2-5BA1DE5ABD86}"/>
              </a:ext>
            </a:extLst>
          </p:cNvPr>
          <p:cNvSpPr>
            <a:spLocks noGrp="1"/>
          </p:cNvSpPr>
          <p:nvPr>
            <p:ph type="sldNum" sz="quarter" idx="5"/>
          </p:nvPr>
        </p:nvSpPr>
        <p:spPr/>
        <p:txBody>
          <a:bodyPr/>
          <a:lstStyle/>
          <a:p>
            <a:fld id="{BD53C02A-7E42-473B-B46B-30CAC35B688D}" type="slidenum">
              <a:rPr lang="en-US" smtClean="0"/>
              <a:t>16</a:t>
            </a:fld>
            <a:endParaRPr lang="en-US"/>
          </a:p>
        </p:txBody>
      </p:sp>
    </p:spTree>
    <p:extLst>
      <p:ext uri="{BB962C8B-B14F-4D97-AF65-F5344CB8AC3E}">
        <p14:creationId xmlns:p14="http://schemas.microsoft.com/office/powerpoint/2010/main" val="3243213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our primary goals is to help our clients make more informed financial decisions which could lead to better outcomes. So, let’s take a few minute to go over some key 2025 items to look out for.</a:t>
            </a:r>
          </a:p>
        </p:txBody>
      </p:sp>
      <p:sp>
        <p:nvSpPr>
          <p:cNvPr id="4" name="Slide Number Placeholder 3"/>
          <p:cNvSpPr>
            <a:spLocks noGrp="1"/>
          </p:cNvSpPr>
          <p:nvPr>
            <p:ph type="sldNum" sz="quarter" idx="5"/>
          </p:nvPr>
        </p:nvSpPr>
        <p:spPr/>
        <p:txBody>
          <a:bodyPr/>
          <a:lstStyle/>
          <a:p>
            <a:fld id="{FE720431-4E61-4255-A096-AA7BB5116BBF}" type="slidenum">
              <a:rPr lang="en-US" smtClean="0"/>
              <a:t>17</a:t>
            </a:fld>
            <a:endParaRPr lang="en-US"/>
          </a:p>
        </p:txBody>
      </p:sp>
    </p:spTree>
    <p:extLst>
      <p:ext uri="{BB962C8B-B14F-4D97-AF65-F5344CB8AC3E}">
        <p14:creationId xmlns:p14="http://schemas.microsoft.com/office/powerpoint/2010/main" val="2301988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buClr>
                <a:schemeClr val="accent2">
                  <a:lumMod val="75000"/>
                </a:schemeClr>
              </a:buClr>
              <a:defRPr/>
            </a:pPr>
            <a:endParaRPr lang="en-US" dirty="0"/>
          </a:p>
          <a:p>
            <a:pPr marL="0" marR="0" lvl="0" indent="0" algn="just" defTabSz="914400" rtl="0" eaLnBrk="1" fontAlgn="base" latinLnBrk="0" hangingPunct="1">
              <a:lnSpc>
                <a:spcPct val="100000"/>
              </a:lnSpc>
              <a:spcBef>
                <a:spcPts val="0"/>
              </a:spcBef>
              <a:spcAft>
                <a:spcPts val="0"/>
              </a:spcAft>
              <a:buClr>
                <a:schemeClr val="accent2">
                  <a:lumMod val="75000"/>
                </a:schemeClr>
              </a:buClr>
              <a:buSzTx/>
              <a:buFontTx/>
              <a:buNone/>
              <a:tabLst/>
              <a:defRPr/>
            </a:pPr>
            <a:r>
              <a:rPr lang="en-US" dirty="0"/>
              <a:t>2023 and 2024 rewarded long-term investors and 2025 has started on a healthy note.  We continue to follow the understanding that investing in equities is a long-term commitment and we are still recommending equities as a long-term investment. </a:t>
            </a:r>
          </a:p>
          <a:p>
            <a:pPr marR="0" lvl="0" algn="l" defTabSz="914400" rtl="0" eaLnBrk="1" fontAlgn="base" latinLnBrk="0" hangingPunct="1">
              <a:lnSpc>
                <a:spcPct val="100000"/>
              </a:lnSpc>
              <a:spcBef>
                <a:spcPts val="0"/>
              </a:spcBef>
              <a:spcAft>
                <a:spcPts val="0"/>
              </a:spcAft>
              <a:buClr>
                <a:schemeClr val="accent2">
                  <a:lumMod val="75000"/>
                </a:schemeClr>
              </a:buClr>
              <a:buSzTx/>
              <a:tabLst/>
              <a:defRPr/>
            </a:pPr>
            <a:endParaRPr lang="en-US" sz="1200" dirty="0"/>
          </a:p>
          <a:p>
            <a:pPr fontAlgn="base">
              <a:buClr>
                <a:schemeClr val="accent2">
                  <a:lumMod val="75000"/>
                </a:schemeClr>
              </a:buClr>
              <a:defRPr/>
            </a:pPr>
            <a:r>
              <a:rPr lang="en-US" sz="1200" dirty="0"/>
              <a:t>Just because </a:t>
            </a:r>
            <a:r>
              <a:rPr lang="en-US" dirty="0"/>
              <a:t>returns</a:t>
            </a:r>
            <a:r>
              <a:rPr lang="en-US" sz="1200" dirty="0"/>
              <a:t> have done well, this is not the time to become complacent or make risky decisions. </a:t>
            </a:r>
            <a:r>
              <a:rPr lang="en-US" dirty="0"/>
              <a:t>Heading into a new year, we believe that volatility could still be prevalent and that investors should be cautionary when making financial decisions. Again, a long-term strategy and measurement needs to continue to be the benchmark for smart investors. </a:t>
            </a:r>
          </a:p>
          <a:p>
            <a:pPr marL="171450" marR="0" lvl="0" indent="-171450" algn="l" defTabSz="914400" rtl="0" eaLnBrk="1" fontAlgn="base" latinLnBrk="0" hangingPunct="1">
              <a:lnSpc>
                <a:spcPct val="100000"/>
              </a:lnSpc>
              <a:spcBef>
                <a:spcPts val="0"/>
              </a:spcBef>
              <a:spcAft>
                <a:spcPts val="0"/>
              </a:spcAft>
              <a:buClr>
                <a:schemeClr val="accent2">
                  <a:lumMod val="75000"/>
                </a:schemeClr>
              </a:buClr>
              <a:buSzTx/>
              <a:buFont typeface="Arial" panose="020B0604020202020204" pitchFamily="34" charset="0"/>
              <a:buChar char="•"/>
              <a:tabLst/>
              <a:defRPr/>
            </a:pPr>
            <a:endParaRPr lang="en-US" sz="1200" dirty="0"/>
          </a:p>
          <a:p>
            <a:pPr marL="0" marR="0" algn="just" fontAlgn="base">
              <a:spcBef>
                <a:spcPts val="0"/>
              </a:spcBef>
              <a:spcAft>
                <a:spcPts val="0"/>
              </a:spcAft>
            </a:pPr>
            <a:endParaRPr lang="en-US" dirty="0"/>
          </a:p>
          <a:p>
            <a:pPr marL="0" marR="0" lvl="0" indent="0" algn="just" defTabSz="914400" rtl="0" eaLnBrk="1" fontAlgn="base" latinLnBrk="0" hangingPunct="1">
              <a:lnSpc>
                <a:spcPct val="100000"/>
              </a:lnSpc>
              <a:spcBef>
                <a:spcPts val="0"/>
              </a:spcBef>
              <a:spcAft>
                <a:spcPts val="0"/>
              </a:spcAft>
              <a:buClr>
                <a:schemeClr val="accent2">
                  <a:lumMod val="75000"/>
                </a:schemeClr>
              </a:buClr>
              <a:buSzTx/>
              <a:buFontTx/>
              <a:buNone/>
              <a:tabLst/>
              <a:defRPr/>
            </a:pPr>
            <a:endParaRPr lang="en-US" dirty="0"/>
          </a:p>
          <a:p>
            <a:pPr marL="0" marR="0" lvl="0" indent="0" algn="just" defTabSz="914400" rtl="0" eaLnBrk="1" fontAlgn="base" latinLnBrk="0" hangingPunct="1">
              <a:lnSpc>
                <a:spcPct val="100000"/>
              </a:lnSpc>
              <a:spcBef>
                <a:spcPts val="0"/>
              </a:spcBef>
              <a:spcAft>
                <a:spcPts val="0"/>
              </a:spcAft>
              <a:buClr>
                <a:schemeClr val="accent2">
                  <a:lumMod val="75000"/>
                </a:schemeClr>
              </a:buClr>
              <a:buSzTx/>
              <a:buFontTx/>
              <a:buNone/>
              <a:tabLst/>
              <a:defRPr/>
            </a:pPr>
            <a:endParaRPr lang="en-US" dirty="0"/>
          </a:p>
          <a:p>
            <a:pPr algn="just" fontAlgn="base">
              <a:buClr>
                <a:schemeClr val="accent2">
                  <a:lumMod val="75000"/>
                </a:schemeClr>
              </a:buClr>
              <a:defRPr/>
            </a:pPr>
            <a:endParaRPr lang="en-US" dirty="0"/>
          </a:p>
        </p:txBody>
      </p:sp>
      <p:sp>
        <p:nvSpPr>
          <p:cNvPr id="4" name="Slide Number Placeholder 3"/>
          <p:cNvSpPr>
            <a:spLocks noGrp="1"/>
          </p:cNvSpPr>
          <p:nvPr>
            <p:ph type="sldNum" sz="quarter" idx="5"/>
          </p:nvPr>
        </p:nvSpPr>
        <p:spPr/>
        <p:txBody>
          <a:bodyPr/>
          <a:lstStyle/>
          <a:p>
            <a:fld id="{BD53C02A-7E42-473B-B46B-30CAC35B688D}" type="slidenum">
              <a:rPr lang="en-US" smtClean="0"/>
              <a:t>18</a:t>
            </a:fld>
            <a:endParaRPr lang="en-US"/>
          </a:p>
        </p:txBody>
      </p:sp>
    </p:spTree>
    <p:extLst>
      <p:ext uri="{BB962C8B-B14F-4D97-AF65-F5344CB8AC3E}">
        <p14:creationId xmlns:p14="http://schemas.microsoft.com/office/powerpoint/2010/main" val="4143528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62F22-2D74-77CC-BAB1-734230050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B127AF-0615-C5F1-4F5B-396E9BC370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E2528A-2C20-8523-A93E-A032568E752D}"/>
              </a:ext>
            </a:extLst>
          </p:cNvPr>
          <p:cNvSpPr>
            <a:spLocks noGrp="1"/>
          </p:cNvSpPr>
          <p:nvPr>
            <p:ph type="body" idx="1"/>
          </p:nvPr>
        </p:nvSpPr>
        <p:spPr>
          <a:xfrm>
            <a:off x="625033" y="4359968"/>
            <a:ext cx="5798916" cy="4109662"/>
          </a:xfrm>
        </p:spPr>
        <p:txBody>
          <a:bodyPr/>
          <a:lstStyle/>
          <a:p>
            <a:pPr algn="just" fontAlgn="base"/>
            <a:r>
              <a:rPr lang="en-US" sz="1150" dirty="0"/>
              <a:t>Markets enjoyed strong annual equity returns in 2023 and 2024: both up over 20%, compared with the long-run average of about 10%. Right now, we are experiencing a long-anticipated market pullback. History teaches us that after great returns that we need to be prepared for a pullback. Also, valuations of some leading equities were historically high, which is another indicator that it equities could see this pullback during 2025. Having said that, it is nearly impossible to determine when the tide shifts, so long-term investors need to understand pullbacks are part of the experience. You want to avoid trying to time equity markets.</a:t>
            </a:r>
          </a:p>
          <a:p>
            <a:endParaRPr lang="en-US" sz="1150" dirty="0"/>
          </a:p>
          <a:p>
            <a:r>
              <a:rPr lang="en-US" sz="1150" dirty="0"/>
              <a:t>When the S &amp;P index falls more than 10% from a recent high point it is said to have entered “correction” territory. There have been 24 market corrections since November 1974. They historically happen on average about every 18 months. The term “correction” is used because historically the market drop often "corrects" and returns equity prices to their longer-term trend at some point in time. The S&amp;P 500 did not experience a correction in 2024. Technically, for 2025 we have seen one, with a drop from the high of a fraction more than 10%.</a:t>
            </a:r>
          </a:p>
          <a:p>
            <a:endParaRPr lang="en-US" sz="1150" dirty="0"/>
          </a:p>
          <a:p>
            <a:r>
              <a:rPr lang="en-US" sz="1150" dirty="0"/>
              <a:t>Analysts share that corrections are healthy and even necessary for the equity markets. They help shake out some of the so-called ‘froth” in the stock market, where prices run up too dramatically and get ahead of themselves. Analysts also remind us that a correction isn’t necessarily something to dread. Many strategists are still predicting solid earnings growth for equities in 2025. With that backdrop, stocks could head higher this year, even if there are some bumps in the road. </a:t>
            </a:r>
            <a:r>
              <a:rPr lang="en-US" sz="1150" b="1" dirty="0"/>
              <a:t>We are only sharing this as a way to alert you that when you see equities drop, do not panic. If you get concerned should this happen, your first move is to call us.</a:t>
            </a:r>
            <a:br>
              <a:rPr lang="en-US" b="1" dirty="0"/>
            </a:b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D1665241-0E22-AC09-5BDC-AFB5D0BEF007}"/>
              </a:ext>
            </a:extLst>
          </p:cNvPr>
          <p:cNvSpPr>
            <a:spLocks noGrp="1"/>
          </p:cNvSpPr>
          <p:nvPr>
            <p:ph type="sldNum" sz="quarter" idx="5"/>
          </p:nvPr>
        </p:nvSpPr>
        <p:spPr/>
        <p:txBody>
          <a:bodyPr/>
          <a:lstStyle/>
          <a:p>
            <a:fld id="{BD53C02A-7E42-473B-B46B-30CAC35B688D}" type="slidenum">
              <a:rPr lang="en-US" smtClean="0"/>
              <a:t>19</a:t>
            </a:fld>
            <a:endParaRPr lang="en-US"/>
          </a:p>
        </p:txBody>
      </p:sp>
    </p:spTree>
    <p:extLst>
      <p:ext uri="{BB962C8B-B14F-4D97-AF65-F5344CB8AC3E}">
        <p14:creationId xmlns:p14="http://schemas.microsoft.com/office/powerpoint/2010/main" val="906341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our firm, we partner with clients and believe an educated client is our best client.  While we will always try our best to help you, when it comes to your finances, we believe that knowledge is power. One of our missions is to share with clients any knowledge that can better help them make an informed decision.</a:t>
            </a:r>
          </a:p>
        </p:txBody>
      </p:sp>
      <p:sp>
        <p:nvSpPr>
          <p:cNvPr id="4" name="Slide Number Placeholder 3"/>
          <p:cNvSpPr>
            <a:spLocks noGrp="1"/>
          </p:cNvSpPr>
          <p:nvPr>
            <p:ph type="sldNum" sz="quarter" idx="5"/>
          </p:nvPr>
        </p:nvSpPr>
        <p:spPr/>
        <p:txBody>
          <a:bodyPr/>
          <a:lstStyle/>
          <a:p>
            <a:fld id="{BD53C02A-7E42-473B-B46B-30CAC35B688D}" type="slidenum">
              <a:rPr lang="en-US" smtClean="0"/>
              <a:t>2</a:t>
            </a:fld>
            <a:endParaRPr lang="en-US"/>
          </a:p>
        </p:txBody>
      </p:sp>
    </p:spTree>
    <p:extLst>
      <p:ext uri="{BB962C8B-B14F-4D97-AF65-F5344CB8AC3E}">
        <p14:creationId xmlns:p14="http://schemas.microsoft.com/office/powerpoint/2010/main" val="4135185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1214" y="4473891"/>
            <a:ext cx="6303981" cy="3314645"/>
          </a:xfrm>
        </p:spPr>
        <p:txBody>
          <a:bodyPr/>
          <a:lstStyle/>
          <a:p>
            <a:pPr algn="just" fontAlgn="base">
              <a:buClr>
                <a:schemeClr val="accent2">
                  <a:lumMod val="75000"/>
                </a:schemeClr>
              </a:buClr>
              <a:defRPr/>
            </a:pPr>
            <a:r>
              <a:rPr lang="en-US" sz="1100" dirty="0"/>
              <a:t>What else should investors still be looking at in 2025?</a:t>
            </a:r>
          </a:p>
          <a:p>
            <a:pPr algn="just" fontAlgn="base">
              <a:buClr>
                <a:schemeClr val="accent2">
                  <a:lumMod val="75000"/>
                </a:schemeClr>
              </a:buClr>
              <a:defRPr/>
            </a:pPr>
            <a:endParaRPr lang="en-US" sz="1100" dirty="0"/>
          </a:p>
          <a:p>
            <a:pPr algn="just" fontAlgn="base">
              <a:buClr>
                <a:schemeClr val="accent2">
                  <a:lumMod val="75000"/>
                </a:schemeClr>
              </a:buClr>
              <a:defRPr/>
            </a:pPr>
            <a:r>
              <a:rPr lang="en-US" sz="1100" dirty="0"/>
              <a:t>Inflation is not at the Fed’s desired 2% goal. Because of this, look for possible interest rate stagnation.</a:t>
            </a:r>
          </a:p>
          <a:p>
            <a:pPr marL="171450" indent="-171450" algn="just" fontAlgn="base">
              <a:buClr>
                <a:schemeClr val="accent2">
                  <a:lumMod val="75000"/>
                </a:schemeClr>
              </a:buClr>
              <a:buFont typeface="Arial" panose="020B0604020202020204" pitchFamily="34" charset="0"/>
              <a:buChar char="•"/>
              <a:defRPr/>
            </a:pPr>
            <a:endParaRPr lang="en-US" sz="1100" dirty="0"/>
          </a:p>
          <a:p>
            <a:pPr algn="just" fontAlgn="base">
              <a:buClr>
                <a:schemeClr val="accent2">
                  <a:lumMod val="75000"/>
                </a:schemeClr>
              </a:buClr>
              <a:defRPr/>
            </a:pPr>
            <a:r>
              <a:rPr lang="en-US" sz="1100" dirty="0"/>
              <a:t>The economy and many economic indicators like corporate earnings and unemployment are still showing signs of strength.</a:t>
            </a:r>
          </a:p>
          <a:p>
            <a:pPr algn="just" fontAlgn="base">
              <a:buClr>
                <a:schemeClr val="accent2">
                  <a:lumMod val="75000"/>
                </a:schemeClr>
              </a:buClr>
              <a:defRPr/>
            </a:pPr>
            <a:endParaRPr lang="en-US" sz="1100" dirty="0"/>
          </a:p>
          <a:p>
            <a:pPr algn="just" fontAlgn="base">
              <a:buClr>
                <a:schemeClr val="accent2">
                  <a:lumMod val="75000"/>
                </a:schemeClr>
              </a:buClr>
              <a:defRPr/>
            </a:pPr>
            <a:r>
              <a:rPr lang="en-US" sz="1100" dirty="0">
                <a:effectLst/>
                <a:ea typeface="Calibri" panose="020F0502020204030204" pitchFamily="34" charset="0"/>
              </a:rPr>
              <a:t>The return of equity market volatility can unnerve even the savviest of investors.</a:t>
            </a:r>
          </a:p>
          <a:p>
            <a:pPr marR="0" lvl="0" algn="l" defTabSz="914400" rtl="0" eaLnBrk="1" fontAlgn="base" latinLnBrk="0" hangingPunct="1">
              <a:lnSpc>
                <a:spcPct val="100000"/>
              </a:lnSpc>
              <a:spcBef>
                <a:spcPts val="0"/>
              </a:spcBef>
              <a:spcAft>
                <a:spcPts val="0"/>
              </a:spcAft>
              <a:buClr>
                <a:schemeClr val="accent2">
                  <a:lumMod val="75000"/>
                </a:schemeClr>
              </a:buClr>
              <a:buSzTx/>
              <a:tabLst/>
              <a:defRPr/>
            </a:pPr>
            <a:endParaRPr lang="en-US" sz="1100" dirty="0"/>
          </a:p>
          <a:p>
            <a:pPr marR="0" lvl="0" algn="l" defTabSz="914400" rtl="0" eaLnBrk="1" fontAlgn="base" latinLnBrk="0" hangingPunct="1">
              <a:lnSpc>
                <a:spcPct val="100000"/>
              </a:lnSpc>
              <a:spcBef>
                <a:spcPts val="0"/>
              </a:spcBef>
              <a:spcAft>
                <a:spcPts val="0"/>
              </a:spcAft>
              <a:buClr>
                <a:schemeClr val="accent2">
                  <a:lumMod val="75000"/>
                </a:schemeClr>
              </a:buClr>
              <a:buSzTx/>
              <a:tabLst/>
              <a:defRPr/>
            </a:pPr>
            <a:r>
              <a:rPr lang="en-US" sz="1100" dirty="0"/>
              <a:t>Having a solid investment strategy is an integral part of a well-devised, holistic financial plan.  Remember, </a:t>
            </a:r>
            <a:r>
              <a:rPr lang="en-US" sz="1100" dirty="0">
                <a:solidFill>
                  <a:srgbClr val="000000"/>
                </a:solidFill>
                <a:cs typeface="Times New Roman" panose="02020603050405020304" pitchFamily="18" charset="0"/>
              </a:rPr>
              <a:t>w</a:t>
            </a:r>
            <a:r>
              <a:rPr lang="en-US" sz="1100" dirty="0">
                <a:solidFill>
                  <a:srgbClr val="000000"/>
                </a:solidFill>
                <a:effectLst/>
                <a:ea typeface="Calibri" panose="020F0502020204030204" pitchFamily="34" charset="0"/>
                <a:cs typeface="Times New Roman" panose="02020603050405020304" pitchFamily="18" charset="0"/>
              </a:rPr>
              <a:t>e help clients create a well-crafted plan customized for their unique situation and goals.  We consider many variables including your time horizon, tax implications, liquidity needs, risk tolerance, and overall personal objectives. </a:t>
            </a:r>
          </a:p>
          <a:p>
            <a:pPr fontAlgn="base">
              <a:buClr>
                <a:schemeClr val="accent2">
                  <a:lumMod val="75000"/>
                </a:schemeClr>
              </a:buClr>
              <a:defRPr/>
            </a:pPr>
            <a:endParaRPr lang="en-US" sz="1100" dirty="0"/>
          </a:p>
          <a:p>
            <a:pPr fontAlgn="base">
              <a:buClr>
                <a:schemeClr val="accent2">
                  <a:lumMod val="75000"/>
                </a:schemeClr>
              </a:buClr>
              <a:defRPr/>
            </a:pPr>
            <a:r>
              <a:rPr lang="en-US" sz="1100" dirty="0"/>
              <a:t>Most importantly, as always, we are here for you! As stewards of your wealth, we are here to help you pursue your goals. </a:t>
            </a:r>
          </a:p>
          <a:p>
            <a:pPr marL="171450" marR="0" lvl="0" indent="-171450" algn="l" defTabSz="914400" rtl="0" eaLnBrk="1" fontAlgn="base" latinLnBrk="0" hangingPunct="1">
              <a:lnSpc>
                <a:spcPct val="100000"/>
              </a:lnSpc>
              <a:spcBef>
                <a:spcPts val="0"/>
              </a:spcBef>
              <a:spcAft>
                <a:spcPts val="0"/>
              </a:spcAft>
              <a:buClr>
                <a:schemeClr val="accent2">
                  <a:lumMod val="75000"/>
                </a:schemeClr>
              </a:buClr>
              <a:buSzTx/>
              <a:buFont typeface="Arial" panose="020B0604020202020204" pitchFamily="34" charset="0"/>
              <a:buChar char="•"/>
              <a:tabLst/>
              <a:defRPr/>
            </a:pPr>
            <a:endParaRPr lang="en-US" sz="1100" dirty="0">
              <a:effectLs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D53C02A-7E42-473B-B46B-30CAC35B688D}" type="slidenum">
              <a:rPr lang="en-US" smtClean="0"/>
              <a:t>20</a:t>
            </a:fld>
            <a:endParaRPr lang="en-US"/>
          </a:p>
        </p:txBody>
      </p:sp>
    </p:spTree>
    <p:extLst>
      <p:ext uri="{BB962C8B-B14F-4D97-AF65-F5344CB8AC3E}">
        <p14:creationId xmlns:p14="http://schemas.microsoft.com/office/powerpoint/2010/main" val="3715951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pPr defTabSz="931774">
              <a:defRPr/>
            </a:pPr>
            <a:r>
              <a:rPr lang="en-US" dirty="0">
                <a:cs typeface="Arial" pitchFamily="34" charset="0"/>
              </a:rPr>
              <a:t>Now, let’s talk about proactive tax planning. We feel it is important to remember that proactive tax planning should always be a key focus when reviewing your financial situation. </a:t>
            </a:r>
          </a:p>
          <a:p>
            <a:pPr defTabSz="931774">
              <a:defRPr/>
            </a:pPr>
            <a:endParaRPr lang="en-US" dirty="0">
              <a:cs typeface="Arial" pitchFamily="34" charset="0"/>
            </a:endParaRPr>
          </a:p>
          <a:p>
            <a:pPr defTabSz="931774">
              <a:defRPr/>
            </a:pPr>
            <a:r>
              <a:rPr lang="en-US" dirty="0">
                <a:cs typeface="Arial" pitchFamily="34" charset="0"/>
              </a:rPr>
              <a:t>We believe that a proactive approach to looking at your tax situation can lead to better results than a reactive approach.</a:t>
            </a:r>
          </a:p>
          <a:p>
            <a:pPr defTabSz="931774">
              <a:defRPr/>
            </a:pPr>
            <a:endParaRPr lang="en-US" dirty="0">
              <a:cs typeface="Arial" pitchFamily="34" charset="0"/>
            </a:endParaRPr>
          </a:p>
          <a:p>
            <a:pPr defTabSz="931774">
              <a:defRPr/>
            </a:pPr>
            <a:r>
              <a:rPr lang="en-US" dirty="0">
                <a:cs typeface="Arial" pitchFamily="34" charset="0"/>
              </a:rPr>
              <a:t>Tax laws seem to always be changing. 2025 looks like it could be a year of major change for tax laws. One of our goals is to point out as many tax saving opportunities and strategies as possible for clients. Let’s briefly review some broad tax information and some potential tax reduction ideas based on current laws. </a:t>
            </a:r>
          </a:p>
          <a:p>
            <a:pPr defTabSz="931774">
              <a:defRPr/>
            </a:pPr>
            <a:endParaRPr lang="en-US" dirty="0">
              <a:cs typeface="Arial" pitchFamily="34" charset="0"/>
            </a:endParaRPr>
          </a:p>
          <a:p>
            <a:pPr defTabSz="931774">
              <a:defRPr/>
            </a:pPr>
            <a:r>
              <a:rPr lang="en-US" dirty="0">
                <a:cs typeface="Arial" pitchFamily="34" charset="0"/>
              </a:rPr>
              <a:t>Please remember that not all ideas may be appropriate for your personal situation. This is for informational purposes only and we always recommend you always address any tax strategy with a tax knowledgeable professional. </a:t>
            </a:r>
          </a:p>
          <a:p>
            <a:pPr defTabSz="931774">
              <a:defRPr/>
            </a:pPr>
            <a:endParaRPr lang="en-US" dirty="0">
              <a:cs typeface="Arial" pitchFamily="34" charset="0"/>
            </a:endParaRPr>
          </a:p>
        </p:txBody>
      </p:sp>
      <p:sp>
        <p:nvSpPr>
          <p:cNvPr id="4" name="Slide Number Placeholder 3"/>
          <p:cNvSpPr>
            <a:spLocks noGrp="1"/>
          </p:cNvSpPr>
          <p:nvPr>
            <p:ph type="sldNum" sz="quarter" idx="10"/>
          </p:nvPr>
        </p:nvSpPr>
        <p:spPr/>
        <p:txBody>
          <a:bodyPr/>
          <a:lstStyle/>
          <a:p>
            <a:fld id="{9D2DE1BA-B776-4E85-BDA6-0481E5B438F0}" type="slidenum">
              <a:rPr lang="en-US" smtClean="0"/>
              <a:pPr/>
              <a:t>21</a:t>
            </a:fld>
            <a:endParaRPr lang="en-US" dirty="0"/>
          </a:p>
        </p:txBody>
      </p:sp>
    </p:spTree>
    <p:extLst>
      <p:ext uri="{BB962C8B-B14F-4D97-AF65-F5344CB8AC3E}">
        <p14:creationId xmlns:p14="http://schemas.microsoft.com/office/powerpoint/2010/main" val="198846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pPr marL="0" lvl="2" defTabSz="949199">
              <a:spcBef>
                <a:spcPts val="611"/>
              </a:spcBef>
              <a:spcAft>
                <a:spcPts val="611"/>
              </a:spcAft>
              <a:buClr>
                <a:srgbClr val="008080"/>
              </a:buClr>
              <a:defRPr/>
            </a:pPr>
            <a:r>
              <a:rPr lang="en-US" dirty="0"/>
              <a:t>Let’s look at some helpful proactive tax planning strategies.</a:t>
            </a:r>
          </a:p>
        </p:txBody>
      </p:sp>
      <p:sp>
        <p:nvSpPr>
          <p:cNvPr id="4" name="Slide Number Placeholder 3"/>
          <p:cNvSpPr>
            <a:spLocks noGrp="1"/>
          </p:cNvSpPr>
          <p:nvPr>
            <p:ph type="sldNum" sz="quarter" idx="5"/>
          </p:nvPr>
        </p:nvSpPr>
        <p:spPr/>
        <p:txBody>
          <a:bodyPr/>
          <a:lstStyle/>
          <a:p>
            <a:fld id="{9D2DE1BA-B776-4E85-BDA6-0481E5B438F0}" type="slidenum">
              <a:rPr lang="en-US" smtClean="0"/>
              <a:pPr/>
              <a:t>22</a:t>
            </a:fld>
            <a:endParaRPr lang="en-US" dirty="0"/>
          </a:p>
        </p:txBody>
      </p:sp>
    </p:spTree>
    <p:extLst>
      <p:ext uri="{BB962C8B-B14F-4D97-AF65-F5344CB8AC3E}">
        <p14:creationId xmlns:p14="http://schemas.microsoft.com/office/powerpoint/2010/main" val="36811359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i="0" kern="1200" dirty="0">
                <a:solidFill>
                  <a:schemeClr val="tx1"/>
                </a:solidFill>
                <a:effectLst/>
                <a:ea typeface="+mn-ea"/>
                <a:cs typeface="+mn-cs"/>
              </a:rPr>
              <a:t>The IRS has already released 2025 tax brackets. </a:t>
            </a:r>
          </a:p>
          <a:p>
            <a:pPr defTabSz="931774">
              <a:defRPr/>
            </a:pPr>
            <a:endParaRPr lang="en-US" dirty="0"/>
          </a:p>
          <a:p>
            <a:pPr defTabSz="931774">
              <a:defRPr/>
            </a:pPr>
            <a:r>
              <a:rPr lang="en-US" b="0" i="0" kern="1200" dirty="0">
                <a:solidFill>
                  <a:schemeClr val="tx1"/>
                </a:solidFill>
                <a:effectLst/>
                <a:ea typeface="+mn-ea"/>
                <a:cs typeface="+mn-cs"/>
              </a:rPr>
              <a:t>There are still seven federal income tax brackets which have been slightly adjusted from 2024.</a:t>
            </a:r>
          </a:p>
          <a:p>
            <a:pPr defTabSz="931774">
              <a:defRPr/>
            </a:pPr>
            <a:endParaRPr lang="en-US" b="0" i="0" kern="1200" dirty="0">
              <a:solidFill>
                <a:schemeClr val="tx1"/>
              </a:solidFill>
              <a:effectLst/>
              <a:ea typeface="+mn-ea"/>
              <a:cs typeface="+mn-cs"/>
            </a:endParaRPr>
          </a:p>
          <a:p>
            <a:pPr defTabSz="931774">
              <a:defRPr/>
            </a:pPr>
            <a:endParaRPr lang="en-US"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23</a:t>
            </a:fld>
            <a:endParaRPr lang="en-US" dirty="0"/>
          </a:p>
        </p:txBody>
      </p:sp>
    </p:spTree>
    <p:extLst>
      <p:ext uri="{BB962C8B-B14F-4D97-AF65-F5344CB8AC3E}">
        <p14:creationId xmlns:p14="http://schemas.microsoft.com/office/powerpoint/2010/main" val="817490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pc="5" dirty="0">
                <a:solidFill>
                  <a:srgbClr val="000000"/>
                </a:solidFill>
                <a:ea typeface="Times New Roman" panose="02020603050405020304" pitchFamily="18" charset="0"/>
                <a:cs typeface="Times New Roman" panose="02020603050405020304" pitchFamily="18" charset="0"/>
              </a:rPr>
              <a:t>Long-term capital gains are still currently scheduled at favorable rates for 2025.</a:t>
            </a:r>
            <a:endParaRPr lang="en-US"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24</a:t>
            </a:fld>
            <a:endParaRPr lang="en-US" dirty="0"/>
          </a:p>
        </p:txBody>
      </p:sp>
    </p:spTree>
    <p:extLst>
      <p:ext uri="{BB962C8B-B14F-4D97-AF65-F5344CB8AC3E}">
        <p14:creationId xmlns:p14="http://schemas.microsoft.com/office/powerpoint/2010/main" val="36430864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Planning for retirement is always helpful. </a:t>
            </a:r>
          </a:p>
          <a:p>
            <a:pPr defTabSz="931774">
              <a:defRPr/>
            </a:pPr>
            <a:endParaRPr lang="en-US" dirty="0"/>
          </a:p>
          <a:p>
            <a:pPr defTabSz="931774">
              <a:defRPr/>
            </a:pPr>
            <a:r>
              <a:rPr lang="en-US" dirty="0"/>
              <a:t>In fact, it’s never too early in the year to start contributing to your retirement plan.</a:t>
            </a:r>
          </a:p>
          <a:p>
            <a:pPr defTabSz="931774">
              <a:defRPr/>
            </a:pPr>
            <a:r>
              <a:rPr lang="en-US" dirty="0"/>
              <a:t> </a:t>
            </a:r>
          </a:p>
          <a:p>
            <a:pPr defTabSz="931774">
              <a:defRPr/>
            </a:pPr>
            <a:r>
              <a:rPr lang="en-US" dirty="0"/>
              <a:t>Here are the current retirement contribution plan limits. Some have increased for 2025.</a:t>
            </a:r>
          </a:p>
          <a:p>
            <a:pPr defTabSz="931774">
              <a:defRPr/>
            </a:pPr>
            <a:endParaRPr lang="en-US" dirty="0"/>
          </a:p>
          <a:p>
            <a:pPr defTabSz="931774">
              <a:defRPr/>
            </a:pPr>
            <a:r>
              <a:rPr lang="en-US" dirty="0"/>
              <a:t>Also, for those aged 60 to 63, there is a new “super” catch-up provision. If you are 60 to 63, this is a great time to check with us as to your eligibility to use this new rule.</a:t>
            </a:r>
          </a:p>
          <a:p>
            <a:pPr defTabSz="931774">
              <a:defRPr/>
            </a:pPr>
            <a:endParaRPr lang="en-US" dirty="0"/>
          </a:p>
          <a:p>
            <a:pPr defTabSz="931774">
              <a:defRPr/>
            </a:pPr>
            <a:r>
              <a:rPr lang="en-US" dirty="0"/>
              <a:t>If you have any questions about your retirement plan, please give us a call.</a:t>
            </a:r>
          </a:p>
        </p:txBody>
      </p:sp>
      <p:sp>
        <p:nvSpPr>
          <p:cNvPr id="4" name="Slide Number Placeholder 3"/>
          <p:cNvSpPr>
            <a:spLocks noGrp="1"/>
          </p:cNvSpPr>
          <p:nvPr>
            <p:ph type="sldNum" sz="quarter" idx="5"/>
          </p:nvPr>
        </p:nvSpPr>
        <p:spPr/>
        <p:txBody>
          <a:bodyPr/>
          <a:lstStyle/>
          <a:p>
            <a:fld id="{9D2DE1BA-B776-4E85-BDA6-0481E5B438F0}" type="slidenum">
              <a:rPr lang="en-US" smtClean="0"/>
              <a:pPr/>
              <a:t>25</a:t>
            </a:fld>
            <a:endParaRPr lang="en-US" dirty="0"/>
          </a:p>
        </p:txBody>
      </p:sp>
    </p:spTree>
    <p:extLst>
      <p:ext uri="{BB962C8B-B14F-4D97-AF65-F5344CB8AC3E}">
        <p14:creationId xmlns:p14="http://schemas.microsoft.com/office/powerpoint/2010/main" val="2560580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pPr>
              <a:spcAft>
                <a:spcPts val="764"/>
              </a:spcAft>
              <a:buClr>
                <a:srgbClr val="0076A3"/>
              </a:buClr>
              <a:buSzPts val="1200"/>
            </a:pPr>
            <a:r>
              <a:rPr lang="en-US" dirty="0"/>
              <a:t>You might want to examine taking advantage of annual exclusion gifts. </a:t>
            </a:r>
            <a:r>
              <a:rPr lang="en-US" dirty="0">
                <a:solidFill>
                  <a:schemeClr val="bg2">
                    <a:lumMod val="10000"/>
                  </a:schemeClr>
                </a:solidFill>
                <a:cs typeface="Calibri" panose="020F0502020204030204" pitchFamily="34" charset="0"/>
              </a:rPr>
              <a:t>For 2025, the maximum amount of gift tax exemption is now $19,000 per person. For example, you can give up to that amount per person to a family member without having to pay a gift tax. </a:t>
            </a:r>
          </a:p>
          <a:p>
            <a:pPr>
              <a:spcAft>
                <a:spcPts val="764"/>
              </a:spcAft>
              <a:buClr>
                <a:srgbClr val="0076A3"/>
              </a:buClr>
              <a:buSzPts val="1200"/>
            </a:pPr>
            <a:endParaRPr lang="en-US" dirty="0">
              <a:solidFill>
                <a:schemeClr val="bg2">
                  <a:lumMod val="10000"/>
                </a:schemeClr>
              </a:solidFill>
              <a:cs typeface="Calibri" panose="020F0502020204030204" pitchFamily="34" charset="0"/>
            </a:endParaRPr>
          </a:p>
          <a:p>
            <a:pPr>
              <a:spcAft>
                <a:spcPts val="764"/>
              </a:spcAft>
              <a:buClr>
                <a:srgbClr val="0076A3"/>
              </a:buClr>
              <a:buSzPts val="1200"/>
            </a:pPr>
            <a:r>
              <a:rPr lang="en-US" dirty="0">
                <a:solidFill>
                  <a:schemeClr val="bg2">
                    <a:lumMod val="10000"/>
                  </a:schemeClr>
                </a:solidFill>
                <a:cs typeface="Calibri" panose="020F0502020204030204" pitchFamily="34" charset="0"/>
              </a:rPr>
              <a:t>Some ideas for using this annual gifting can include:</a:t>
            </a:r>
          </a:p>
          <a:p>
            <a:pPr marL="291179" indent="-291179">
              <a:spcAft>
                <a:spcPts val="764"/>
              </a:spcAft>
              <a:buClr>
                <a:srgbClr val="0076A3"/>
              </a:buClr>
              <a:buSzPts val="1200"/>
              <a:buFont typeface="Arial" panose="020B0604020202020204" pitchFamily="34" charset="0"/>
              <a:buChar char="•"/>
            </a:pPr>
            <a:r>
              <a:rPr lang="en-US" dirty="0">
                <a:solidFill>
                  <a:schemeClr val="bg2">
                    <a:lumMod val="10000"/>
                  </a:schemeClr>
                </a:solidFill>
                <a:cs typeface="Calibri" panose="020F0502020204030204" pitchFamily="34" charset="0"/>
              </a:rPr>
              <a:t>contributing to a working child (or grandchild’s) IRA, or</a:t>
            </a:r>
          </a:p>
          <a:p>
            <a:pPr marL="291179" indent="-291179">
              <a:spcAft>
                <a:spcPts val="764"/>
              </a:spcAft>
              <a:buClr>
                <a:srgbClr val="0076A3"/>
              </a:buClr>
              <a:buSzPts val="1200"/>
              <a:buFont typeface="Arial" panose="020B0604020202020204" pitchFamily="34" charset="0"/>
              <a:buChar char="•"/>
            </a:pPr>
            <a:r>
              <a:rPr lang="en-US" dirty="0">
                <a:solidFill>
                  <a:schemeClr val="bg2">
                    <a:lumMod val="10000"/>
                  </a:schemeClr>
                </a:solidFill>
                <a:cs typeface="Calibri" panose="020F0502020204030204" pitchFamily="34" charset="0"/>
              </a:rPr>
              <a:t>or gifting to a 529 plan, which is a tax-sheltered plan for college expenses.</a:t>
            </a:r>
            <a:endParaRPr lang="en-US"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26</a:t>
            </a:fld>
            <a:endParaRPr lang="en-US" dirty="0"/>
          </a:p>
        </p:txBody>
      </p:sp>
    </p:spTree>
    <p:extLst>
      <p:ext uri="{BB962C8B-B14F-4D97-AF65-F5344CB8AC3E}">
        <p14:creationId xmlns:p14="http://schemas.microsoft.com/office/powerpoint/2010/main" val="25382486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pPr marL="0" lvl="2" defTabSz="949199">
              <a:spcBef>
                <a:spcPts val="611"/>
              </a:spcBef>
              <a:spcAft>
                <a:spcPts val="611"/>
              </a:spcAft>
              <a:buClr>
                <a:srgbClr val="008080"/>
              </a:buClr>
              <a:defRPr/>
            </a:pPr>
            <a:r>
              <a:rPr lang="en-US" dirty="0">
                <a:cs typeface="Arial" pitchFamily="34" charset="0"/>
              </a:rPr>
              <a:t>Here are some proactive tax planning strategies because, as we said earlier, we believe that taking a proactive approach is better than a reactive approach—especially regarding income tax strategies! </a:t>
            </a:r>
          </a:p>
          <a:p>
            <a:pPr marL="0" lvl="2" defTabSz="949199">
              <a:spcBef>
                <a:spcPts val="611"/>
              </a:spcBef>
              <a:spcAft>
                <a:spcPts val="611"/>
              </a:spcAft>
              <a:buClr>
                <a:srgbClr val="008080"/>
              </a:buClr>
              <a:defRPr/>
            </a:pPr>
            <a:r>
              <a:rPr lang="en-US" dirty="0">
                <a:cs typeface="Arial" pitchFamily="34" charset="0"/>
              </a:rPr>
              <a:t>Your objective should be to minimize your taxes whenever possible.</a:t>
            </a:r>
          </a:p>
          <a:p>
            <a:pPr marL="0" lvl="2" defTabSz="949199">
              <a:spcBef>
                <a:spcPts val="611"/>
              </a:spcBef>
              <a:spcAft>
                <a:spcPts val="611"/>
              </a:spcAft>
              <a:buClr>
                <a:srgbClr val="008080"/>
              </a:buClr>
              <a:defRPr/>
            </a:pPr>
            <a:endParaRPr lang="en-US" dirty="0">
              <a:cs typeface="Arial" pitchFamily="34" charset="0"/>
            </a:endParaRPr>
          </a:p>
          <a:p>
            <a:pPr marL="0" lvl="2" defTabSz="949199">
              <a:spcBef>
                <a:spcPts val="611"/>
              </a:spcBef>
              <a:spcAft>
                <a:spcPts val="611"/>
              </a:spcAft>
              <a:buClr>
                <a:srgbClr val="008080"/>
              </a:buClr>
              <a:defRPr/>
            </a:pPr>
            <a:endParaRPr lang="en-US" dirty="0">
              <a:cs typeface="Arial" pitchFamily="34" charset="0"/>
            </a:endParaRPr>
          </a:p>
        </p:txBody>
      </p:sp>
      <p:sp>
        <p:nvSpPr>
          <p:cNvPr id="4" name="Slide Number Placeholder 3"/>
          <p:cNvSpPr>
            <a:spLocks noGrp="1"/>
          </p:cNvSpPr>
          <p:nvPr>
            <p:ph type="sldNum" sz="quarter" idx="5"/>
          </p:nvPr>
        </p:nvSpPr>
        <p:spPr/>
        <p:txBody>
          <a:bodyPr/>
          <a:lstStyle/>
          <a:p>
            <a:fld id="{9D2DE1BA-B776-4E85-BDA6-0481E5B438F0}" type="slidenum">
              <a:rPr lang="en-US" smtClean="0"/>
              <a:pPr/>
              <a:t>27</a:t>
            </a:fld>
            <a:endParaRPr lang="en-US" dirty="0"/>
          </a:p>
        </p:txBody>
      </p:sp>
    </p:spTree>
    <p:extLst>
      <p:ext uri="{BB962C8B-B14F-4D97-AF65-F5344CB8AC3E}">
        <p14:creationId xmlns:p14="http://schemas.microsoft.com/office/powerpoint/2010/main" val="26778447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277676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Tax Cuts and Jobs Act (TCJA) bill was signed into law in December of 2017. Most of the changes that were made in this bill are scheduled to expire on December 31, 2025.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current administration ran with the intention of extending these tax laws and making modifications.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of today, the sunsetting of these changes is still intact. This is a subject we anticipate discussing with clients and friends later this year as we see what Congress proposes.</a:t>
            </a:r>
          </a:p>
          <a:p>
            <a:endParaRPr lang="en-US" dirty="0"/>
          </a:p>
          <a:p>
            <a:endParaRPr lang="en-US" dirty="0"/>
          </a:p>
        </p:txBody>
      </p:sp>
      <p:sp>
        <p:nvSpPr>
          <p:cNvPr id="4" name="Slide Number Placeholder 3"/>
          <p:cNvSpPr>
            <a:spLocks noGrp="1"/>
          </p:cNvSpPr>
          <p:nvPr>
            <p:ph type="sldNum" sz="quarter" idx="5"/>
          </p:nvPr>
        </p:nvSpPr>
        <p:spPr/>
        <p:txBody>
          <a:bodyPr/>
          <a:lstStyle/>
          <a:p>
            <a:fld id="{BD53C02A-7E42-473B-B46B-30CAC35B688D}" type="slidenum">
              <a:rPr lang="en-US" smtClean="0"/>
              <a:t>28</a:t>
            </a:fld>
            <a:endParaRPr lang="en-US"/>
          </a:p>
        </p:txBody>
      </p:sp>
    </p:spTree>
    <p:extLst>
      <p:ext uri="{BB962C8B-B14F-4D97-AF65-F5344CB8AC3E}">
        <p14:creationId xmlns:p14="http://schemas.microsoft.com/office/powerpoint/2010/main" val="11424398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742791" cy="3660458"/>
          </a:xfrm>
        </p:spPr>
        <p:txBody>
          <a:bodyPr/>
          <a:lstStyle/>
          <a:p>
            <a:pPr marL="0" marR="0" lvl="0" indent="0" algn="l" defTabSz="698830" rtl="0" eaLnBrk="1" fontAlgn="auto" latinLnBrk="0" hangingPunct="1">
              <a:spcBef>
                <a:spcPts val="764"/>
              </a:spcBef>
              <a:spcAft>
                <a:spcPts val="2446"/>
              </a:spcAft>
              <a:buClr>
                <a:schemeClr val="accent5">
                  <a:lumMod val="75000"/>
                </a:schemeClr>
              </a:buClr>
              <a:buSzTx/>
              <a:buFont typeface="Wingdings" panose="05000000000000000000" pitchFamily="2" charset="2"/>
              <a:buNone/>
              <a:tabLst/>
              <a:defRPr/>
            </a:pPr>
            <a:r>
              <a:rPr lang="en-US" dirty="0"/>
              <a:t>T</a:t>
            </a:r>
            <a:r>
              <a:rPr lang="en-US" kern="1200" dirty="0">
                <a:solidFill>
                  <a:schemeClr val="tx1"/>
                </a:solidFill>
                <a:latin typeface="+mn-lt"/>
                <a:ea typeface="+mn-ea"/>
                <a:cs typeface="+mn-cs"/>
              </a:rPr>
              <a:t>he original SECURE Act changed the required minimum distribution age from 70 ½ to 72.  Then the SECURE 2.0 Act pushed that age up even further, to age 73. </a:t>
            </a:r>
          </a:p>
          <a:p>
            <a:pPr marL="0" marR="0" lvl="0" indent="0" algn="l" defTabSz="698830" rtl="0" eaLnBrk="1" fontAlgn="auto" latinLnBrk="0" hangingPunct="1">
              <a:spcBef>
                <a:spcPts val="764"/>
              </a:spcBef>
              <a:spcAft>
                <a:spcPts val="2446"/>
              </a:spcAft>
              <a:buClr>
                <a:schemeClr val="accent5">
                  <a:lumMod val="75000"/>
                </a:schemeClr>
              </a:buClr>
              <a:buSzTx/>
              <a:buFont typeface="Wingdings" panose="05000000000000000000" pitchFamily="2" charset="2"/>
              <a:buNone/>
              <a:tabLst/>
              <a:defRPr/>
            </a:pPr>
            <a:r>
              <a:rPr lang="en-US" kern="1200" dirty="0">
                <a:solidFill>
                  <a:schemeClr val="tx1"/>
                </a:solidFill>
                <a:latin typeface="+mn-lt"/>
                <a:ea typeface="+mn-ea"/>
                <a:cs typeface="+mn-cs"/>
              </a:rPr>
              <a:t>Distributions are required to begin by April 1st of the year after you reach 73. The legislation also set the RMD age to increase to 75 in the </a:t>
            </a:r>
            <a:r>
              <a:rPr lang="en-US" dirty="0"/>
              <a:t>year </a:t>
            </a:r>
            <a:r>
              <a:rPr lang="en-US" kern="1200" dirty="0">
                <a:solidFill>
                  <a:schemeClr val="tx1"/>
                </a:solidFill>
                <a:latin typeface="+mn-lt"/>
                <a:ea typeface="+mn-ea"/>
                <a:cs typeface="+mn-cs"/>
              </a:rPr>
              <a:t>2032. </a:t>
            </a:r>
          </a:p>
        </p:txBody>
      </p:sp>
      <p:sp>
        <p:nvSpPr>
          <p:cNvPr id="4" name="Slide Number Placeholder 3"/>
          <p:cNvSpPr>
            <a:spLocks noGrp="1"/>
          </p:cNvSpPr>
          <p:nvPr>
            <p:ph type="sldNum" sz="quarter" idx="5"/>
          </p:nvPr>
        </p:nvSpPr>
        <p:spPr/>
        <p:txBody>
          <a:bodyPr/>
          <a:lstStyle/>
          <a:p>
            <a:fld id="{FE720431-4E61-4255-A096-AA7BB5116BBF}" type="slidenum">
              <a:rPr lang="en-US" smtClean="0"/>
              <a:t>29</a:t>
            </a:fld>
            <a:endParaRPr lang="en-US"/>
          </a:p>
        </p:txBody>
      </p:sp>
    </p:spTree>
    <p:extLst>
      <p:ext uri="{BB962C8B-B14F-4D97-AF65-F5344CB8AC3E}">
        <p14:creationId xmlns:p14="http://schemas.microsoft.com/office/powerpoint/2010/main" val="2570856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eaLnBrk="1" hangingPunct="1"/>
            <a:r>
              <a:rPr lang="en-US" dirty="0">
                <a:cs typeface="Arial" pitchFamily="34" charset="0"/>
              </a:rPr>
              <a:t>Before we begin, it is always important to review that there are five key areas of financial planning.  </a:t>
            </a:r>
          </a:p>
          <a:p>
            <a:pPr algn="l" eaLnBrk="1" hangingPunct="1"/>
            <a:endParaRPr lang="en-US" dirty="0">
              <a:cs typeface="Arial" pitchFamily="34" charset="0"/>
            </a:endParaRPr>
          </a:p>
          <a:p>
            <a:pPr algn="l" eaLnBrk="1" hangingPunct="1"/>
            <a:r>
              <a:rPr lang="en-US" dirty="0">
                <a:cs typeface="Arial" pitchFamily="34" charset="0"/>
              </a:rPr>
              <a:t>They are: </a:t>
            </a:r>
          </a:p>
          <a:p>
            <a:pPr algn="l" eaLnBrk="1" hangingPunct="1"/>
            <a:endParaRPr lang="en-US" dirty="0">
              <a:cs typeface="Arial" pitchFamily="34" charset="0"/>
            </a:endParaRPr>
          </a:p>
          <a:p>
            <a:pPr algn="l" eaLnBrk="1" hangingPunct="1">
              <a:buFontTx/>
              <a:buChar char="•"/>
            </a:pPr>
            <a:r>
              <a:rPr lang="en-US" dirty="0">
                <a:cs typeface="Arial" pitchFamily="34" charset="0"/>
              </a:rPr>
              <a:t>Preservation Planning, </a:t>
            </a:r>
          </a:p>
          <a:p>
            <a:pPr algn="l" eaLnBrk="1" hangingPunct="1">
              <a:buFontTx/>
              <a:buChar char="•"/>
            </a:pPr>
            <a:r>
              <a:rPr lang="en-US" dirty="0">
                <a:cs typeface="Arial" pitchFamily="34" charset="0"/>
              </a:rPr>
              <a:t>Retirement Planning, </a:t>
            </a:r>
          </a:p>
          <a:p>
            <a:pPr algn="l" eaLnBrk="1" hangingPunct="1">
              <a:buFontTx/>
              <a:buChar char="•"/>
            </a:pPr>
            <a:r>
              <a:rPr lang="en-US" dirty="0">
                <a:cs typeface="Arial" pitchFamily="34" charset="0"/>
              </a:rPr>
              <a:t>Tax Planning,</a:t>
            </a:r>
          </a:p>
          <a:p>
            <a:pPr algn="l" eaLnBrk="1" hangingPunct="1">
              <a:buFontTx/>
              <a:buChar char="•"/>
            </a:pPr>
            <a:r>
              <a:rPr lang="en-US" dirty="0">
                <a:cs typeface="Arial" pitchFamily="34" charset="0"/>
              </a:rPr>
              <a:t>Estate Planning, and </a:t>
            </a:r>
          </a:p>
          <a:p>
            <a:pPr algn="l" eaLnBrk="1" hangingPunct="1">
              <a:buFontTx/>
              <a:buChar char="•"/>
            </a:pPr>
            <a:r>
              <a:rPr lang="en-US" dirty="0">
                <a:cs typeface="Arial" pitchFamily="34" charset="0"/>
              </a:rPr>
              <a:t>Investment Planning</a:t>
            </a:r>
          </a:p>
          <a:p>
            <a:pPr algn="l" eaLnBrk="1" hangingPunct="1">
              <a:buFontTx/>
              <a:buChar char="•"/>
            </a:pPr>
            <a:endParaRPr lang="en-US" dirty="0">
              <a:cs typeface="Arial" pitchFamily="34" charset="0"/>
            </a:endParaRPr>
          </a:p>
          <a:p>
            <a:pPr algn="l" eaLnBrk="1" hangingPunct="1"/>
            <a:r>
              <a:rPr lang="en-US" dirty="0">
                <a:cs typeface="Arial" pitchFamily="34" charset="0"/>
              </a:rPr>
              <a:t>As a comprehensive financial services firm, we try to always consider the impact of any recommendation we make on not just one, but all these areas for our clients.</a:t>
            </a:r>
          </a:p>
          <a:p>
            <a:pPr algn="l" eaLnBrk="1" hangingPunct="1"/>
            <a:endParaRPr lang="en-US" dirty="0">
              <a:cs typeface="Arial" pitchFamily="34" charset="0"/>
            </a:endParaRPr>
          </a:p>
          <a:p>
            <a:pPr algn="l" eaLnBrk="1" hangingPunct="1"/>
            <a:r>
              <a:rPr lang="en-US" dirty="0">
                <a:cs typeface="Arial" pitchFamily="34" charset="0"/>
              </a:rPr>
              <a:t>Today's presentation will be focused on investment planning and equity markets, and  we will also share with you some proactive tax planning strategies.</a:t>
            </a:r>
            <a:endParaRPr lang="en-US" dirty="0"/>
          </a:p>
        </p:txBody>
      </p:sp>
      <p:sp>
        <p:nvSpPr>
          <p:cNvPr id="4" name="Slide Number Placeholder 3"/>
          <p:cNvSpPr>
            <a:spLocks noGrp="1"/>
          </p:cNvSpPr>
          <p:nvPr>
            <p:ph type="sldNum" sz="quarter" idx="5"/>
          </p:nvPr>
        </p:nvSpPr>
        <p:spPr/>
        <p:txBody>
          <a:bodyPr/>
          <a:lstStyle/>
          <a:p>
            <a:fld id="{BD53C02A-7E42-473B-B46B-30CAC35B688D}" type="slidenum">
              <a:rPr lang="en-US" smtClean="0"/>
              <a:t>3</a:t>
            </a:fld>
            <a:endParaRPr lang="en-US"/>
          </a:p>
        </p:txBody>
      </p:sp>
    </p:spTree>
    <p:extLst>
      <p:ext uri="{BB962C8B-B14F-4D97-AF65-F5344CB8AC3E}">
        <p14:creationId xmlns:p14="http://schemas.microsoft.com/office/powerpoint/2010/main" val="38451120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139530"/>
          </a:xfrm>
        </p:spPr>
        <p:txBody>
          <a:bodyPr/>
          <a:lstStyle/>
          <a:p>
            <a:pPr lvl="0" defTabSz="685800">
              <a:lnSpc>
                <a:spcPct val="100000"/>
              </a:lnSpc>
              <a:spcBef>
                <a:spcPts val="750"/>
              </a:spcBef>
              <a:spcAft>
                <a:spcPts val="2400"/>
              </a:spcAft>
              <a:buClr>
                <a:schemeClr val="accent5">
                  <a:lumMod val="75000"/>
                </a:schemeClr>
              </a:buClr>
            </a:pPr>
            <a:r>
              <a:rPr lang="en-US" kern="1200" dirty="0">
                <a:solidFill>
                  <a:schemeClr val="tx1"/>
                </a:solidFill>
                <a:latin typeface="+mn-lt"/>
                <a:ea typeface="+mn-ea"/>
                <a:cs typeface="+mn-cs"/>
              </a:rPr>
              <a:t>In addition to some catch up contribution allowances , another nice future feature of the SECURE 2.0 Act is the option to convert unused 529 plan funds into a ROTH IRA. </a:t>
            </a:r>
          </a:p>
          <a:p>
            <a:pPr lvl="0" defTabSz="685800">
              <a:lnSpc>
                <a:spcPct val="100000"/>
              </a:lnSpc>
              <a:spcBef>
                <a:spcPts val="750"/>
              </a:spcBef>
              <a:spcAft>
                <a:spcPts val="2400"/>
              </a:spcAft>
              <a:buClr>
                <a:schemeClr val="accent5">
                  <a:lumMod val="75000"/>
                </a:schemeClr>
              </a:buClr>
            </a:pPr>
            <a:r>
              <a:rPr lang="en-US" kern="1200" dirty="0">
                <a:solidFill>
                  <a:schemeClr val="tx1"/>
                </a:solidFill>
                <a:latin typeface="+mn-lt"/>
                <a:ea typeface="+mn-ea"/>
                <a:cs typeface="+mn-cs"/>
              </a:rPr>
              <a:t>The qualifications for this are complicated, including that the 529 plan must have been in existence for 15 years of longer.  </a:t>
            </a:r>
            <a:r>
              <a:rPr lang="en-US" dirty="0"/>
              <a:t>After 15 years, any unused 529 plan assets can be rolled over to a ROTH IRA for the beneficiary, subject to the annual ROTH contribution limits and an aggregate lifetime limit of $35,000. This rollover will be treated as a contribution toward that person’s annual ROTH IRA contribution limit.</a:t>
            </a:r>
          </a:p>
          <a:p>
            <a:pPr lvl="0" defTabSz="685800">
              <a:lnSpc>
                <a:spcPct val="100000"/>
              </a:lnSpc>
              <a:spcBef>
                <a:spcPts val="750"/>
              </a:spcBef>
              <a:spcAft>
                <a:spcPts val="2400"/>
              </a:spcAft>
              <a:buClr>
                <a:schemeClr val="accent5">
                  <a:lumMod val="75000"/>
                </a:schemeClr>
              </a:buClr>
            </a:pPr>
            <a:r>
              <a:rPr lang="en-US" b="1" kern="1200" dirty="0">
                <a:solidFill>
                  <a:schemeClr val="tx1"/>
                </a:solidFill>
                <a:latin typeface="+mn-lt"/>
                <a:ea typeface="+mn-ea"/>
                <a:cs typeface="+mn-cs"/>
              </a:rPr>
              <a:t>If you would like to see how this fits into your situation, please schedule time to talk with us.</a:t>
            </a:r>
          </a:p>
        </p:txBody>
      </p:sp>
      <p:sp>
        <p:nvSpPr>
          <p:cNvPr id="4" name="Slide Number Placeholder 3"/>
          <p:cNvSpPr>
            <a:spLocks noGrp="1"/>
          </p:cNvSpPr>
          <p:nvPr>
            <p:ph type="sldNum" sz="quarter" idx="5"/>
          </p:nvPr>
        </p:nvSpPr>
        <p:spPr/>
        <p:txBody>
          <a:bodyPr/>
          <a:lstStyle/>
          <a:p>
            <a:fld id="{FE720431-4E61-4255-A096-AA7BB5116BBF}" type="slidenum">
              <a:rPr lang="en-US" smtClean="0"/>
              <a:t>30</a:t>
            </a:fld>
            <a:endParaRPr lang="en-US"/>
          </a:p>
        </p:txBody>
      </p:sp>
    </p:spTree>
    <p:extLst>
      <p:ext uri="{BB962C8B-B14F-4D97-AF65-F5344CB8AC3E}">
        <p14:creationId xmlns:p14="http://schemas.microsoft.com/office/powerpoint/2010/main" val="7428092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solidFill>
                  <a:prstClr val="black"/>
                </a:solidFill>
              </a:rPr>
              <a:t>A critical area to review in tax planning for your retirement accounts is what we refer to as overall </a:t>
            </a:r>
            <a:r>
              <a:rPr lang="en-US" b="1" dirty="0">
                <a:solidFill>
                  <a:prstClr val="black"/>
                </a:solidFill>
              </a:rPr>
              <a:t>Family Tax Bracket Management.</a:t>
            </a:r>
          </a:p>
          <a:p>
            <a:pPr algn="l"/>
            <a:endParaRPr lang="en-US" dirty="0">
              <a:solidFill>
                <a:prstClr val="black"/>
              </a:solidFill>
            </a:endParaRPr>
          </a:p>
          <a:p>
            <a:pPr algn="l"/>
            <a:r>
              <a:rPr lang="en-US" dirty="0">
                <a:solidFill>
                  <a:prstClr val="black"/>
                </a:solidFill>
              </a:rPr>
              <a:t>If you have retirement assets that are not in a ROTH IRA, when and who takes distributions can make a huge financial difference from a tax standpoint.</a:t>
            </a:r>
          </a:p>
          <a:p>
            <a:pPr algn="l"/>
            <a:endParaRPr lang="en-US" dirty="0">
              <a:solidFill>
                <a:prstClr val="black"/>
              </a:solidFill>
            </a:endParaRPr>
          </a:p>
          <a:p>
            <a:pPr algn="l"/>
            <a:r>
              <a:rPr lang="en-US" dirty="0">
                <a:solidFill>
                  <a:prstClr val="black"/>
                </a:solidFill>
              </a:rPr>
              <a:t>Simply put, if you are in a higher tax bracket than your beneficiaries, then it might make sense to let them take distributions in their tax bracket rather than you in yours.</a:t>
            </a:r>
          </a:p>
          <a:p>
            <a:pPr algn="l"/>
            <a:endParaRPr lang="en-US" dirty="0">
              <a:solidFill>
                <a:prstClr val="black"/>
              </a:solidFill>
            </a:endParaRPr>
          </a:p>
          <a:p>
            <a:pPr algn="l"/>
            <a:r>
              <a:rPr lang="en-US" dirty="0">
                <a:solidFill>
                  <a:prstClr val="black"/>
                </a:solidFill>
              </a:rPr>
              <a:t>However, if your beneficiaries are in a higher tax bracket, then it might make sense to take distributions in your bracket, convert these accounts to Roth IRAs and leave them an account that still must be taken out in 10 years after your death, but can grow tax- free for up to those ten years.</a:t>
            </a:r>
          </a:p>
          <a:p>
            <a:pPr algn="l"/>
            <a:endParaRPr lang="en-US" dirty="0">
              <a:solidFill>
                <a:prstClr val="black"/>
              </a:solidFill>
            </a:endParaRPr>
          </a:p>
          <a:p>
            <a:pPr algn="l"/>
            <a:r>
              <a:rPr lang="en-US" dirty="0">
                <a:solidFill>
                  <a:prstClr val="black"/>
                </a:solidFill>
              </a:rPr>
              <a:t>A key step that we like to start with to help clients look at tax minimizing is to compare your marginal tax rate with your beneficiary's marginal tax rate(s) each year. This is something we try to think about for clients, especially those with large retirement accounts. </a:t>
            </a:r>
          </a:p>
          <a:p>
            <a:endParaRPr lang="en-US" sz="1600"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31</a:t>
            </a:fld>
            <a:endParaRPr lang="en-US" dirty="0"/>
          </a:p>
        </p:txBody>
      </p:sp>
    </p:spTree>
    <p:extLst>
      <p:ext uri="{BB962C8B-B14F-4D97-AF65-F5344CB8AC3E}">
        <p14:creationId xmlns:p14="http://schemas.microsoft.com/office/powerpoint/2010/main" val="16251846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733425"/>
            <a:ext cx="5670550" cy="3189288"/>
          </a:xfrm>
        </p:spPr>
      </p:sp>
      <p:sp>
        <p:nvSpPr>
          <p:cNvPr id="3" name="Notes Placeholder 2"/>
          <p:cNvSpPr>
            <a:spLocks noGrp="1"/>
          </p:cNvSpPr>
          <p:nvPr>
            <p:ph type="body" idx="1"/>
          </p:nvPr>
        </p:nvSpPr>
        <p:spPr>
          <a:xfrm>
            <a:off x="700391" y="4099665"/>
            <a:ext cx="5732949" cy="4877470"/>
          </a:xfrm>
        </p:spPr>
        <p:txBody>
          <a:bodyPr/>
          <a:lstStyle/>
          <a:p>
            <a:pPr>
              <a:defRPr/>
            </a:pPr>
            <a:r>
              <a:rPr lang="en-US" dirty="0"/>
              <a:t>Especially now with the SECURE Act’s 10-year rule, for some people, exploring a ROTH IRA Conversion could be helpful. Some benefits from Roth IRA Conversions include:</a:t>
            </a:r>
          </a:p>
          <a:p>
            <a:pPr>
              <a:defRPr/>
            </a:pPr>
            <a:endParaRPr lang="en-US" dirty="0"/>
          </a:p>
          <a:p>
            <a:pPr marL="292797" indent="-292797">
              <a:lnSpc>
                <a:spcPct val="150000"/>
              </a:lnSpc>
              <a:buFontTx/>
              <a:buChar char="•"/>
              <a:defRPr/>
            </a:pPr>
            <a:r>
              <a:rPr lang="en-US" dirty="0"/>
              <a:t>They could lower your overall taxable income long-term.</a:t>
            </a:r>
          </a:p>
          <a:p>
            <a:pPr marL="292797" indent="-292797">
              <a:lnSpc>
                <a:spcPct val="150000"/>
              </a:lnSpc>
              <a:buFontTx/>
              <a:buChar char="•"/>
              <a:defRPr/>
            </a:pPr>
            <a:r>
              <a:rPr lang="en-US" dirty="0"/>
              <a:t>ROTH IRAs enjoy tax-free compounding.</a:t>
            </a:r>
          </a:p>
          <a:p>
            <a:pPr marL="292797" indent="-292797">
              <a:lnSpc>
                <a:spcPct val="150000"/>
              </a:lnSpc>
              <a:buFontTx/>
              <a:buChar char="•"/>
              <a:defRPr/>
            </a:pPr>
            <a:r>
              <a:rPr lang="en-US" dirty="0"/>
              <a:t>ROTH IRAs have no RMDs (currently at age 73). </a:t>
            </a:r>
          </a:p>
          <a:p>
            <a:pPr marL="292797" indent="-292797">
              <a:lnSpc>
                <a:spcPct val="150000"/>
              </a:lnSpc>
              <a:buFontTx/>
              <a:buChar char="•"/>
              <a:defRPr/>
            </a:pPr>
            <a:r>
              <a:rPr lang="en-US" dirty="0"/>
              <a:t>ROTH IRAS allow tax-free withdrawals for beneficiaries.</a:t>
            </a:r>
          </a:p>
          <a:p>
            <a:pPr marL="292797" indent="-292797">
              <a:lnSpc>
                <a:spcPct val="150000"/>
              </a:lnSpc>
              <a:buFontTx/>
              <a:buChar char="•"/>
              <a:defRPr/>
            </a:pPr>
            <a:endParaRPr lang="en-US" spc="5" dirty="0">
              <a:solidFill>
                <a:srgbClr val="000000"/>
              </a:solidFill>
              <a:cs typeface="Times New Roman" panose="02020603050405020304" pitchFamily="18" charset="0"/>
            </a:endParaRPr>
          </a:p>
          <a:p>
            <a:pPr marR="58236" algn="just">
              <a:spcBef>
                <a:spcPts val="510"/>
              </a:spcBef>
            </a:pPr>
            <a:r>
              <a:rPr lang="en-US" spc="5" dirty="0">
                <a:solidFill>
                  <a:srgbClr val="000000"/>
                </a:solidFill>
                <a:ea typeface="Times New Roman" panose="02020603050405020304" pitchFamily="18" charset="0"/>
                <a:cs typeface="Times New Roman" panose="02020603050405020304" pitchFamily="18" charset="0"/>
              </a:rPr>
              <a:t>Partial or full Roth IRA conversion are not for everyone. Whether you convert part or all your traditional IRA to a Roth IRA depends on your situation. Before doing so, it is best to prepare a tax projection and calculate the appropriate amount to convert. </a:t>
            </a:r>
          </a:p>
          <a:p>
            <a:pPr marR="58236" algn="just">
              <a:spcBef>
                <a:spcPts val="510"/>
              </a:spcBef>
            </a:pPr>
            <a:endParaRPr lang="en-US" spc="5" dirty="0">
              <a:solidFill>
                <a:srgbClr val="000000"/>
              </a:solidFill>
              <a:ea typeface="Times New Roman" panose="02020603050405020304" pitchFamily="18" charset="0"/>
              <a:cs typeface="Times New Roman" panose="02020603050405020304" pitchFamily="18" charset="0"/>
            </a:endParaRPr>
          </a:p>
          <a:p>
            <a:pPr marR="58236" algn="just">
              <a:spcBef>
                <a:spcPts val="510"/>
              </a:spcBef>
            </a:pPr>
            <a:r>
              <a:rPr lang="en-US" b="1" spc="5" dirty="0">
                <a:solidFill>
                  <a:srgbClr val="000000"/>
                </a:solidFill>
                <a:ea typeface="Times New Roman" panose="02020603050405020304" pitchFamily="18" charset="0"/>
                <a:cs typeface="Times New Roman" panose="02020603050405020304" pitchFamily="18" charset="0"/>
              </a:rPr>
              <a:t>Like with many financial decisions, there are several pros and cons to making this change. Please call us or talk with your tax advisor to see if this makes sense for you. </a:t>
            </a:r>
          </a:p>
          <a:p>
            <a:pPr marL="0" lvl="2" defTabSz="949199">
              <a:spcBef>
                <a:spcPts val="611"/>
              </a:spcBef>
              <a:spcAft>
                <a:spcPts val="611"/>
              </a:spcAft>
              <a:buClr>
                <a:srgbClr val="008080"/>
              </a:buClr>
              <a:defRPr/>
            </a:pPr>
            <a:endParaRPr lang="en-US"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32</a:t>
            </a:fld>
            <a:endParaRPr lang="en-US" dirty="0"/>
          </a:p>
        </p:txBody>
      </p:sp>
    </p:spTree>
    <p:extLst>
      <p:ext uri="{BB962C8B-B14F-4D97-AF65-F5344CB8AC3E}">
        <p14:creationId xmlns:p14="http://schemas.microsoft.com/office/powerpoint/2010/main" val="42539731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For those of us who are close to the standard deduction level, a strategy to consider is “bunching” your charitable donations into a Donor Advised Fund (DAF).</a:t>
            </a:r>
            <a:r>
              <a:rPr lang="en-US" dirty="0">
                <a:solidFill>
                  <a:schemeClr val="bg2">
                    <a:lumMod val="10000"/>
                  </a:schemeClr>
                </a:solidFill>
                <a:cs typeface="Calibri" panose="020F0502020204030204" pitchFamily="34" charset="0"/>
              </a:rPr>
              <a:t> </a:t>
            </a:r>
          </a:p>
          <a:p>
            <a:pPr defTabSz="931774">
              <a:defRPr/>
            </a:pPr>
            <a:endParaRPr lang="en-US" dirty="0">
              <a:solidFill>
                <a:schemeClr val="bg2">
                  <a:lumMod val="10000"/>
                </a:schemeClr>
              </a:solidFill>
              <a:cs typeface="Calibri" panose="020F0502020204030204" pitchFamily="34" charset="0"/>
            </a:endParaRPr>
          </a:p>
          <a:p>
            <a:pPr defTabSz="931774">
              <a:defRPr/>
            </a:pPr>
            <a:r>
              <a:rPr lang="en-US" dirty="0">
                <a:solidFill>
                  <a:schemeClr val="bg2">
                    <a:lumMod val="10000"/>
                  </a:schemeClr>
                </a:solidFill>
                <a:cs typeface="Calibri" panose="020F0502020204030204" pitchFamily="34" charset="0"/>
              </a:rPr>
              <a:t>For example, someone who is slightly over the standard deduction each year can “bunch” three years of charitable contributions into a Donor Advised Fund in year one. This could bring that taxpayer a much larger overall tax savings over, in this example, three years. Then from their Donor Advised Fund they can give their favorite charity money each year.</a:t>
            </a:r>
          </a:p>
          <a:p>
            <a:pPr defTabSz="931774">
              <a:defRPr/>
            </a:pPr>
            <a:endParaRPr lang="en-US" dirty="0">
              <a:solidFill>
                <a:schemeClr val="bg2">
                  <a:lumMod val="10000"/>
                </a:schemeClr>
              </a:solidFill>
              <a:cs typeface="Calibri" panose="020F0502020204030204" pitchFamily="34" charset="0"/>
            </a:endParaRPr>
          </a:p>
          <a:p>
            <a:pPr defTabSz="931774">
              <a:defRPr/>
            </a:pPr>
            <a:r>
              <a:rPr lang="en-US" dirty="0">
                <a:solidFill>
                  <a:schemeClr val="bg2">
                    <a:lumMod val="10000"/>
                  </a:schemeClr>
                </a:solidFill>
                <a:cs typeface="Calibri" panose="020F0502020204030204" pitchFamily="34" charset="0"/>
              </a:rPr>
              <a:t>Now is the time to explore if it is helpful for your tax situation to deposit cash, appreciated securities or other assets into a Donor Advised Fund, and then distribute the money to charities over time. For more information on this strategy, call us.</a:t>
            </a:r>
            <a:endParaRPr lang="en-US" dirty="0"/>
          </a:p>
          <a:p>
            <a:endParaRPr lang="en-US"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33</a:t>
            </a:fld>
            <a:endParaRPr lang="en-US" dirty="0"/>
          </a:p>
        </p:txBody>
      </p:sp>
    </p:spTree>
    <p:extLst>
      <p:ext uri="{BB962C8B-B14F-4D97-AF65-F5344CB8AC3E}">
        <p14:creationId xmlns:p14="http://schemas.microsoft.com/office/powerpoint/2010/main" val="30519371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200150"/>
            <a:ext cx="5765800" cy="3243263"/>
          </a:xfrm>
        </p:spPr>
      </p:sp>
      <p:sp>
        <p:nvSpPr>
          <p:cNvPr id="3" name="Notes Placeholder 2"/>
          <p:cNvSpPr>
            <a:spLocks noGrp="1"/>
          </p:cNvSpPr>
          <p:nvPr>
            <p:ph type="body" idx="1"/>
          </p:nvPr>
        </p:nvSpPr>
        <p:spPr>
          <a:xfrm>
            <a:off x="732544" y="4624264"/>
            <a:ext cx="5860348" cy="2514453"/>
          </a:xfrm>
        </p:spPr>
        <p:txBody>
          <a:bodyPr/>
          <a:lstStyle/>
          <a:p>
            <a:pPr algn="l"/>
            <a:r>
              <a:rPr lang="en-US" dirty="0"/>
              <a:t>Qualified Charitable Distributions (QCD) can be a tax advantaged gifting strategy for retirement savers. </a:t>
            </a:r>
            <a:r>
              <a:rPr lang="en-US" sz="1800" dirty="0">
                <a:solidFill>
                  <a:srgbClr val="4D5156"/>
                </a:solidFill>
                <a:effectLst/>
                <a:latin typeface="Roboto" panose="02000000000000000000" pitchFamily="2" charset="0"/>
                <a:ea typeface="Times New Roman" panose="02020603050405020304" pitchFamily="18" charset="0"/>
                <a:cs typeface="Aptos" panose="020B0004020202020204" pitchFamily="34" charset="0"/>
              </a:rPr>
              <a:t>For 2025, the maximum Qualified Charitable Distribution (QCD) is $108,000 per individual. This means that someone aged 70 1/2 or older can donate up to $108,000 directly from their IRA to a qualified charity without having to include the amount in their taxable income.</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algn="l"/>
            <a:endParaRPr lang="en-US" dirty="0"/>
          </a:p>
          <a:p>
            <a:pPr algn="l"/>
            <a:endParaRPr lang="en-US" dirty="0"/>
          </a:p>
          <a:p>
            <a:pPr algn="l"/>
            <a:r>
              <a:rPr lang="en-US" dirty="0"/>
              <a:t>One idea that experts suggest if you are charitably inclined is to consider using part or all of your Required Minimum Distribution or “RMD” if you are over age 73 for a Qualified Charitable Distribution or “QCD”.</a:t>
            </a:r>
          </a:p>
          <a:p>
            <a:pPr algn="l"/>
            <a:endParaRPr lang="en-US" dirty="0"/>
          </a:p>
          <a:p>
            <a:pPr algn="l"/>
            <a:r>
              <a:rPr lang="en-US" b="1" dirty="0"/>
              <a:t>Like many of the other strategies we are discussing today, this is one you should see us about if you are interested in evaluating your situation</a:t>
            </a:r>
            <a:r>
              <a:rPr lang="en-US" dirty="0"/>
              <a:t>.</a:t>
            </a:r>
          </a:p>
          <a:p>
            <a:endParaRPr lang="en-US" dirty="0"/>
          </a:p>
          <a:p>
            <a:endParaRPr lang="en-US" dirty="0"/>
          </a:p>
          <a:p>
            <a:endParaRPr lang="en-US" dirty="0"/>
          </a:p>
          <a:p>
            <a:pPr defTabSz="686301">
              <a:lnSpc>
                <a:spcPct val="75000"/>
              </a:lnSpc>
              <a:spcBef>
                <a:spcPts val="751"/>
              </a:spcBef>
              <a:spcAft>
                <a:spcPct val="35000"/>
              </a:spcAft>
              <a:buClr>
                <a:schemeClr val="accent2">
                  <a:lumMod val="75000"/>
                </a:schemeClr>
              </a:buClr>
              <a:defRPr/>
            </a:pPr>
            <a:endParaRPr lang="en-US" dirty="0"/>
          </a:p>
        </p:txBody>
      </p:sp>
      <p:sp>
        <p:nvSpPr>
          <p:cNvPr id="4" name="Slide Number Placeholder 3"/>
          <p:cNvSpPr>
            <a:spLocks noGrp="1"/>
          </p:cNvSpPr>
          <p:nvPr>
            <p:ph type="sldNum" sz="quarter" idx="5"/>
          </p:nvPr>
        </p:nvSpPr>
        <p:spPr/>
        <p:txBody>
          <a:bodyPr/>
          <a:lstStyle/>
          <a:p>
            <a:pPr defTabSz="474739"/>
            <a:fld id="{9D2DE1BA-B776-4E85-BDA6-0481E5B438F0}" type="slidenum">
              <a:rPr lang="en-US">
                <a:solidFill>
                  <a:prstClr val="black"/>
                </a:solidFill>
                <a:latin typeface="Calibri"/>
              </a:rPr>
              <a:pPr defTabSz="474739"/>
              <a:t>34</a:t>
            </a:fld>
            <a:endParaRPr lang="en-US" dirty="0">
              <a:solidFill>
                <a:prstClr val="black"/>
              </a:solidFill>
              <a:latin typeface="Calibri"/>
            </a:endParaRPr>
          </a:p>
        </p:txBody>
      </p:sp>
    </p:spTree>
    <p:extLst>
      <p:ext uri="{BB962C8B-B14F-4D97-AF65-F5344CB8AC3E}">
        <p14:creationId xmlns:p14="http://schemas.microsoft.com/office/powerpoint/2010/main" val="8782028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administration ran with the goal of changing tax laws.  Part of their discussion was to continue the favorable rates we have seen.  Another part was to make changes. </a:t>
            </a:r>
          </a:p>
          <a:p>
            <a:endParaRPr lang="en-US" dirty="0"/>
          </a:p>
          <a:p>
            <a:r>
              <a:rPr lang="en-US" dirty="0"/>
              <a:t>Our goal today is not to speculate on what and when but to watch, learn, and help our clients when these changes come about.</a:t>
            </a:r>
          </a:p>
          <a:p>
            <a:endParaRPr lang="en-US" dirty="0"/>
          </a:p>
          <a:p>
            <a:r>
              <a:rPr lang="en-US" dirty="0"/>
              <a:t>During the course of this year, please be prepared to hear from us on changes and opportunities as they take place.</a:t>
            </a:r>
          </a:p>
        </p:txBody>
      </p:sp>
      <p:sp>
        <p:nvSpPr>
          <p:cNvPr id="4" name="Slide Number Placeholder 3"/>
          <p:cNvSpPr>
            <a:spLocks noGrp="1"/>
          </p:cNvSpPr>
          <p:nvPr>
            <p:ph type="sldNum" sz="quarter" idx="5"/>
          </p:nvPr>
        </p:nvSpPr>
        <p:spPr/>
        <p:txBody>
          <a:bodyPr/>
          <a:lstStyle/>
          <a:p>
            <a:fld id="{BD53C02A-7E42-473B-B46B-30CAC35B688D}" type="slidenum">
              <a:rPr lang="en-US" smtClean="0"/>
              <a:t>35</a:t>
            </a:fld>
            <a:endParaRPr lang="en-US"/>
          </a:p>
        </p:txBody>
      </p:sp>
    </p:spTree>
    <p:extLst>
      <p:ext uri="{BB962C8B-B14F-4D97-AF65-F5344CB8AC3E}">
        <p14:creationId xmlns:p14="http://schemas.microsoft.com/office/powerpoint/2010/main" val="6957427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i="0" dirty="0">
                <a:solidFill>
                  <a:srgbClr val="1C1C1C"/>
                </a:solidFill>
                <a:effectLst/>
                <a:latin typeface="Inter"/>
              </a:rPr>
              <a:t>Again, we believe that taking a proactive approach to your tax situation could yield better results. </a:t>
            </a:r>
          </a:p>
          <a:p>
            <a:pPr defTabSz="931774">
              <a:defRPr/>
            </a:pPr>
            <a:endParaRPr lang="en-US" sz="1200" dirty="0">
              <a:cs typeface="Arial" pitchFamily="34" charset="0"/>
            </a:endParaRPr>
          </a:p>
          <a:p>
            <a:pPr defTabSz="931774">
              <a:defRPr/>
            </a:pPr>
            <a:r>
              <a:rPr lang="en-US" sz="1200" dirty="0">
                <a:cs typeface="Arial" pitchFamily="34" charset="0"/>
              </a:rPr>
              <a:t>One of our goals is to continually educate our clients. Please read our special tax report, or if you do not have a copy, we encourage you to request one. It offers valuable and useful information for filing your 2024 taxes as well as proactive tax planning tips for 2025.Please connect with our office and we can send  this report to you or anyone you feel may benefit from this information.</a:t>
            </a:r>
          </a:p>
          <a:p>
            <a:pPr defTabSz="931774">
              <a:defRPr/>
            </a:pPr>
            <a:endParaRPr lang="en-US" sz="1200" dirty="0">
              <a:cs typeface="Arial" pitchFamily="34" charset="0"/>
            </a:endParaRPr>
          </a:p>
          <a:p>
            <a:pPr defTabSz="931774">
              <a:defRPr/>
            </a:pPr>
            <a:endParaRPr lang="en-US" sz="1200" dirty="0">
              <a:cs typeface="Arial" pitchFamily="34" charset="0"/>
            </a:endParaRPr>
          </a:p>
        </p:txBody>
      </p:sp>
      <p:sp>
        <p:nvSpPr>
          <p:cNvPr id="4" name="Slide Number Placeholder 3"/>
          <p:cNvSpPr>
            <a:spLocks noGrp="1"/>
          </p:cNvSpPr>
          <p:nvPr>
            <p:ph type="sldNum" sz="quarter" idx="5"/>
          </p:nvPr>
        </p:nvSpPr>
        <p:spPr/>
        <p:txBody>
          <a:bodyPr/>
          <a:lstStyle/>
          <a:p>
            <a:fld id="{BD53C02A-7E42-473B-B46B-30CAC35B688D}" type="slidenum">
              <a:rPr lang="en-US" smtClean="0"/>
              <a:t>36</a:t>
            </a:fld>
            <a:endParaRPr lang="en-US"/>
          </a:p>
        </p:txBody>
      </p:sp>
    </p:spTree>
    <p:extLst>
      <p:ext uri="{BB962C8B-B14F-4D97-AF65-F5344CB8AC3E}">
        <p14:creationId xmlns:p14="http://schemas.microsoft.com/office/powerpoint/2010/main" val="7309483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931637">
              <a:defRPr/>
            </a:pPr>
            <a:r>
              <a:rPr lang="en-US" sz="1050" dirty="0"/>
              <a:t>We are very grateful for our clients and appreciate the opportunity to partner with you in your financial journey. We look forward to serving you in 2024.</a:t>
            </a:r>
          </a:p>
          <a:p>
            <a:pPr algn="just" defTabSz="931637">
              <a:defRPr/>
            </a:pPr>
            <a:endParaRPr lang="en-US" sz="1050" dirty="0"/>
          </a:p>
          <a:p>
            <a:pPr algn="just" defTabSz="931637">
              <a:defRPr/>
            </a:pPr>
            <a:r>
              <a:rPr lang="en-US" sz="1050" dirty="0"/>
              <a:t>This year, one of our goals is to help more people just like you!</a:t>
            </a:r>
          </a:p>
          <a:p>
            <a:pPr algn="just" defTabSz="931637">
              <a:defRPr/>
            </a:pPr>
            <a:endParaRPr lang="en-US" sz="1050" dirty="0"/>
          </a:p>
          <a:p>
            <a:pPr algn="just" defTabSz="931637">
              <a:defRPr/>
            </a:pPr>
            <a:r>
              <a:rPr lang="en-US" sz="1050" dirty="0"/>
              <a:t>The best compliment is a referral. </a:t>
            </a:r>
            <a:r>
              <a:rPr lang="en-US" sz="1050" dirty="0">
                <a:cs typeface="Arial" pitchFamily="34" charset="0"/>
              </a:rPr>
              <a:t>Some of our best clients were referred to us by existing clients. </a:t>
            </a:r>
          </a:p>
          <a:p>
            <a:pPr algn="just" defTabSz="931637">
              <a:defRPr/>
            </a:pPr>
            <a:endParaRPr lang="en-US" sz="1050" dirty="0">
              <a:cs typeface="Arial" pitchFamily="34" charset="0"/>
            </a:endParaRPr>
          </a:p>
          <a:p>
            <a:pPr algn="just" defTabSz="931637">
              <a:defRPr/>
            </a:pPr>
            <a:r>
              <a:rPr lang="en-US" sz="1050" dirty="0"/>
              <a:t>If you know someone you think may benefit from our services, we would appreciate their contact information so we can add them to our distribution list to receive our newsletters and so we can invite them to attend our presentations.</a:t>
            </a:r>
          </a:p>
          <a:p>
            <a:pPr algn="just" eaLnBrk="1" hangingPunct="1"/>
            <a:endParaRPr lang="en-US" sz="1050" dirty="0">
              <a:cs typeface="Arial" pitchFamily="34" charset="0"/>
            </a:endParaRPr>
          </a:p>
          <a:p>
            <a:pPr algn="just" eaLnBrk="1" hangingPunct="1"/>
            <a:r>
              <a:rPr lang="en-US" sz="1050" dirty="0">
                <a:cs typeface="Arial" pitchFamily="34" charset="0"/>
              </a:rPr>
              <a:t>Again, thank you for your business. One of our primary goals is to keep clients informed and we appreciate you watching our update.   </a:t>
            </a:r>
          </a:p>
          <a:p>
            <a:pPr algn="l" eaLnBrk="1" hangingPunct="1"/>
            <a:endParaRPr lang="en-US" sz="1050" dirty="0">
              <a:cs typeface="Arial" pitchFamily="34" charset="0"/>
            </a:endParaRPr>
          </a:p>
          <a:p>
            <a:pPr algn="l" eaLnBrk="1" hangingPunct="1"/>
            <a:r>
              <a:rPr lang="en-US" sz="1050" dirty="0">
                <a:cs typeface="Arial" pitchFamily="34" charset="0"/>
              </a:rPr>
              <a:t>Please call us if you have any questions.</a:t>
            </a:r>
          </a:p>
          <a:p>
            <a:pPr algn="just" eaLnBrk="1" hangingPunct="1"/>
            <a:endParaRPr lang="en-US" sz="1050" dirty="0">
              <a:cs typeface="Arial" pitchFamily="34" charset="0"/>
            </a:endParaRPr>
          </a:p>
        </p:txBody>
      </p:sp>
      <p:sp>
        <p:nvSpPr>
          <p:cNvPr id="4" name="Slide Number Placeholder 3"/>
          <p:cNvSpPr>
            <a:spLocks noGrp="1"/>
          </p:cNvSpPr>
          <p:nvPr>
            <p:ph type="sldNum" sz="quarter" idx="5"/>
          </p:nvPr>
        </p:nvSpPr>
        <p:spPr/>
        <p:txBody>
          <a:bodyPr/>
          <a:lstStyle/>
          <a:p>
            <a:fld id="{BD53C02A-7E42-473B-B46B-30CAC35B688D}" type="slidenum">
              <a:rPr lang="en-US" smtClean="0"/>
              <a:t>37</a:t>
            </a:fld>
            <a:endParaRPr lang="en-US"/>
          </a:p>
        </p:txBody>
      </p:sp>
    </p:spTree>
    <p:extLst>
      <p:ext uri="{BB962C8B-B14F-4D97-AF65-F5344CB8AC3E}">
        <p14:creationId xmlns:p14="http://schemas.microsoft.com/office/powerpoint/2010/main" val="25094969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53C02A-7E42-473B-B46B-30CAC35B688D}" type="slidenum">
              <a:rPr lang="en-US" smtClean="0"/>
              <a:t>38</a:t>
            </a:fld>
            <a:endParaRPr lang="en-US"/>
          </a:p>
        </p:txBody>
      </p:sp>
    </p:spTree>
    <p:extLst>
      <p:ext uri="{BB962C8B-B14F-4D97-AF65-F5344CB8AC3E}">
        <p14:creationId xmlns:p14="http://schemas.microsoft.com/office/powerpoint/2010/main" val="2280671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fontAlgn="base">
              <a:defRPr/>
            </a:pPr>
            <a:r>
              <a:rPr lang="en-US" b="0" i="0" dirty="0">
                <a:solidFill>
                  <a:srgbClr val="1D1D1D"/>
                </a:solidFill>
                <a:effectLst/>
                <a:latin typeface="Yahoo CR4 VAR BETA VF"/>
              </a:rPr>
              <a:t>After a strong year in 2023, Many analysts felt that 2024 was going to be a difficult year for investors. </a:t>
            </a:r>
          </a:p>
          <a:p>
            <a:pPr lvl="0" algn="just" fontAlgn="base">
              <a:defRPr/>
            </a:pPr>
            <a:endParaRPr lang="en-US" dirty="0">
              <a:solidFill>
                <a:srgbClr val="1D1D1D"/>
              </a:solidFill>
              <a:latin typeface="Yahoo CR4 VAR BETA VF"/>
            </a:endParaRPr>
          </a:p>
          <a:p>
            <a:pPr lvl="0" algn="just" fontAlgn="base">
              <a:defRPr/>
            </a:pPr>
            <a:r>
              <a:rPr lang="en-US" b="0" i="0" dirty="0">
                <a:solidFill>
                  <a:srgbClr val="1D1D1D"/>
                </a:solidFill>
                <a:effectLst/>
                <a:latin typeface="Yahoo CR4 VAR BETA VF"/>
              </a:rPr>
              <a:t>Heading into the year they forecasted a fair amount of uncertainty, including a very controversial and highly heated presidential election and unrest in Europe and the Middle East. </a:t>
            </a:r>
          </a:p>
          <a:p>
            <a:pPr lvl="0" algn="just" fontAlgn="base">
              <a:defRPr/>
            </a:pPr>
            <a:endParaRPr lang="en-US" dirty="0">
              <a:solidFill>
                <a:srgbClr val="1D1D1D"/>
              </a:solidFill>
              <a:latin typeface="Yahoo CR4 VAR BETA VF"/>
            </a:endParaRPr>
          </a:p>
          <a:p>
            <a:pPr lvl="0" algn="just" fontAlgn="base">
              <a:defRPr/>
            </a:pPr>
            <a:r>
              <a:rPr lang="en-US" b="0" i="0" dirty="0">
                <a:solidFill>
                  <a:srgbClr val="1D1D1D"/>
                </a:solidFill>
                <a:effectLst/>
                <a:latin typeface="Yahoo CR4 VAR BETA VF"/>
              </a:rPr>
              <a:t>When 2024 ended, it was another good year for investors. Equity markets made multiple new highs and disciplined long-term investors were rewarded for a second consecutive year. </a:t>
            </a:r>
            <a:endParaRPr lang="en-US" dirty="0"/>
          </a:p>
        </p:txBody>
      </p:sp>
      <p:sp>
        <p:nvSpPr>
          <p:cNvPr id="4" name="Slide Number Placeholder 3"/>
          <p:cNvSpPr>
            <a:spLocks noGrp="1"/>
          </p:cNvSpPr>
          <p:nvPr>
            <p:ph type="sldNum" sz="quarter" idx="5"/>
          </p:nvPr>
        </p:nvSpPr>
        <p:spPr/>
        <p:txBody>
          <a:bodyPr/>
          <a:lstStyle/>
          <a:p>
            <a:fld id="{BD53C02A-7E42-473B-B46B-30CAC35B688D}" type="slidenum">
              <a:rPr lang="en-US" smtClean="0"/>
              <a:t>4</a:t>
            </a:fld>
            <a:endParaRPr lang="en-US"/>
          </a:p>
        </p:txBody>
      </p:sp>
    </p:spTree>
    <p:extLst>
      <p:ext uri="{BB962C8B-B14F-4D97-AF65-F5344CB8AC3E}">
        <p14:creationId xmlns:p14="http://schemas.microsoft.com/office/powerpoint/2010/main" val="203156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D1D1D"/>
                </a:solidFill>
                <a:effectLst/>
                <a:latin typeface="Helvetica Neue"/>
              </a:rPr>
              <a:t>As you could see by this chart, although in 2024 the markets finished considerably higher than where they started, they clearly did not move in a straight 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1D1D1D"/>
              </a:solidFill>
              <a:latin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D1D1D"/>
                </a:solidFill>
                <a:effectLst/>
                <a:latin typeface="Helvetica Neue"/>
              </a:rPr>
              <a:t>Investors saw markets retreat in April, August, September, and November and even December.</a:t>
            </a:r>
            <a:br>
              <a:rPr lang="en-US" dirty="0"/>
            </a:br>
            <a:br>
              <a:rPr lang="en-US" dirty="0"/>
            </a:br>
            <a:r>
              <a:rPr lang="en-US" b="0" i="0" dirty="0">
                <a:solidFill>
                  <a:srgbClr val="1D1D1D"/>
                </a:solidFill>
                <a:effectLst/>
                <a:latin typeface="Helvetica Neue"/>
              </a:rPr>
              <a:t>It’s worth noting that those who stayed the course in 2024 were rewarded.</a:t>
            </a:r>
            <a:br>
              <a:rPr lang="en-US" dirty="0"/>
            </a:br>
            <a:br>
              <a:rPr lang="en-US" dirty="0"/>
            </a:br>
            <a:r>
              <a:rPr lang="en-US" b="0" i="0" dirty="0">
                <a:solidFill>
                  <a:srgbClr val="1D1D1D"/>
                </a:solidFill>
                <a:effectLst/>
                <a:latin typeface="Helvetica Neue"/>
              </a:rPr>
              <a:t>For the second straight year, the S&amp;P 500 finished the year with </a:t>
            </a:r>
            <a:r>
              <a:rPr lang="en-US" dirty="0">
                <a:solidFill>
                  <a:srgbClr val="1D1D1D"/>
                </a:solidFill>
                <a:latin typeface="Helvetica Neue"/>
              </a:rPr>
              <a:t>a gain</a:t>
            </a:r>
            <a:r>
              <a:rPr lang="en-US" b="0" i="0" dirty="0">
                <a:solidFill>
                  <a:srgbClr val="1D1D1D"/>
                </a:solidFill>
                <a:effectLst/>
                <a:latin typeface="Helvetica Neue"/>
              </a:rPr>
              <a:t> of more than 20% while the Dow Jones industrial average </a:t>
            </a:r>
            <a:r>
              <a:rPr lang="en-US" dirty="0">
                <a:solidFill>
                  <a:srgbClr val="1D1D1D"/>
                </a:solidFill>
                <a:latin typeface="Helvetica Neue"/>
              </a:rPr>
              <a:t>ended</a:t>
            </a:r>
            <a:r>
              <a:rPr lang="en-US" b="0" i="0" dirty="0">
                <a:solidFill>
                  <a:srgbClr val="1D1D1D"/>
                </a:solidFill>
                <a:effectLst/>
                <a:latin typeface="Helvetica Neue"/>
              </a:rPr>
              <a:t> the year up more than 13%.</a:t>
            </a:r>
            <a:endParaRPr lang="en-US" sz="800" i="1" dirty="0"/>
          </a:p>
          <a:p>
            <a:pPr marL="0" marR="0" lvl="0" indent="0" algn="just" defTabSz="914400" rtl="0" eaLnBrk="1" fontAlgn="base" latinLnBrk="0" hangingPunct="1">
              <a:lnSpc>
                <a:spcPct val="100000"/>
              </a:lnSpc>
              <a:spcBef>
                <a:spcPts val="0"/>
              </a:spcBef>
              <a:spcAft>
                <a:spcPts val="0"/>
              </a:spcAft>
              <a:buClrTx/>
              <a:buSzTx/>
              <a:buFontTx/>
              <a:buNone/>
              <a:tabLst/>
              <a:defRPr/>
            </a:pPr>
            <a:endParaRPr lang="en-US" sz="800" i="1" dirty="0"/>
          </a:p>
        </p:txBody>
      </p:sp>
      <p:sp>
        <p:nvSpPr>
          <p:cNvPr id="4" name="Slide Number Placeholder 3"/>
          <p:cNvSpPr>
            <a:spLocks noGrp="1"/>
          </p:cNvSpPr>
          <p:nvPr>
            <p:ph type="sldNum" sz="quarter" idx="5"/>
          </p:nvPr>
        </p:nvSpPr>
        <p:spPr/>
        <p:txBody>
          <a:bodyPr/>
          <a:lstStyle/>
          <a:p>
            <a:fld id="{BD53C02A-7E42-473B-B46B-30CAC35B688D}" type="slidenum">
              <a:rPr lang="en-US" smtClean="0"/>
              <a:t>5</a:t>
            </a:fld>
            <a:endParaRPr lang="en-US"/>
          </a:p>
        </p:txBody>
      </p:sp>
    </p:spTree>
    <p:extLst>
      <p:ext uri="{BB962C8B-B14F-4D97-AF65-F5344CB8AC3E}">
        <p14:creationId xmlns:p14="http://schemas.microsoft.com/office/powerpoint/2010/main" val="639604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800"/>
              </a:spcAft>
            </a:pPr>
            <a:r>
              <a:rPr lang="en-US" dirty="0"/>
              <a:t>Now let’s take a brief look back at some highlights from 2024.</a:t>
            </a:r>
          </a:p>
          <a:p>
            <a:pPr algn="just" fontAlgn="base">
              <a:lnSpc>
                <a:spcPts val="1100"/>
              </a:lnSpc>
              <a:buClr>
                <a:schemeClr val="accent2">
                  <a:lumMod val="75000"/>
                </a:schemeClr>
              </a:buClr>
              <a:defRPr/>
            </a:pPr>
            <a:endParaRPr lang="en-US" dirty="0"/>
          </a:p>
          <a:p>
            <a:pPr marL="171450" marR="0" lvl="0" indent="-171450" algn="just" defTabSz="914400" rtl="0" eaLnBrk="1" fontAlgn="base" latinLnBrk="0" hangingPunct="1">
              <a:lnSpc>
                <a:spcPts val="1100"/>
              </a:lnSpc>
              <a:spcBef>
                <a:spcPts val="0"/>
              </a:spcBef>
              <a:spcAft>
                <a:spcPts val="0"/>
              </a:spcAft>
              <a:buClr>
                <a:schemeClr val="accent2">
                  <a:lumMod val="75000"/>
                </a:schemeClr>
              </a:buClr>
              <a:buSzTx/>
              <a:buFont typeface="Arial" panose="020B0604020202020204" pitchFamily="34" charset="0"/>
              <a:buChar char="•"/>
              <a:tabLst/>
              <a:defRPr/>
            </a:pPr>
            <a:r>
              <a:rPr lang="en-US" dirty="0"/>
              <a:t>As mentioned, 2024 was a good year for investors.</a:t>
            </a:r>
          </a:p>
          <a:p>
            <a:pPr marL="171450" marR="0" lvl="0" indent="-171450" algn="just" defTabSz="914400" rtl="0" eaLnBrk="1" fontAlgn="base" latinLnBrk="0" hangingPunct="1">
              <a:lnSpc>
                <a:spcPts val="1100"/>
              </a:lnSpc>
              <a:spcBef>
                <a:spcPts val="0"/>
              </a:spcBef>
              <a:spcAft>
                <a:spcPts val="0"/>
              </a:spcAft>
              <a:buClr>
                <a:schemeClr val="accent2">
                  <a:lumMod val="75000"/>
                </a:schemeClr>
              </a:buClr>
              <a:buSzTx/>
              <a:buFont typeface="Arial" panose="020B0604020202020204" pitchFamily="34" charset="0"/>
              <a:buChar char="•"/>
              <a:tabLst/>
              <a:defRPr/>
            </a:pPr>
            <a:endParaRPr lang="en-US" dirty="0"/>
          </a:p>
          <a:p>
            <a:pPr marL="171450" indent="-171450" algn="just" fontAlgn="base">
              <a:lnSpc>
                <a:spcPts val="1100"/>
              </a:lnSpc>
              <a:buClr>
                <a:schemeClr val="accent2">
                  <a:lumMod val="75000"/>
                </a:schemeClr>
              </a:buClr>
              <a:buFont typeface="Arial" panose="020B0604020202020204" pitchFamily="34" charset="0"/>
              <a:buChar char="•"/>
              <a:defRPr/>
            </a:pPr>
            <a:r>
              <a:rPr lang="en-US" dirty="0"/>
              <a:t>Inflation continued to move closer to the Fed’s goal of 2% but is still elevated. </a:t>
            </a:r>
          </a:p>
          <a:p>
            <a:pPr marL="171450" indent="-171450" algn="just" fontAlgn="base">
              <a:lnSpc>
                <a:spcPts val="1100"/>
              </a:lnSpc>
              <a:buClr>
                <a:schemeClr val="accent2">
                  <a:lumMod val="75000"/>
                </a:schemeClr>
              </a:buClr>
              <a:buFont typeface="Arial" panose="020B0604020202020204" pitchFamily="34" charset="0"/>
              <a:buChar char="•"/>
              <a:defRPr/>
            </a:pPr>
            <a:endParaRPr lang="en-US" dirty="0"/>
          </a:p>
          <a:p>
            <a:pPr marL="171450" indent="-171450" algn="just" fontAlgn="base">
              <a:lnSpc>
                <a:spcPts val="1100"/>
              </a:lnSpc>
              <a:buClr>
                <a:schemeClr val="accent2">
                  <a:lumMod val="75000"/>
                </a:schemeClr>
              </a:buClr>
              <a:buFont typeface="Arial" panose="020B0604020202020204" pitchFamily="34" charset="0"/>
              <a:buChar char="•"/>
              <a:defRPr/>
            </a:pPr>
            <a:r>
              <a:rPr lang="en-US" dirty="0"/>
              <a:t>In September, the Fed made the first of three straight interest rate cuts to end 2024 and that brought a sigh of relief for investors.</a:t>
            </a:r>
          </a:p>
          <a:p>
            <a:pPr marL="171450" indent="-171450" algn="just" fontAlgn="base">
              <a:lnSpc>
                <a:spcPts val="1100"/>
              </a:lnSpc>
              <a:buClr>
                <a:schemeClr val="accent2">
                  <a:lumMod val="75000"/>
                </a:schemeClr>
              </a:buClr>
              <a:buFont typeface="Arial" panose="020B0604020202020204" pitchFamily="34" charset="0"/>
              <a:buChar char="•"/>
              <a:defRPr/>
            </a:pPr>
            <a:endParaRPr lang="en-US" dirty="0"/>
          </a:p>
          <a:p>
            <a:pPr marL="171450" marR="0" lvl="0" indent="-171450" algn="l" fontAlgn="base">
              <a:lnSpc>
                <a:spcPts val="1100"/>
              </a:lnSpc>
              <a:spcBef>
                <a:spcPts val="0"/>
              </a:spcBef>
              <a:spcAft>
                <a:spcPts val="0"/>
              </a:spcAft>
              <a:buClr>
                <a:schemeClr val="accent2">
                  <a:lumMod val="75000"/>
                </a:schemeClr>
              </a:buClr>
              <a:buSzTx/>
              <a:buFont typeface="Arial" panose="020B0604020202020204" pitchFamily="34" charset="0"/>
              <a:buChar char="•"/>
              <a:tabLst/>
              <a:defRPr/>
            </a:pPr>
            <a:r>
              <a:rPr lang="en-US" dirty="0"/>
              <a:t>Many of the key indicators that economists watch remained healthy during 2024,and</a:t>
            </a:r>
          </a:p>
          <a:p>
            <a:pPr marR="0" lvl="0" algn="l" fontAlgn="base">
              <a:lnSpc>
                <a:spcPts val="1100"/>
              </a:lnSpc>
              <a:spcBef>
                <a:spcPts val="0"/>
              </a:spcBef>
              <a:spcAft>
                <a:spcPts val="0"/>
              </a:spcAft>
              <a:buClr>
                <a:schemeClr val="accent2">
                  <a:lumMod val="75000"/>
                </a:schemeClr>
              </a:buClr>
              <a:buSzTx/>
              <a:tabLst/>
              <a:defRPr/>
            </a:pPr>
            <a:endParaRPr lang="en-US" dirty="0"/>
          </a:p>
          <a:p>
            <a:pPr marL="171450" marR="0" lvl="0" indent="-171450" algn="l" fontAlgn="base">
              <a:lnSpc>
                <a:spcPts val="1100"/>
              </a:lnSpc>
              <a:spcBef>
                <a:spcPts val="0"/>
              </a:spcBef>
              <a:spcAft>
                <a:spcPts val="0"/>
              </a:spcAft>
              <a:buClr>
                <a:schemeClr val="accent2">
                  <a:lumMod val="75000"/>
                </a:schemeClr>
              </a:buClr>
              <a:buSzTx/>
              <a:buFont typeface="Arial" panose="020B0604020202020204" pitchFamily="34" charset="0"/>
              <a:buChar char="•"/>
              <a:tabLst/>
              <a:defRPr/>
            </a:pPr>
            <a:r>
              <a:rPr lang="en-US" dirty="0"/>
              <a:t>Volatility returned in a strong way, especially in the last 2 months of 2024 and continues to remain. Because of this, please remember, a well-balanced portfolio should be designed to include proper diversification to address times of volatility.</a:t>
            </a:r>
          </a:p>
          <a:p>
            <a:pPr marR="0" lvl="0" algn="l" fontAlgn="base">
              <a:lnSpc>
                <a:spcPts val="1100"/>
              </a:lnSpc>
              <a:spcBef>
                <a:spcPts val="0"/>
              </a:spcBef>
              <a:spcAft>
                <a:spcPts val="0"/>
              </a:spcAft>
              <a:buClr>
                <a:schemeClr val="accent2">
                  <a:lumMod val="75000"/>
                </a:schemeClr>
              </a:buClr>
              <a:buSzTx/>
              <a:tabLst/>
              <a:defRPr/>
            </a:pPr>
            <a:endParaRPr lang="en-US" dirty="0"/>
          </a:p>
          <a:p>
            <a:pPr marL="0" marR="0" lvl="0" indent="0" algn="l" fontAlgn="base">
              <a:lnSpc>
                <a:spcPts val="1100"/>
              </a:lnSpc>
              <a:spcBef>
                <a:spcPts val="0"/>
              </a:spcBef>
              <a:spcAft>
                <a:spcPts val="0"/>
              </a:spcAft>
              <a:buClr>
                <a:schemeClr val="accent2">
                  <a:lumMod val="75000"/>
                </a:schemeClr>
              </a:buClr>
              <a:buSzTx/>
              <a:buFont typeface="Arial" panose="020B0604020202020204" pitchFamily="34" charset="0"/>
              <a:buNone/>
              <a:tabLst/>
              <a:defRPr/>
            </a:pPr>
            <a:r>
              <a:rPr lang="en-US" dirty="0"/>
              <a:t>Overall, 2024 was a good year for investors and 2025 has already started on a positive note</a:t>
            </a:r>
            <a:r>
              <a:rPr lang="en-US" dirty="0">
                <a:solidFill>
                  <a:schemeClr val="tx1"/>
                </a:solidFill>
                <a:effectLst/>
                <a:ea typeface="+mn-ea"/>
                <a:cs typeface="+mn-cs"/>
              </a:rPr>
              <a:t>!</a:t>
            </a:r>
          </a:p>
          <a:p>
            <a:pPr marR="0" lvl="0" algn="l" fontAlgn="base">
              <a:lnSpc>
                <a:spcPct val="100000"/>
              </a:lnSpc>
              <a:spcBef>
                <a:spcPts val="0"/>
              </a:spcBef>
              <a:spcAft>
                <a:spcPts val="0"/>
              </a:spcAft>
              <a:buClr>
                <a:schemeClr val="accent2">
                  <a:lumMod val="75000"/>
                </a:schemeClr>
              </a:buClr>
              <a:buSzTx/>
              <a:tabLst/>
              <a:defRPr/>
            </a:pPr>
            <a:endParaRPr lang="en-US" dirty="0"/>
          </a:p>
          <a:p>
            <a:pPr marL="171450" marR="0" lvl="0" indent="-171450" algn="l" fontAlgn="base">
              <a:lnSpc>
                <a:spcPct val="100000"/>
              </a:lnSpc>
              <a:spcBef>
                <a:spcPts val="0"/>
              </a:spcBef>
              <a:spcAft>
                <a:spcPts val="0"/>
              </a:spcAft>
              <a:buClr>
                <a:schemeClr val="accent2">
                  <a:lumMod val="75000"/>
                </a:schemeClr>
              </a:buClr>
              <a:buSzTx/>
              <a:buFont typeface="Arial" panose="020B0604020202020204" pitchFamily="34" charset="0"/>
              <a:buChar char="•"/>
              <a:tabLst/>
              <a:defRPr/>
            </a:pPr>
            <a:endParaRPr lang="en-US" dirty="0"/>
          </a:p>
          <a:p>
            <a:pPr marL="171450" marR="0" lvl="0" indent="-171450" algn="l" fontAlgn="base">
              <a:lnSpc>
                <a:spcPct val="100000"/>
              </a:lnSpc>
              <a:spcBef>
                <a:spcPts val="0"/>
              </a:spcBef>
              <a:spcAft>
                <a:spcPts val="0"/>
              </a:spcAft>
              <a:buClr>
                <a:schemeClr val="accent2">
                  <a:lumMod val="75000"/>
                </a:schemeClr>
              </a:buClr>
              <a:buSzTx/>
              <a:buFont typeface="Arial" panose="020B0604020202020204" pitchFamily="34" charset="0"/>
              <a:buChar char="•"/>
              <a:tabLst/>
              <a:defRPr/>
            </a:pPr>
            <a:endParaRPr lang="en-US" dirty="0"/>
          </a:p>
          <a:p>
            <a:pPr algn="just">
              <a:lnSpc>
                <a:spcPct val="115000"/>
              </a:lnSpc>
              <a:spcAft>
                <a:spcPts val="800"/>
              </a:spcAft>
            </a:pPr>
            <a:endParaRPr lang="en-US" dirty="0"/>
          </a:p>
        </p:txBody>
      </p:sp>
      <p:sp>
        <p:nvSpPr>
          <p:cNvPr id="4" name="Slide Number Placeholder 3"/>
          <p:cNvSpPr>
            <a:spLocks noGrp="1"/>
          </p:cNvSpPr>
          <p:nvPr>
            <p:ph type="sldNum" sz="quarter" idx="5"/>
          </p:nvPr>
        </p:nvSpPr>
        <p:spPr/>
        <p:txBody>
          <a:bodyPr/>
          <a:lstStyle/>
          <a:p>
            <a:fld id="{BD53C02A-7E42-473B-B46B-30CAC35B688D}" type="slidenum">
              <a:rPr lang="en-US" smtClean="0"/>
              <a:t>6</a:t>
            </a:fld>
            <a:endParaRPr lang="en-US"/>
          </a:p>
        </p:txBody>
      </p:sp>
    </p:spTree>
    <p:extLst>
      <p:ext uri="{BB962C8B-B14F-4D97-AF65-F5344CB8AC3E}">
        <p14:creationId xmlns:p14="http://schemas.microsoft.com/office/powerpoint/2010/main" val="3214990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C8BBB-3273-CFA6-62C1-F58A828D01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D656E2-1F4F-7E20-6995-9CC683A0CC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98096C-376A-FDF3-719E-40605D8F1BED}"/>
              </a:ext>
            </a:extLst>
          </p:cNvPr>
          <p:cNvSpPr>
            <a:spLocks noGrp="1"/>
          </p:cNvSpPr>
          <p:nvPr>
            <p:ph type="body" idx="1"/>
          </p:nvPr>
        </p:nvSpPr>
        <p:spPr>
          <a:xfrm>
            <a:off x="701040" y="4473892"/>
            <a:ext cx="5608320" cy="1753288"/>
          </a:xfrm>
        </p:spPr>
        <p:txBody>
          <a:bodyPr/>
          <a:lstStyle/>
          <a:p>
            <a:pPr algn="just">
              <a:lnSpc>
                <a:spcPct val="115000"/>
              </a:lnSpc>
              <a:spcAft>
                <a:spcPts val="800"/>
              </a:spcAft>
            </a:pPr>
            <a:r>
              <a:rPr lang="en-US" dirty="0"/>
              <a:t>For 2025, volatility has returned to the equity markets in a big way. January and February saw some advancement to all-time highs, but from mid-February to today we have seen some retreat. While the media headlines can make the downward movements sound disastrous, market volatility and pullbacks are a normal part of an investing experience. While market movements downward can cause some stress, so far for 2025, the S&amp;P 500 Index has had a pullback that can be uncomfortable, but is not uncommon to those who follow the investment world.</a:t>
            </a:r>
          </a:p>
        </p:txBody>
      </p:sp>
      <p:sp>
        <p:nvSpPr>
          <p:cNvPr id="4" name="Slide Number Placeholder 3">
            <a:extLst>
              <a:ext uri="{FF2B5EF4-FFF2-40B4-BE49-F238E27FC236}">
                <a16:creationId xmlns:a16="http://schemas.microsoft.com/office/drawing/2014/main" id="{B08EE64A-AE89-4C14-0C7B-64D5C9AA0AA8}"/>
              </a:ext>
            </a:extLst>
          </p:cNvPr>
          <p:cNvSpPr>
            <a:spLocks noGrp="1"/>
          </p:cNvSpPr>
          <p:nvPr>
            <p:ph type="sldNum" sz="quarter" idx="5"/>
          </p:nvPr>
        </p:nvSpPr>
        <p:spPr/>
        <p:txBody>
          <a:bodyPr/>
          <a:lstStyle/>
          <a:p>
            <a:fld id="{BD53C02A-7E42-473B-B46B-30CAC35B688D}" type="slidenum">
              <a:rPr lang="en-US" smtClean="0"/>
              <a:t>7</a:t>
            </a:fld>
            <a:endParaRPr lang="en-US"/>
          </a:p>
        </p:txBody>
      </p:sp>
    </p:spTree>
    <p:extLst>
      <p:ext uri="{BB962C8B-B14F-4D97-AF65-F5344CB8AC3E}">
        <p14:creationId xmlns:p14="http://schemas.microsoft.com/office/powerpoint/2010/main" val="4129492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2302992"/>
          </a:xfrm>
        </p:spPr>
        <p:txBody>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dirty="0"/>
              <a:t>In 2024, investors saw the last three of eight Fed meetings produce interest rate reductions. However, the Fed’s meeting notes from December 2024, suggested that 2025 would probably start with a pause.</a:t>
            </a:r>
          </a:p>
          <a:p>
            <a:pPr marL="0" marR="0" lvl="0" indent="0" algn="just" defTabSz="914400" rtl="0" eaLnBrk="1" fontAlgn="base" latinLnBrk="0" hangingPunct="1">
              <a:lnSpc>
                <a:spcPct val="100000"/>
              </a:lnSpc>
              <a:spcBef>
                <a:spcPts val="0"/>
              </a:spcBef>
              <a:spcAft>
                <a:spcPts val="0"/>
              </a:spcAft>
              <a:buClrTx/>
              <a:buSzTx/>
              <a:buFontTx/>
              <a:buNone/>
              <a:tabLst/>
              <a:defRPr/>
            </a:pPr>
            <a:endParaRPr lang="en-US" dirty="0"/>
          </a:p>
          <a:p>
            <a:pPr marL="0" marR="0" lvl="0" indent="0" algn="just" defTabSz="914400" rtl="0" eaLnBrk="1" fontAlgn="base" latinLnBrk="0" hangingPunct="1">
              <a:lnSpc>
                <a:spcPct val="100000"/>
              </a:lnSpc>
              <a:spcBef>
                <a:spcPts val="0"/>
              </a:spcBef>
              <a:spcAft>
                <a:spcPts val="0"/>
              </a:spcAft>
              <a:buClrTx/>
              <a:buSzTx/>
              <a:buFontTx/>
              <a:buNone/>
              <a:tabLst/>
              <a:defRPr/>
            </a:pPr>
            <a:r>
              <a:rPr lang="en-US" dirty="0"/>
              <a:t>After starting the year with a range of 5.25 to 5.5%, the Fed ended the year with their key rate at 4.25 to 4.5%. In their January and March 2025 meetings they kept the Federal Funds rate at 4.25 to 4.5%</a:t>
            </a:r>
          </a:p>
          <a:p>
            <a:pPr marL="0" marR="0" lvl="0" indent="0" algn="just" defTabSz="914400" rtl="0" eaLnBrk="1" fontAlgn="base" latinLnBrk="0" hangingPunct="1">
              <a:lnSpc>
                <a:spcPct val="100000"/>
              </a:lnSpc>
              <a:spcBef>
                <a:spcPts val="0"/>
              </a:spcBef>
              <a:spcAft>
                <a:spcPts val="0"/>
              </a:spcAft>
              <a:buClrTx/>
              <a:buSzTx/>
              <a:buFontTx/>
              <a:buNone/>
              <a:tabLst/>
              <a:defRPr/>
            </a:pPr>
            <a:endParaRPr lang="en-US" dirty="0"/>
          </a:p>
          <a:p>
            <a:pPr marL="0" marR="0" lvl="0" indent="0" algn="just" defTabSz="914400" rtl="0" eaLnBrk="1" fontAlgn="base" latinLnBrk="0" hangingPunct="1">
              <a:lnSpc>
                <a:spcPct val="100000"/>
              </a:lnSpc>
              <a:spcBef>
                <a:spcPts val="0"/>
              </a:spcBef>
              <a:spcAft>
                <a:spcPts val="0"/>
              </a:spcAft>
              <a:buClrTx/>
              <a:buSzTx/>
              <a:buFontTx/>
              <a:buNone/>
              <a:tabLst/>
              <a:defRPr/>
            </a:pPr>
            <a:r>
              <a:rPr lang="en-US" dirty="0"/>
              <a:t>Remember the Fed remains committed to achieving a 2% inflation rate goal, therefore interest rates and their direction in 2025 still needs to be watched. </a:t>
            </a:r>
            <a:endParaRPr lang="en-US" sz="800" i="1" dirty="0"/>
          </a:p>
        </p:txBody>
      </p:sp>
      <p:sp>
        <p:nvSpPr>
          <p:cNvPr id="4" name="Slide Number Placeholder 3"/>
          <p:cNvSpPr>
            <a:spLocks noGrp="1"/>
          </p:cNvSpPr>
          <p:nvPr>
            <p:ph type="sldNum" sz="quarter" idx="5"/>
          </p:nvPr>
        </p:nvSpPr>
        <p:spPr/>
        <p:txBody>
          <a:bodyPr/>
          <a:lstStyle/>
          <a:p>
            <a:fld id="{BD53C02A-7E42-473B-B46B-30CAC35B688D}" type="slidenum">
              <a:rPr lang="en-US" smtClean="0"/>
              <a:t>8</a:t>
            </a:fld>
            <a:endParaRPr lang="en-US"/>
          </a:p>
        </p:txBody>
      </p:sp>
    </p:spTree>
    <p:extLst>
      <p:ext uri="{BB962C8B-B14F-4D97-AF65-F5344CB8AC3E}">
        <p14:creationId xmlns:p14="http://schemas.microsoft.com/office/powerpoint/2010/main" val="733564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4530" y="4473892"/>
            <a:ext cx="5608320" cy="2919002"/>
          </a:xfrm>
        </p:spPr>
        <p:txBody>
          <a:bodyPr/>
          <a:lstStyle/>
          <a:p>
            <a:pPr marL="0" marR="0"/>
            <a:r>
              <a:rPr lang="en-US" dirty="0"/>
              <a:t>The consumer price index is a key inflation gauge. While we’ve seen results from the feds aggressive campaign to lower inflation from its high of over 9% in June 2022, it is still not at their 2% goal.</a:t>
            </a:r>
            <a:br>
              <a:rPr lang="en-US" dirty="0"/>
            </a:br>
            <a:br>
              <a:rPr lang="en-US" dirty="0"/>
            </a:br>
            <a:r>
              <a:rPr lang="en-US" dirty="0"/>
              <a:t>For January 2024, the inflation rate was 3.4% and December 2024’s rate of 2.9% pleasantly surprised many. </a:t>
            </a:r>
          </a:p>
          <a:p>
            <a:pPr marL="0" marR="0"/>
            <a:endParaRPr lang="en-US" dirty="0"/>
          </a:p>
          <a:p>
            <a:pPr marL="0" marR="0"/>
            <a:r>
              <a:rPr lang="en-US" dirty="0"/>
              <a:t>As reported in February, the inflation results for January 2025 showed a very slight uptick to 3% year over year. Then in March, the February results came in at 2.8%.</a:t>
            </a:r>
          </a:p>
          <a:p>
            <a:pPr marL="0" marR="0"/>
            <a:endParaRPr lang="en-US" dirty="0"/>
          </a:p>
          <a:p>
            <a:pPr marL="0" marR="0"/>
            <a:r>
              <a:rPr lang="en-US" dirty="0"/>
              <a:t>Although inflation is far better than it has been since it started to spike in 2021, it is currently still increasing prices and acting stubbornly.  This may affect the timeline as to if, or when interest rates continue to move downward.</a:t>
            </a:r>
          </a:p>
          <a:p>
            <a:pPr algn="just">
              <a:lnSpc>
                <a:spcPct val="115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D53C02A-7E42-473B-B46B-30CAC35B688D}" type="slidenum">
              <a:rPr lang="en-US" smtClean="0"/>
              <a:t>9</a:t>
            </a:fld>
            <a:endParaRPr lang="en-US"/>
          </a:p>
        </p:txBody>
      </p:sp>
    </p:spTree>
    <p:extLst>
      <p:ext uri="{BB962C8B-B14F-4D97-AF65-F5344CB8AC3E}">
        <p14:creationId xmlns:p14="http://schemas.microsoft.com/office/powerpoint/2010/main" val="2368635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ADD5D-479B-4847-B4B8-A5796E79C1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AF17EC-949A-4569-A169-5C61662D15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66C77C-CA11-429A-B1E8-E8C0D69B6354}"/>
              </a:ext>
            </a:extLst>
          </p:cNvPr>
          <p:cNvSpPr>
            <a:spLocks noGrp="1"/>
          </p:cNvSpPr>
          <p:nvPr>
            <p:ph type="dt" sz="half" idx="10"/>
          </p:nvPr>
        </p:nvSpPr>
        <p:spPr/>
        <p:txBody>
          <a:bodyPr/>
          <a:lstStyle/>
          <a:p>
            <a:fld id="{D9F50971-40FE-40BC-BD08-1C8DDBBCAC97}" type="datetimeFigureOut">
              <a:rPr lang="en-US" smtClean="0"/>
              <a:t>6/2/2025</a:t>
            </a:fld>
            <a:endParaRPr lang="en-US"/>
          </a:p>
        </p:txBody>
      </p:sp>
      <p:sp>
        <p:nvSpPr>
          <p:cNvPr id="5" name="Footer Placeholder 4">
            <a:extLst>
              <a:ext uri="{FF2B5EF4-FFF2-40B4-BE49-F238E27FC236}">
                <a16:creationId xmlns:a16="http://schemas.microsoft.com/office/drawing/2014/main" id="{3E92AA41-822B-4CC6-AA6B-81F7E06DAD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222BE6-3FAF-4EB1-B409-B65A1400AD65}"/>
              </a:ext>
            </a:extLst>
          </p:cNvPr>
          <p:cNvSpPr>
            <a:spLocks noGrp="1"/>
          </p:cNvSpPr>
          <p:nvPr>
            <p:ph type="sldNum" sz="quarter" idx="12"/>
          </p:nvPr>
        </p:nvSpPr>
        <p:spPr/>
        <p:txBody>
          <a:bodyPr/>
          <a:lstStyle/>
          <a:p>
            <a:fld id="{2B0B4D67-B174-4383-93C5-905A973F6CD7}" type="slidenum">
              <a:rPr lang="en-US" smtClean="0"/>
              <a:t>‹#›</a:t>
            </a:fld>
            <a:endParaRPr lang="en-US"/>
          </a:p>
        </p:txBody>
      </p:sp>
    </p:spTree>
    <p:extLst>
      <p:ext uri="{BB962C8B-B14F-4D97-AF65-F5344CB8AC3E}">
        <p14:creationId xmlns:p14="http://schemas.microsoft.com/office/powerpoint/2010/main" val="2355436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24DC4-48CA-4960-A6CE-1BFA5ECEA2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B8E391-1043-4AD7-B6AB-52AC672D87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A86FB1-15EA-4479-A2DB-204B1BF6CE1F}"/>
              </a:ext>
            </a:extLst>
          </p:cNvPr>
          <p:cNvSpPr>
            <a:spLocks noGrp="1"/>
          </p:cNvSpPr>
          <p:nvPr>
            <p:ph type="dt" sz="half" idx="10"/>
          </p:nvPr>
        </p:nvSpPr>
        <p:spPr/>
        <p:txBody>
          <a:bodyPr/>
          <a:lstStyle/>
          <a:p>
            <a:fld id="{D9F50971-40FE-40BC-BD08-1C8DDBBCAC97}" type="datetimeFigureOut">
              <a:rPr lang="en-US" smtClean="0"/>
              <a:t>6/2/2025</a:t>
            </a:fld>
            <a:endParaRPr lang="en-US"/>
          </a:p>
        </p:txBody>
      </p:sp>
      <p:sp>
        <p:nvSpPr>
          <p:cNvPr id="5" name="Footer Placeholder 4">
            <a:extLst>
              <a:ext uri="{FF2B5EF4-FFF2-40B4-BE49-F238E27FC236}">
                <a16:creationId xmlns:a16="http://schemas.microsoft.com/office/drawing/2014/main" id="{753DEB95-AF4D-4726-98E2-7C080A8F40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BBCCF5-8BE5-41D2-A63D-82C28030E631}"/>
              </a:ext>
            </a:extLst>
          </p:cNvPr>
          <p:cNvSpPr>
            <a:spLocks noGrp="1"/>
          </p:cNvSpPr>
          <p:nvPr>
            <p:ph type="sldNum" sz="quarter" idx="12"/>
          </p:nvPr>
        </p:nvSpPr>
        <p:spPr/>
        <p:txBody>
          <a:bodyPr/>
          <a:lstStyle/>
          <a:p>
            <a:fld id="{2B0B4D67-B174-4383-93C5-905A973F6CD7}" type="slidenum">
              <a:rPr lang="en-US" smtClean="0"/>
              <a:t>‹#›</a:t>
            </a:fld>
            <a:endParaRPr lang="en-US"/>
          </a:p>
        </p:txBody>
      </p:sp>
    </p:spTree>
    <p:extLst>
      <p:ext uri="{BB962C8B-B14F-4D97-AF65-F5344CB8AC3E}">
        <p14:creationId xmlns:p14="http://schemas.microsoft.com/office/powerpoint/2010/main" val="2116893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DFE874-BAAE-4FD0-BB80-4501D8091B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FF214C-BE96-431D-A5B2-1820D84B89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CB8B31-0D62-4E0E-B628-87BC631EE922}"/>
              </a:ext>
            </a:extLst>
          </p:cNvPr>
          <p:cNvSpPr>
            <a:spLocks noGrp="1"/>
          </p:cNvSpPr>
          <p:nvPr>
            <p:ph type="dt" sz="half" idx="10"/>
          </p:nvPr>
        </p:nvSpPr>
        <p:spPr/>
        <p:txBody>
          <a:bodyPr/>
          <a:lstStyle/>
          <a:p>
            <a:fld id="{D9F50971-40FE-40BC-BD08-1C8DDBBCAC97}" type="datetimeFigureOut">
              <a:rPr lang="en-US" smtClean="0"/>
              <a:t>6/2/2025</a:t>
            </a:fld>
            <a:endParaRPr lang="en-US"/>
          </a:p>
        </p:txBody>
      </p:sp>
      <p:sp>
        <p:nvSpPr>
          <p:cNvPr id="5" name="Footer Placeholder 4">
            <a:extLst>
              <a:ext uri="{FF2B5EF4-FFF2-40B4-BE49-F238E27FC236}">
                <a16:creationId xmlns:a16="http://schemas.microsoft.com/office/drawing/2014/main" id="{DACD8D18-A786-4387-B1AF-22CF0D8416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356C1E-607B-48D6-994A-A5DE2C5C5B35}"/>
              </a:ext>
            </a:extLst>
          </p:cNvPr>
          <p:cNvSpPr>
            <a:spLocks noGrp="1"/>
          </p:cNvSpPr>
          <p:nvPr>
            <p:ph type="sldNum" sz="quarter" idx="12"/>
          </p:nvPr>
        </p:nvSpPr>
        <p:spPr/>
        <p:txBody>
          <a:bodyPr/>
          <a:lstStyle/>
          <a:p>
            <a:fld id="{2B0B4D67-B174-4383-93C5-905A973F6CD7}" type="slidenum">
              <a:rPr lang="en-US" smtClean="0"/>
              <a:t>‹#›</a:t>
            </a:fld>
            <a:endParaRPr lang="en-US"/>
          </a:p>
        </p:txBody>
      </p:sp>
    </p:spTree>
    <p:extLst>
      <p:ext uri="{BB962C8B-B14F-4D97-AF65-F5344CB8AC3E}">
        <p14:creationId xmlns:p14="http://schemas.microsoft.com/office/powerpoint/2010/main" val="3334163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B6DF9-4B64-4FF2-9416-2F254DA626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458F4C-324B-48FA-A00B-BCD035E88C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6F1BC2-E379-46DB-BD29-50960C712B18}"/>
              </a:ext>
            </a:extLst>
          </p:cNvPr>
          <p:cNvSpPr>
            <a:spLocks noGrp="1"/>
          </p:cNvSpPr>
          <p:nvPr>
            <p:ph type="dt" sz="half" idx="10"/>
          </p:nvPr>
        </p:nvSpPr>
        <p:spPr/>
        <p:txBody>
          <a:bodyPr/>
          <a:lstStyle/>
          <a:p>
            <a:fld id="{D9F50971-40FE-40BC-BD08-1C8DDBBCAC97}" type="datetimeFigureOut">
              <a:rPr lang="en-US" smtClean="0"/>
              <a:t>6/2/2025</a:t>
            </a:fld>
            <a:endParaRPr lang="en-US"/>
          </a:p>
        </p:txBody>
      </p:sp>
      <p:sp>
        <p:nvSpPr>
          <p:cNvPr id="5" name="Footer Placeholder 4">
            <a:extLst>
              <a:ext uri="{FF2B5EF4-FFF2-40B4-BE49-F238E27FC236}">
                <a16:creationId xmlns:a16="http://schemas.microsoft.com/office/drawing/2014/main" id="{05B4CD19-FD81-4C3E-9312-038254D445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E19DB1-5B8B-4E9F-BB32-DD490709C87B}"/>
              </a:ext>
            </a:extLst>
          </p:cNvPr>
          <p:cNvSpPr>
            <a:spLocks noGrp="1"/>
          </p:cNvSpPr>
          <p:nvPr>
            <p:ph type="sldNum" sz="quarter" idx="12"/>
          </p:nvPr>
        </p:nvSpPr>
        <p:spPr/>
        <p:txBody>
          <a:bodyPr/>
          <a:lstStyle/>
          <a:p>
            <a:fld id="{2B0B4D67-B174-4383-93C5-905A973F6CD7}" type="slidenum">
              <a:rPr lang="en-US" smtClean="0"/>
              <a:t>‹#›</a:t>
            </a:fld>
            <a:endParaRPr lang="en-US"/>
          </a:p>
        </p:txBody>
      </p:sp>
    </p:spTree>
    <p:extLst>
      <p:ext uri="{BB962C8B-B14F-4D97-AF65-F5344CB8AC3E}">
        <p14:creationId xmlns:p14="http://schemas.microsoft.com/office/powerpoint/2010/main" val="1666380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99E85-1A89-4829-BA97-A391067262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FD0F0D-89D0-47D9-962C-4AAAB67527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673A70-EE37-48AC-9156-BCFA325CD66F}"/>
              </a:ext>
            </a:extLst>
          </p:cNvPr>
          <p:cNvSpPr>
            <a:spLocks noGrp="1"/>
          </p:cNvSpPr>
          <p:nvPr>
            <p:ph type="dt" sz="half" idx="10"/>
          </p:nvPr>
        </p:nvSpPr>
        <p:spPr/>
        <p:txBody>
          <a:bodyPr/>
          <a:lstStyle/>
          <a:p>
            <a:fld id="{D9F50971-40FE-40BC-BD08-1C8DDBBCAC97}" type="datetimeFigureOut">
              <a:rPr lang="en-US" smtClean="0"/>
              <a:t>6/2/2025</a:t>
            </a:fld>
            <a:endParaRPr lang="en-US"/>
          </a:p>
        </p:txBody>
      </p:sp>
      <p:sp>
        <p:nvSpPr>
          <p:cNvPr id="5" name="Footer Placeholder 4">
            <a:extLst>
              <a:ext uri="{FF2B5EF4-FFF2-40B4-BE49-F238E27FC236}">
                <a16:creationId xmlns:a16="http://schemas.microsoft.com/office/drawing/2014/main" id="{3FB8F50E-041E-44D1-8FB8-009B365D9D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B64B16-187D-435F-A1FE-9099B0EC37FD}"/>
              </a:ext>
            </a:extLst>
          </p:cNvPr>
          <p:cNvSpPr>
            <a:spLocks noGrp="1"/>
          </p:cNvSpPr>
          <p:nvPr>
            <p:ph type="sldNum" sz="quarter" idx="12"/>
          </p:nvPr>
        </p:nvSpPr>
        <p:spPr/>
        <p:txBody>
          <a:bodyPr/>
          <a:lstStyle/>
          <a:p>
            <a:fld id="{2B0B4D67-B174-4383-93C5-905A973F6CD7}" type="slidenum">
              <a:rPr lang="en-US" smtClean="0"/>
              <a:t>‹#›</a:t>
            </a:fld>
            <a:endParaRPr lang="en-US"/>
          </a:p>
        </p:txBody>
      </p:sp>
    </p:spTree>
    <p:extLst>
      <p:ext uri="{BB962C8B-B14F-4D97-AF65-F5344CB8AC3E}">
        <p14:creationId xmlns:p14="http://schemas.microsoft.com/office/powerpoint/2010/main" val="309884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6A534-4060-494E-8031-C08E78E200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3B6BEA-63BE-4E49-818B-EB5D6A0ED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C8917C-E7A9-400A-ABDF-6C7D8470AB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A6ECA5-7F1B-4061-A79E-A8CA467D021F}"/>
              </a:ext>
            </a:extLst>
          </p:cNvPr>
          <p:cNvSpPr>
            <a:spLocks noGrp="1"/>
          </p:cNvSpPr>
          <p:nvPr>
            <p:ph type="dt" sz="half" idx="10"/>
          </p:nvPr>
        </p:nvSpPr>
        <p:spPr/>
        <p:txBody>
          <a:bodyPr/>
          <a:lstStyle/>
          <a:p>
            <a:fld id="{D9F50971-40FE-40BC-BD08-1C8DDBBCAC97}" type="datetimeFigureOut">
              <a:rPr lang="en-US" smtClean="0"/>
              <a:t>6/2/2025</a:t>
            </a:fld>
            <a:endParaRPr lang="en-US"/>
          </a:p>
        </p:txBody>
      </p:sp>
      <p:sp>
        <p:nvSpPr>
          <p:cNvPr id="6" name="Footer Placeholder 5">
            <a:extLst>
              <a:ext uri="{FF2B5EF4-FFF2-40B4-BE49-F238E27FC236}">
                <a16:creationId xmlns:a16="http://schemas.microsoft.com/office/drawing/2014/main" id="{B5C70A79-C71C-4877-AF12-916EC44416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77F4A4-A467-4A47-B034-A44B22F0109B}"/>
              </a:ext>
            </a:extLst>
          </p:cNvPr>
          <p:cNvSpPr>
            <a:spLocks noGrp="1"/>
          </p:cNvSpPr>
          <p:nvPr>
            <p:ph type="sldNum" sz="quarter" idx="12"/>
          </p:nvPr>
        </p:nvSpPr>
        <p:spPr/>
        <p:txBody>
          <a:bodyPr/>
          <a:lstStyle/>
          <a:p>
            <a:fld id="{2B0B4D67-B174-4383-93C5-905A973F6CD7}" type="slidenum">
              <a:rPr lang="en-US" smtClean="0"/>
              <a:t>‹#›</a:t>
            </a:fld>
            <a:endParaRPr lang="en-US"/>
          </a:p>
        </p:txBody>
      </p:sp>
    </p:spTree>
    <p:extLst>
      <p:ext uri="{BB962C8B-B14F-4D97-AF65-F5344CB8AC3E}">
        <p14:creationId xmlns:p14="http://schemas.microsoft.com/office/powerpoint/2010/main" val="1263889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1CE4D-FFA4-4A4A-823C-4D97F6298A6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9AA1E4-0595-49BC-ACC7-FE1CB3ECC6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7A1CFA-C084-4CD1-9C07-4DFC55AC96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91795C-9F83-4D46-A119-B292664655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11C1FD-5B77-4282-AD54-7BC1473FD8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12F12E-2F96-4D51-B884-1D5C7F38C65D}"/>
              </a:ext>
            </a:extLst>
          </p:cNvPr>
          <p:cNvSpPr>
            <a:spLocks noGrp="1"/>
          </p:cNvSpPr>
          <p:nvPr>
            <p:ph type="dt" sz="half" idx="10"/>
          </p:nvPr>
        </p:nvSpPr>
        <p:spPr/>
        <p:txBody>
          <a:bodyPr/>
          <a:lstStyle/>
          <a:p>
            <a:fld id="{D9F50971-40FE-40BC-BD08-1C8DDBBCAC97}" type="datetimeFigureOut">
              <a:rPr lang="en-US" smtClean="0"/>
              <a:t>6/2/2025</a:t>
            </a:fld>
            <a:endParaRPr lang="en-US"/>
          </a:p>
        </p:txBody>
      </p:sp>
      <p:sp>
        <p:nvSpPr>
          <p:cNvPr id="8" name="Footer Placeholder 7">
            <a:extLst>
              <a:ext uri="{FF2B5EF4-FFF2-40B4-BE49-F238E27FC236}">
                <a16:creationId xmlns:a16="http://schemas.microsoft.com/office/drawing/2014/main" id="{AE051BF3-6C90-4471-B86B-64E125B9FD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A18D37-44E1-46BE-9EA9-EFCE793639CD}"/>
              </a:ext>
            </a:extLst>
          </p:cNvPr>
          <p:cNvSpPr>
            <a:spLocks noGrp="1"/>
          </p:cNvSpPr>
          <p:nvPr>
            <p:ph type="sldNum" sz="quarter" idx="12"/>
          </p:nvPr>
        </p:nvSpPr>
        <p:spPr/>
        <p:txBody>
          <a:bodyPr/>
          <a:lstStyle/>
          <a:p>
            <a:fld id="{2B0B4D67-B174-4383-93C5-905A973F6CD7}" type="slidenum">
              <a:rPr lang="en-US" smtClean="0"/>
              <a:t>‹#›</a:t>
            </a:fld>
            <a:endParaRPr lang="en-US"/>
          </a:p>
        </p:txBody>
      </p:sp>
    </p:spTree>
    <p:extLst>
      <p:ext uri="{BB962C8B-B14F-4D97-AF65-F5344CB8AC3E}">
        <p14:creationId xmlns:p14="http://schemas.microsoft.com/office/powerpoint/2010/main" val="2959536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DDB5B-F714-475A-A6B0-4B298AEC4B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3CA18C-DC7D-4D24-AD6D-CD45049EBABF}"/>
              </a:ext>
            </a:extLst>
          </p:cNvPr>
          <p:cNvSpPr>
            <a:spLocks noGrp="1"/>
          </p:cNvSpPr>
          <p:nvPr>
            <p:ph type="dt" sz="half" idx="10"/>
          </p:nvPr>
        </p:nvSpPr>
        <p:spPr/>
        <p:txBody>
          <a:bodyPr/>
          <a:lstStyle/>
          <a:p>
            <a:fld id="{D9F50971-40FE-40BC-BD08-1C8DDBBCAC97}" type="datetimeFigureOut">
              <a:rPr lang="en-US" smtClean="0"/>
              <a:t>6/2/2025</a:t>
            </a:fld>
            <a:endParaRPr lang="en-US"/>
          </a:p>
        </p:txBody>
      </p:sp>
      <p:sp>
        <p:nvSpPr>
          <p:cNvPr id="4" name="Footer Placeholder 3">
            <a:extLst>
              <a:ext uri="{FF2B5EF4-FFF2-40B4-BE49-F238E27FC236}">
                <a16:creationId xmlns:a16="http://schemas.microsoft.com/office/drawing/2014/main" id="{0CAD28F5-B73E-4947-A32C-849513A166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DD23EE-7CED-418F-8CDD-91488F2C8F65}"/>
              </a:ext>
            </a:extLst>
          </p:cNvPr>
          <p:cNvSpPr>
            <a:spLocks noGrp="1"/>
          </p:cNvSpPr>
          <p:nvPr>
            <p:ph type="sldNum" sz="quarter" idx="12"/>
          </p:nvPr>
        </p:nvSpPr>
        <p:spPr/>
        <p:txBody>
          <a:bodyPr/>
          <a:lstStyle/>
          <a:p>
            <a:fld id="{2B0B4D67-B174-4383-93C5-905A973F6CD7}" type="slidenum">
              <a:rPr lang="en-US" smtClean="0"/>
              <a:t>‹#›</a:t>
            </a:fld>
            <a:endParaRPr lang="en-US"/>
          </a:p>
        </p:txBody>
      </p:sp>
    </p:spTree>
    <p:extLst>
      <p:ext uri="{BB962C8B-B14F-4D97-AF65-F5344CB8AC3E}">
        <p14:creationId xmlns:p14="http://schemas.microsoft.com/office/powerpoint/2010/main" val="3994153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E38432-694E-4919-BE68-9747EC73A6B0}"/>
              </a:ext>
            </a:extLst>
          </p:cNvPr>
          <p:cNvSpPr>
            <a:spLocks noGrp="1"/>
          </p:cNvSpPr>
          <p:nvPr>
            <p:ph type="dt" sz="half" idx="10"/>
          </p:nvPr>
        </p:nvSpPr>
        <p:spPr/>
        <p:txBody>
          <a:bodyPr/>
          <a:lstStyle/>
          <a:p>
            <a:fld id="{D9F50971-40FE-40BC-BD08-1C8DDBBCAC97}" type="datetimeFigureOut">
              <a:rPr lang="en-US" smtClean="0"/>
              <a:t>6/2/2025</a:t>
            </a:fld>
            <a:endParaRPr lang="en-US"/>
          </a:p>
        </p:txBody>
      </p:sp>
      <p:sp>
        <p:nvSpPr>
          <p:cNvPr id="3" name="Footer Placeholder 2">
            <a:extLst>
              <a:ext uri="{FF2B5EF4-FFF2-40B4-BE49-F238E27FC236}">
                <a16:creationId xmlns:a16="http://schemas.microsoft.com/office/drawing/2014/main" id="{158EB72B-5F32-446D-8162-F8D3CCEB2D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063147-5641-4F0E-9D65-60BA8F51CF9A}"/>
              </a:ext>
            </a:extLst>
          </p:cNvPr>
          <p:cNvSpPr>
            <a:spLocks noGrp="1"/>
          </p:cNvSpPr>
          <p:nvPr>
            <p:ph type="sldNum" sz="quarter" idx="12"/>
          </p:nvPr>
        </p:nvSpPr>
        <p:spPr/>
        <p:txBody>
          <a:bodyPr/>
          <a:lstStyle/>
          <a:p>
            <a:fld id="{2B0B4D67-B174-4383-93C5-905A973F6CD7}" type="slidenum">
              <a:rPr lang="en-US" smtClean="0"/>
              <a:t>‹#›</a:t>
            </a:fld>
            <a:endParaRPr lang="en-US"/>
          </a:p>
        </p:txBody>
      </p:sp>
    </p:spTree>
    <p:extLst>
      <p:ext uri="{BB962C8B-B14F-4D97-AF65-F5344CB8AC3E}">
        <p14:creationId xmlns:p14="http://schemas.microsoft.com/office/powerpoint/2010/main" val="3334281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94D61-2740-491B-B728-37748229BB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4774AE-4809-445E-A72E-2561F8277A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490E3D-F099-4B20-ABFC-5420708820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1E854C-495E-47A7-8FB2-438ACD2D13EC}"/>
              </a:ext>
            </a:extLst>
          </p:cNvPr>
          <p:cNvSpPr>
            <a:spLocks noGrp="1"/>
          </p:cNvSpPr>
          <p:nvPr>
            <p:ph type="dt" sz="half" idx="10"/>
          </p:nvPr>
        </p:nvSpPr>
        <p:spPr/>
        <p:txBody>
          <a:bodyPr/>
          <a:lstStyle/>
          <a:p>
            <a:fld id="{D9F50971-40FE-40BC-BD08-1C8DDBBCAC97}" type="datetimeFigureOut">
              <a:rPr lang="en-US" smtClean="0"/>
              <a:t>6/2/2025</a:t>
            </a:fld>
            <a:endParaRPr lang="en-US"/>
          </a:p>
        </p:txBody>
      </p:sp>
      <p:sp>
        <p:nvSpPr>
          <p:cNvPr id="6" name="Footer Placeholder 5">
            <a:extLst>
              <a:ext uri="{FF2B5EF4-FFF2-40B4-BE49-F238E27FC236}">
                <a16:creationId xmlns:a16="http://schemas.microsoft.com/office/drawing/2014/main" id="{188B013B-C394-4F16-ADAF-D3D3B89D02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A32C69-CBBA-43AC-AF66-16EA4F343933}"/>
              </a:ext>
            </a:extLst>
          </p:cNvPr>
          <p:cNvSpPr>
            <a:spLocks noGrp="1"/>
          </p:cNvSpPr>
          <p:nvPr>
            <p:ph type="sldNum" sz="quarter" idx="12"/>
          </p:nvPr>
        </p:nvSpPr>
        <p:spPr/>
        <p:txBody>
          <a:bodyPr/>
          <a:lstStyle/>
          <a:p>
            <a:fld id="{2B0B4D67-B174-4383-93C5-905A973F6CD7}" type="slidenum">
              <a:rPr lang="en-US" smtClean="0"/>
              <a:t>‹#›</a:t>
            </a:fld>
            <a:endParaRPr lang="en-US"/>
          </a:p>
        </p:txBody>
      </p:sp>
    </p:spTree>
    <p:extLst>
      <p:ext uri="{BB962C8B-B14F-4D97-AF65-F5344CB8AC3E}">
        <p14:creationId xmlns:p14="http://schemas.microsoft.com/office/powerpoint/2010/main" val="1361073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F5377-8B08-4777-B062-824895B768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19138F-0408-4F05-8145-7A91C1853A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99C3D0-EF8E-4F94-9BB2-567EFC1A6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1F600D-C46C-4325-AB98-28B9C9A2AB3C}"/>
              </a:ext>
            </a:extLst>
          </p:cNvPr>
          <p:cNvSpPr>
            <a:spLocks noGrp="1"/>
          </p:cNvSpPr>
          <p:nvPr>
            <p:ph type="dt" sz="half" idx="10"/>
          </p:nvPr>
        </p:nvSpPr>
        <p:spPr/>
        <p:txBody>
          <a:bodyPr/>
          <a:lstStyle/>
          <a:p>
            <a:fld id="{D9F50971-40FE-40BC-BD08-1C8DDBBCAC97}" type="datetimeFigureOut">
              <a:rPr lang="en-US" smtClean="0"/>
              <a:t>6/2/2025</a:t>
            </a:fld>
            <a:endParaRPr lang="en-US"/>
          </a:p>
        </p:txBody>
      </p:sp>
      <p:sp>
        <p:nvSpPr>
          <p:cNvPr id="6" name="Footer Placeholder 5">
            <a:extLst>
              <a:ext uri="{FF2B5EF4-FFF2-40B4-BE49-F238E27FC236}">
                <a16:creationId xmlns:a16="http://schemas.microsoft.com/office/drawing/2014/main" id="{0BDF8388-D7C9-47CE-BEB8-BA909AA7AF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6B2FCC-34BB-4645-BBB5-9C3FDDE09579}"/>
              </a:ext>
            </a:extLst>
          </p:cNvPr>
          <p:cNvSpPr>
            <a:spLocks noGrp="1"/>
          </p:cNvSpPr>
          <p:nvPr>
            <p:ph type="sldNum" sz="quarter" idx="12"/>
          </p:nvPr>
        </p:nvSpPr>
        <p:spPr/>
        <p:txBody>
          <a:bodyPr/>
          <a:lstStyle/>
          <a:p>
            <a:fld id="{2B0B4D67-B174-4383-93C5-905A973F6CD7}" type="slidenum">
              <a:rPr lang="en-US" smtClean="0"/>
              <a:t>‹#›</a:t>
            </a:fld>
            <a:endParaRPr lang="en-US"/>
          </a:p>
        </p:txBody>
      </p:sp>
    </p:spTree>
    <p:extLst>
      <p:ext uri="{BB962C8B-B14F-4D97-AF65-F5344CB8AC3E}">
        <p14:creationId xmlns:p14="http://schemas.microsoft.com/office/powerpoint/2010/main" val="2955746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F60BE1-9036-4414-B2B5-39A6A5D108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E5F75E-6B17-4348-B869-7C1D3B6B20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286521-91C9-4E4D-922A-26784BAF88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50971-40FE-40BC-BD08-1C8DDBBCAC97}" type="datetimeFigureOut">
              <a:rPr lang="en-US" smtClean="0"/>
              <a:t>6/2/2025</a:t>
            </a:fld>
            <a:endParaRPr lang="en-US"/>
          </a:p>
        </p:txBody>
      </p:sp>
      <p:sp>
        <p:nvSpPr>
          <p:cNvPr id="5" name="Footer Placeholder 4">
            <a:extLst>
              <a:ext uri="{FF2B5EF4-FFF2-40B4-BE49-F238E27FC236}">
                <a16:creationId xmlns:a16="http://schemas.microsoft.com/office/drawing/2014/main" id="{112FB924-7755-4DC5-91AB-1725B414B6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ED9BD1-0D68-4406-9710-E33B8C8401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B4D67-B174-4383-93C5-905A973F6CD7}" type="slidenum">
              <a:rPr lang="en-US" smtClean="0"/>
              <a:t>‹#›</a:t>
            </a:fld>
            <a:endParaRPr lang="en-US"/>
          </a:p>
        </p:txBody>
      </p:sp>
    </p:spTree>
    <p:extLst>
      <p:ext uri="{BB962C8B-B14F-4D97-AF65-F5344CB8AC3E}">
        <p14:creationId xmlns:p14="http://schemas.microsoft.com/office/powerpoint/2010/main" val="834874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hyperlink" Target="https://www.publicdomainpictures.net/en/view-image.php?image=239175&amp;picture=geometric-background" TargetMode="Externa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3.jpeg"/><Relationship Id="rId7" Type="http://schemas.openxmlformats.org/officeDocument/2006/relationships/image" Target="../media/image21.emf"/><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8.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emf"/><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gif"/></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98837-C80E-0548-9409-704B5AC865F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EEE35EB-3BBB-F32F-ED5E-B76DD1984007}"/>
              </a:ext>
            </a:extLst>
          </p:cNvPr>
          <p:cNvPicPr>
            <a:picLocks noChangeAspect="1"/>
          </p:cNvPicPr>
          <p:nvPr/>
        </p:nvPicPr>
        <p:blipFill>
          <a:blip r:embed="rId3">
            <a:duotone>
              <a:prstClr val="black"/>
              <a:schemeClr val="accent1">
                <a:tint val="45000"/>
                <a:satMod val="400000"/>
              </a:schemeClr>
            </a:duotone>
            <a:alphaModFix amt="40000"/>
          </a:blip>
          <a:stretch>
            <a:fillRect/>
          </a:stretch>
        </p:blipFill>
        <p:spPr>
          <a:xfrm>
            <a:off x="0" y="0"/>
            <a:ext cx="12192000" cy="6853382"/>
          </a:xfrm>
          <a:prstGeom prst="rect">
            <a:avLst/>
          </a:prstGeom>
        </p:spPr>
      </p:pic>
      <p:sp>
        <p:nvSpPr>
          <p:cNvPr id="6" name="Subtitle 2">
            <a:extLst>
              <a:ext uri="{FF2B5EF4-FFF2-40B4-BE49-F238E27FC236}">
                <a16:creationId xmlns:a16="http://schemas.microsoft.com/office/drawing/2014/main" id="{26DBBE84-F0C0-B51B-537C-905FBFCD7E70}"/>
              </a:ext>
            </a:extLst>
          </p:cNvPr>
          <p:cNvSpPr txBox="1">
            <a:spLocks/>
          </p:cNvSpPr>
          <p:nvPr/>
        </p:nvSpPr>
        <p:spPr>
          <a:xfrm>
            <a:off x="386941" y="5581282"/>
            <a:ext cx="6079431" cy="662849"/>
          </a:xfrm>
          <a:prstGeom prst="rect">
            <a:avLst/>
          </a:prstGeom>
          <a:solidFill>
            <a:srgbClr val="FAEE4C"/>
          </a:solidFill>
        </p:spPr>
        <p:txBody>
          <a:bodyPr>
            <a:normAutofit fontScale="62500" lnSpcReduction="20000"/>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Lucida Grande"/>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Lucida Grande"/>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a:buNone/>
            </a:pPr>
            <a:r>
              <a:rPr lang="en-US" b="1" dirty="0"/>
              <a:t>Presented By:</a:t>
            </a:r>
            <a:br>
              <a:rPr lang="en-US" b="1" dirty="0"/>
            </a:br>
            <a:r>
              <a:rPr lang="en-US" b="1" dirty="0"/>
              <a:t>Your Name</a:t>
            </a:r>
            <a:br>
              <a:rPr lang="en-US" b="1" dirty="0"/>
            </a:br>
            <a:r>
              <a:rPr lang="en-US" b="1" dirty="0"/>
              <a:t>Company</a:t>
            </a:r>
          </a:p>
        </p:txBody>
      </p:sp>
      <p:sp>
        <p:nvSpPr>
          <p:cNvPr id="2" name="Title 1">
            <a:extLst>
              <a:ext uri="{FF2B5EF4-FFF2-40B4-BE49-F238E27FC236}">
                <a16:creationId xmlns:a16="http://schemas.microsoft.com/office/drawing/2014/main" id="{A17D41D6-5978-C905-1C67-DE3F00887963}"/>
              </a:ext>
            </a:extLst>
          </p:cNvPr>
          <p:cNvSpPr txBox="1">
            <a:spLocks/>
          </p:cNvSpPr>
          <p:nvPr/>
        </p:nvSpPr>
        <p:spPr>
          <a:xfrm>
            <a:off x="308555" y="973833"/>
            <a:ext cx="11574889" cy="2152074"/>
          </a:xfrm>
          <a:prstGeom prst="rect">
            <a:avLst/>
          </a:prstGeom>
          <a:solidFill>
            <a:schemeClr val="bg1"/>
          </a:solidFill>
          <a:ln>
            <a:solidFill>
              <a:schemeClr val="accent5">
                <a:lumMod val="50000"/>
              </a:schemeClr>
            </a:solidFill>
          </a:ln>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br>
              <a:rPr lang="en-US" sz="400" b="1" dirty="0">
                <a:solidFill>
                  <a:srgbClr val="002060"/>
                </a:solidFill>
                <a:effectLst>
                  <a:outerShdw blurRad="38100" dist="38100" dir="2700000" algn="tl">
                    <a:srgbClr val="000000">
                      <a:alpha val="43137"/>
                    </a:srgbClr>
                  </a:outerShdw>
                </a:effectLst>
                <a:latin typeface="Franklin Gothic Demi Cond" panose="020B0706030402020204" pitchFamily="34" charset="0"/>
                <a:cs typeface="Arial" panose="020B0604020202020204" pitchFamily="34" charset="0"/>
              </a:rPr>
            </a:br>
            <a:br>
              <a:rPr lang="en-US" sz="400" b="1" dirty="0">
                <a:solidFill>
                  <a:srgbClr val="002060"/>
                </a:solidFill>
                <a:effectLst>
                  <a:outerShdw blurRad="38100" dist="38100" dir="2700000" algn="tl">
                    <a:srgbClr val="000000">
                      <a:alpha val="43137"/>
                    </a:srgbClr>
                  </a:outerShdw>
                </a:effectLst>
                <a:latin typeface="Franklin Gothic Demi Cond" panose="020B0706030402020204" pitchFamily="34" charset="0"/>
                <a:cs typeface="Arial" panose="020B0604020202020204" pitchFamily="34" charset="0"/>
              </a:rPr>
            </a:br>
            <a:br>
              <a:rPr lang="en-US" sz="400" b="1" dirty="0">
                <a:solidFill>
                  <a:srgbClr val="002060"/>
                </a:solidFill>
                <a:effectLst>
                  <a:outerShdw blurRad="38100" dist="38100" dir="2700000" algn="tl">
                    <a:srgbClr val="000000">
                      <a:alpha val="43137"/>
                    </a:srgbClr>
                  </a:outerShdw>
                </a:effectLst>
                <a:latin typeface="Franklin Gothic Demi Cond" panose="020B0706030402020204" pitchFamily="34" charset="0"/>
                <a:cs typeface="Arial" panose="020B0604020202020204" pitchFamily="34" charset="0"/>
              </a:rPr>
            </a:br>
            <a:br>
              <a:rPr lang="en-US" sz="400" b="1" dirty="0">
                <a:solidFill>
                  <a:srgbClr val="002060"/>
                </a:solidFill>
                <a:effectLst>
                  <a:outerShdw blurRad="38100" dist="38100" dir="2700000" algn="tl">
                    <a:srgbClr val="000000">
                      <a:alpha val="43137"/>
                    </a:srgbClr>
                  </a:outerShdw>
                </a:effectLst>
                <a:latin typeface="Franklin Gothic Demi Cond" panose="020B0706030402020204" pitchFamily="34" charset="0"/>
                <a:cs typeface="Arial" panose="020B0604020202020204" pitchFamily="34" charset="0"/>
              </a:rPr>
            </a:br>
            <a:br>
              <a:rPr lang="en-US" sz="400" b="1" dirty="0">
                <a:solidFill>
                  <a:srgbClr val="002060"/>
                </a:solidFill>
                <a:effectLst>
                  <a:outerShdw blurRad="38100" dist="38100" dir="2700000" algn="tl">
                    <a:srgbClr val="000000">
                      <a:alpha val="43137"/>
                    </a:srgbClr>
                  </a:outerShdw>
                </a:effectLst>
                <a:latin typeface="Franklin Gothic Demi Cond" panose="020B0706030402020204" pitchFamily="34" charset="0"/>
                <a:cs typeface="Arial" panose="020B0604020202020204" pitchFamily="34" charset="0"/>
              </a:rPr>
            </a:br>
            <a:r>
              <a:rPr lang="en-US" sz="7200" dirty="0">
                <a:solidFill>
                  <a:srgbClr val="002060"/>
                </a:solidFill>
                <a:latin typeface="Franklin Gothic Demi Cond" panose="020B0706030402020204" pitchFamily="34" charset="0"/>
                <a:cs typeface="Arial" panose="020B0604020202020204" pitchFamily="34" charset="0"/>
              </a:rPr>
              <a:t>Managing Your Wealth in 2025</a:t>
            </a:r>
            <a:br>
              <a:rPr lang="en-US" sz="7200" dirty="0">
                <a:solidFill>
                  <a:srgbClr val="002060"/>
                </a:solidFill>
                <a:latin typeface="Franklin Gothic Demi Cond" panose="020B0706030402020204" pitchFamily="34" charset="0"/>
                <a:cs typeface="Arial" panose="020B0604020202020204" pitchFamily="34" charset="0"/>
              </a:rPr>
            </a:br>
            <a:r>
              <a:rPr lang="en-US" sz="4800" dirty="0">
                <a:solidFill>
                  <a:srgbClr val="002060"/>
                </a:solidFill>
                <a:latin typeface="Franklin Gothic Book" panose="020B0503020102020204" pitchFamily="34" charset="0"/>
                <a:cs typeface="Arial" panose="020B0604020202020204" pitchFamily="34" charset="0"/>
              </a:rPr>
              <a:t>Including Proactive Tax Planning Strategies</a:t>
            </a:r>
            <a:endParaRPr lang="en-US" sz="6000" dirty="0">
              <a:solidFill>
                <a:srgbClr val="002060"/>
              </a:solidFill>
              <a:latin typeface="Franklin Gothic Book" panose="020B0503020102020204" pitchFamily="34" charset="0"/>
              <a:cs typeface="Arial" panose="020B0604020202020204" pitchFamily="34" charset="0"/>
            </a:endParaRPr>
          </a:p>
        </p:txBody>
      </p:sp>
    </p:spTree>
    <p:extLst>
      <p:ext uri="{BB962C8B-B14F-4D97-AF65-F5344CB8AC3E}">
        <p14:creationId xmlns:p14="http://schemas.microsoft.com/office/powerpoint/2010/main" val="3170052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ey-Background | Sarvosys">
            <a:extLst>
              <a:ext uri="{FF2B5EF4-FFF2-40B4-BE49-F238E27FC236}">
                <a16:creationId xmlns:a16="http://schemas.microsoft.com/office/drawing/2014/main" id="{DD301B88-860F-43A8-909E-0EB82EA4611E}"/>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52"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431B8F8-6E8B-4824-B38D-541CE72FF3D6}"/>
              </a:ext>
            </a:extLst>
          </p:cNvPr>
          <p:cNvSpPr txBox="1">
            <a:spLocks/>
          </p:cNvSpPr>
          <p:nvPr/>
        </p:nvSpPr>
        <p:spPr>
          <a:xfrm>
            <a:off x="424902" y="1582581"/>
            <a:ext cx="11117524" cy="469829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Clr>
                <a:schemeClr val="accent5">
                  <a:lumMod val="75000"/>
                </a:schemeClr>
              </a:buClr>
              <a:buNone/>
            </a:pPr>
            <a:endParaRPr lang="en-US" sz="2800" dirty="0"/>
          </a:p>
        </p:txBody>
      </p:sp>
      <p:pic>
        <p:nvPicPr>
          <p:cNvPr id="6" name="Picture 5">
            <a:extLst>
              <a:ext uri="{FF2B5EF4-FFF2-40B4-BE49-F238E27FC236}">
                <a16:creationId xmlns:a16="http://schemas.microsoft.com/office/drawing/2014/main" id="{0A31F825-1B18-E088-D632-8703681947E2}"/>
              </a:ext>
            </a:extLst>
          </p:cNvPr>
          <p:cNvPicPr>
            <a:picLocks noChangeAspect="1"/>
          </p:cNvPicPr>
          <p:nvPr/>
        </p:nvPicPr>
        <p:blipFill>
          <a:blip r:embed="rId4"/>
          <a:stretch>
            <a:fillRect/>
          </a:stretch>
        </p:blipFill>
        <p:spPr>
          <a:xfrm>
            <a:off x="1921270" y="1497910"/>
            <a:ext cx="8510756" cy="5202949"/>
          </a:xfrm>
          <a:prstGeom prst="rect">
            <a:avLst/>
          </a:prstGeom>
        </p:spPr>
      </p:pic>
      <p:sp>
        <p:nvSpPr>
          <p:cNvPr id="8" name="TextBox 7">
            <a:extLst>
              <a:ext uri="{FF2B5EF4-FFF2-40B4-BE49-F238E27FC236}">
                <a16:creationId xmlns:a16="http://schemas.microsoft.com/office/drawing/2014/main" id="{3CB19265-75CD-97C5-E8C5-ACA54736AE14}"/>
              </a:ext>
            </a:extLst>
          </p:cNvPr>
          <p:cNvSpPr txBox="1"/>
          <p:nvPr/>
        </p:nvSpPr>
        <p:spPr>
          <a:xfrm>
            <a:off x="424902" y="974690"/>
            <a:ext cx="11668775" cy="523220"/>
          </a:xfrm>
          <a:prstGeom prst="rect">
            <a:avLst/>
          </a:prstGeom>
          <a:noFill/>
        </p:spPr>
        <p:txBody>
          <a:bodyPr wrap="square">
            <a:spAutoFit/>
          </a:bodyPr>
          <a:lstStyle/>
          <a:p>
            <a:r>
              <a:rPr lang="en-US" sz="2800" b="1" i="0" dirty="0">
                <a:solidFill>
                  <a:srgbClr val="0076A3"/>
                </a:solidFill>
                <a:effectLst/>
                <a:latin typeface="Franklin Gothic Demi" panose="020B0703020102020204" pitchFamily="34" charset="0"/>
                <a:ea typeface="Open Sans Light" panose="020F0502020204030204" pitchFamily="34" charset="0"/>
                <a:cs typeface="Open Sans Light" panose="020F0502020204030204" pitchFamily="34" charset="0"/>
              </a:rPr>
              <a:t>Inflation rates are down from 2022 but are still trending at or near 3%.</a:t>
            </a:r>
            <a:endParaRPr lang="en-US" sz="2800" b="1" dirty="0">
              <a:solidFill>
                <a:srgbClr val="0076A3"/>
              </a:solidFill>
              <a:latin typeface="Franklin Gothic Demi" panose="020B0703020102020204" pitchFamily="34" charset="0"/>
              <a:ea typeface="Open Sans Light" panose="020F0502020204030204" pitchFamily="34" charset="0"/>
              <a:cs typeface="Open Sans Light" panose="020F0502020204030204" pitchFamily="34" charset="0"/>
            </a:endParaRPr>
          </a:p>
        </p:txBody>
      </p:sp>
      <p:sp>
        <p:nvSpPr>
          <p:cNvPr id="2" name="Title 1">
            <a:extLst>
              <a:ext uri="{FF2B5EF4-FFF2-40B4-BE49-F238E27FC236}">
                <a16:creationId xmlns:a16="http://schemas.microsoft.com/office/drawing/2014/main" id="{2649EDCD-0B93-FFFD-25EB-CA621AB3345D}"/>
              </a:ext>
            </a:extLst>
          </p:cNvPr>
          <p:cNvSpPr txBox="1">
            <a:spLocks/>
          </p:cNvSpPr>
          <p:nvPr/>
        </p:nvSpPr>
        <p:spPr>
          <a:xfrm>
            <a:off x="-6481" y="-7713"/>
            <a:ext cx="12192001" cy="993182"/>
          </a:xfrm>
          <a:prstGeom prst="rect">
            <a:avLst/>
          </a:prstGeom>
          <a:solidFill>
            <a:schemeClr val="accent5">
              <a:lumMod val="75000"/>
            </a:schemeClr>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6000" dirty="0">
                <a:latin typeface="Franklin Gothic Demi Cond" panose="020B0706030402020204" pitchFamily="34" charset="0"/>
                <a:cs typeface="Arial" panose="020B0604020202020204" pitchFamily="34" charset="0"/>
              </a:rPr>
              <a:t>Inflation</a:t>
            </a:r>
          </a:p>
        </p:txBody>
      </p:sp>
    </p:spTree>
    <p:extLst>
      <p:ext uri="{BB962C8B-B14F-4D97-AF65-F5344CB8AC3E}">
        <p14:creationId xmlns:p14="http://schemas.microsoft.com/office/powerpoint/2010/main" val="36237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ey-Background | Sarvosys">
            <a:extLst>
              <a:ext uri="{FF2B5EF4-FFF2-40B4-BE49-F238E27FC236}">
                <a16:creationId xmlns:a16="http://schemas.microsoft.com/office/drawing/2014/main" id="{DD301B88-860F-43A8-909E-0EB82EA4611E}"/>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431B8F8-6E8B-4824-B38D-541CE72FF3D6}"/>
              </a:ext>
            </a:extLst>
          </p:cNvPr>
          <p:cNvSpPr txBox="1">
            <a:spLocks/>
          </p:cNvSpPr>
          <p:nvPr/>
        </p:nvSpPr>
        <p:spPr>
          <a:xfrm>
            <a:off x="424902" y="1582581"/>
            <a:ext cx="11117524" cy="469829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Clr>
                <a:schemeClr val="accent5">
                  <a:lumMod val="75000"/>
                </a:schemeClr>
              </a:buClr>
              <a:buNone/>
            </a:pPr>
            <a:endParaRPr lang="en-US" sz="2800" dirty="0"/>
          </a:p>
        </p:txBody>
      </p:sp>
      <p:sp>
        <p:nvSpPr>
          <p:cNvPr id="11" name="Arrow: Right 10">
            <a:extLst>
              <a:ext uri="{FF2B5EF4-FFF2-40B4-BE49-F238E27FC236}">
                <a16:creationId xmlns:a16="http://schemas.microsoft.com/office/drawing/2014/main" id="{8605F8C6-1B1C-4738-B0E8-E20F9A483032}"/>
              </a:ext>
            </a:extLst>
          </p:cNvPr>
          <p:cNvSpPr/>
          <p:nvPr/>
        </p:nvSpPr>
        <p:spPr>
          <a:xfrm rot="16200000">
            <a:off x="837960" y="3946517"/>
            <a:ext cx="845242" cy="317098"/>
          </a:xfrm>
          <a:prstGeom prst="rightArrow">
            <a:avLst/>
          </a:prstGeom>
          <a:solidFill>
            <a:schemeClr val="accent6">
              <a:lumMod val="7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8FC54BE2-4650-47FC-887D-010BAF77E36D}"/>
              </a:ext>
            </a:extLst>
          </p:cNvPr>
          <p:cNvSpPr txBox="1"/>
          <p:nvPr/>
        </p:nvSpPr>
        <p:spPr>
          <a:xfrm>
            <a:off x="509162" y="858782"/>
            <a:ext cx="11257936" cy="1200329"/>
          </a:xfrm>
          <a:prstGeom prst="rect">
            <a:avLst/>
          </a:prstGeom>
          <a:noFill/>
        </p:spPr>
        <p:txBody>
          <a:bodyPr wrap="square" rtlCol="0">
            <a:spAutoFit/>
          </a:bodyPr>
          <a:lstStyle/>
          <a:p>
            <a:pPr algn="ctr"/>
            <a:r>
              <a:rPr lang="en-US" sz="3600" b="1" dirty="0">
                <a:solidFill>
                  <a:srgbClr val="003399"/>
                </a:solidFill>
                <a:latin typeface="Century Gothic" panose="020B0502020202020204" pitchFamily="34" charset="0"/>
                <a:ea typeface="Cambria Math" panose="02040503050406030204" pitchFamily="18" charset="0"/>
              </a:rPr>
              <a:t>Bond Prices Have an Inverse </a:t>
            </a:r>
            <a:br>
              <a:rPr lang="en-US" sz="3600" b="1" dirty="0">
                <a:solidFill>
                  <a:srgbClr val="003399"/>
                </a:solidFill>
                <a:latin typeface="Century Gothic" panose="020B0502020202020204" pitchFamily="34" charset="0"/>
                <a:ea typeface="Cambria Math" panose="02040503050406030204" pitchFamily="18" charset="0"/>
              </a:rPr>
            </a:br>
            <a:r>
              <a:rPr lang="en-US" sz="3600" b="1" dirty="0">
                <a:solidFill>
                  <a:srgbClr val="003399"/>
                </a:solidFill>
                <a:latin typeface="Century Gothic" panose="020B0502020202020204" pitchFamily="34" charset="0"/>
                <a:ea typeface="Cambria Math" panose="02040503050406030204" pitchFamily="18" charset="0"/>
              </a:rPr>
              <a:t>Relationship with Interest Rates</a:t>
            </a:r>
          </a:p>
        </p:txBody>
      </p:sp>
      <p:cxnSp>
        <p:nvCxnSpPr>
          <p:cNvPr id="13" name="Straight Connector 12">
            <a:extLst>
              <a:ext uri="{FF2B5EF4-FFF2-40B4-BE49-F238E27FC236}">
                <a16:creationId xmlns:a16="http://schemas.microsoft.com/office/drawing/2014/main" id="{F5105BE7-F658-4379-90D0-207893B2063C}"/>
              </a:ext>
            </a:extLst>
          </p:cNvPr>
          <p:cNvCxnSpPr>
            <a:cxnSpLocks/>
          </p:cNvCxnSpPr>
          <p:nvPr/>
        </p:nvCxnSpPr>
        <p:spPr>
          <a:xfrm>
            <a:off x="666922" y="3243928"/>
            <a:ext cx="4639842" cy="1776758"/>
          </a:xfrm>
          <a:prstGeom prst="line">
            <a:avLst/>
          </a:prstGeom>
          <a:ln w="57150">
            <a:solidFill>
              <a:srgbClr val="4786A8"/>
            </a:solidFill>
          </a:ln>
          <a:effectLst>
            <a:innerShdw blurRad="63500" dist="50800" dir="189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15" name="Isosceles Triangle 14">
            <a:extLst>
              <a:ext uri="{FF2B5EF4-FFF2-40B4-BE49-F238E27FC236}">
                <a16:creationId xmlns:a16="http://schemas.microsoft.com/office/drawing/2014/main" id="{149BBBAB-D84A-4D5E-B15A-A0A795606B60}"/>
              </a:ext>
            </a:extLst>
          </p:cNvPr>
          <p:cNvSpPr/>
          <p:nvPr/>
        </p:nvSpPr>
        <p:spPr>
          <a:xfrm>
            <a:off x="8440362" y="4252599"/>
            <a:ext cx="1621696" cy="1583334"/>
          </a:xfrm>
          <a:prstGeom prst="triangle">
            <a:avLst/>
          </a:prstGeom>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Isosceles Triangle 15">
            <a:extLst>
              <a:ext uri="{FF2B5EF4-FFF2-40B4-BE49-F238E27FC236}">
                <a16:creationId xmlns:a16="http://schemas.microsoft.com/office/drawing/2014/main" id="{99BCABE3-206A-4BA6-9EFD-02D7F106BA66}"/>
              </a:ext>
            </a:extLst>
          </p:cNvPr>
          <p:cNvSpPr/>
          <p:nvPr/>
        </p:nvSpPr>
        <p:spPr>
          <a:xfrm>
            <a:off x="1974977" y="4118040"/>
            <a:ext cx="1621696" cy="1583334"/>
          </a:xfrm>
          <a:prstGeom prst="triangle">
            <a:avLst/>
          </a:prstGeom>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Arrow: Right 16">
            <a:extLst>
              <a:ext uri="{FF2B5EF4-FFF2-40B4-BE49-F238E27FC236}">
                <a16:creationId xmlns:a16="http://schemas.microsoft.com/office/drawing/2014/main" id="{5BE10303-195B-44B9-B49A-313569F44F01}"/>
              </a:ext>
            </a:extLst>
          </p:cNvPr>
          <p:cNvSpPr/>
          <p:nvPr/>
        </p:nvSpPr>
        <p:spPr>
          <a:xfrm rot="5400000">
            <a:off x="7751529" y="3933791"/>
            <a:ext cx="845247" cy="317098"/>
          </a:xfrm>
          <a:prstGeom prst="rightArrow">
            <a:avLst/>
          </a:prstGeom>
          <a:solidFill>
            <a:schemeClr val="accent6">
              <a:lumMod val="75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rrow: Right 17">
            <a:extLst>
              <a:ext uri="{FF2B5EF4-FFF2-40B4-BE49-F238E27FC236}">
                <a16:creationId xmlns:a16="http://schemas.microsoft.com/office/drawing/2014/main" id="{88208996-6907-4FCA-9BE5-80720261E04F}"/>
              </a:ext>
            </a:extLst>
          </p:cNvPr>
          <p:cNvSpPr/>
          <p:nvPr/>
        </p:nvSpPr>
        <p:spPr>
          <a:xfrm rot="16200000">
            <a:off x="10452952" y="3933794"/>
            <a:ext cx="845242" cy="317098"/>
          </a:xfrm>
          <a:prstGeom prst="rightArrow">
            <a:avLst/>
          </a:prstGeom>
          <a:solidFill>
            <a:srgbClr val="00BCC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rrow: Right 18">
            <a:extLst>
              <a:ext uri="{FF2B5EF4-FFF2-40B4-BE49-F238E27FC236}">
                <a16:creationId xmlns:a16="http://schemas.microsoft.com/office/drawing/2014/main" id="{ACA04BEF-5C54-4F67-938B-1850FADE741B}"/>
              </a:ext>
            </a:extLst>
          </p:cNvPr>
          <p:cNvSpPr/>
          <p:nvPr/>
        </p:nvSpPr>
        <p:spPr>
          <a:xfrm rot="5400000">
            <a:off x="4046995" y="3959491"/>
            <a:ext cx="845247" cy="317098"/>
          </a:xfrm>
          <a:prstGeom prst="rightArrow">
            <a:avLst/>
          </a:prstGeom>
          <a:solidFill>
            <a:srgbClr val="00BCC3"/>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0" name="TextBox 19">
            <a:extLst>
              <a:ext uri="{FF2B5EF4-FFF2-40B4-BE49-F238E27FC236}">
                <a16:creationId xmlns:a16="http://schemas.microsoft.com/office/drawing/2014/main" id="{6934C012-BEF3-4FD8-8AD8-66BB46E00C56}"/>
              </a:ext>
            </a:extLst>
          </p:cNvPr>
          <p:cNvSpPr txBox="1"/>
          <p:nvPr/>
        </p:nvSpPr>
        <p:spPr>
          <a:xfrm>
            <a:off x="194479" y="4557026"/>
            <a:ext cx="2429974" cy="369332"/>
          </a:xfrm>
          <a:prstGeom prst="rect">
            <a:avLst/>
          </a:prstGeom>
          <a:noFill/>
        </p:spPr>
        <p:txBody>
          <a:bodyPr wrap="square" rtlCol="0">
            <a:spAutoFit/>
          </a:bodyPr>
          <a:lstStyle>
            <a:defPPr>
              <a:defRPr lang="en-US"/>
            </a:defPPr>
            <a:lvl1pPr algn="ctr">
              <a:defRPr b="1">
                <a:solidFill>
                  <a:schemeClr val="accent6">
                    <a:lumMod val="75000"/>
                  </a:schemeClr>
                </a:solidFill>
                <a:latin typeface="Century Gothic" panose="020B0502020202020204" pitchFamily="34" charset="0"/>
                <a:ea typeface="Cambria Math" panose="02040503050406030204" pitchFamily="18" charset="0"/>
              </a:defRPr>
            </a:lvl1pPr>
          </a:lstStyle>
          <a:p>
            <a:r>
              <a:rPr lang="en-US" dirty="0"/>
              <a:t>Interest Rates</a:t>
            </a:r>
          </a:p>
        </p:txBody>
      </p:sp>
      <p:sp>
        <p:nvSpPr>
          <p:cNvPr id="21" name="TextBox 20">
            <a:extLst>
              <a:ext uri="{FF2B5EF4-FFF2-40B4-BE49-F238E27FC236}">
                <a16:creationId xmlns:a16="http://schemas.microsoft.com/office/drawing/2014/main" id="{29543826-D5E1-4BF5-A090-2348335780DF}"/>
              </a:ext>
            </a:extLst>
          </p:cNvPr>
          <p:cNvSpPr txBox="1"/>
          <p:nvPr/>
        </p:nvSpPr>
        <p:spPr>
          <a:xfrm>
            <a:off x="6866061" y="3265497"/>
            <a:ext cx="2616181" cy="369332"/>
          </a:xfrm>
          <a:prstGeom prst="rect">
            <a:avLst/>
          </a:prstGeom>
          <a:noFill/>
        </p:spPr>
        <p:txBody>
          <a:bodyPr wrap="square" rtlCol="0">
            <a:spAutoFit/>
          </a:bodyPr>
          <a:lstStyle>
            <a:defPPr>
              <a:defRPr lang="en-US"/>
            </a:defPPr>
            <a:lvl1pPr algn="ctr">
              <a:defRPr sz="1400" b="1">
                <a:solidFill>
                  <a:srgbClr val="002060"/>
                </a:solidFill>
                <a:latin typeface="Century Gothic" panose="020B0502020202020204" pitchFamily="34" charset="0"/>
                <a:ea typeface="Cambria Math" panose="02040503050406030204" pitchFamily="18" charset="0"/>
              </a:defRPr>
            </a:lvl1pPr>
          </a:lstStyle>
          <a:p>
            <a:r>
              <a:rPr lang="en-US" sz="1800" dirty="0">
                <a:solidFill>
                  <a:schemeClr val="accent6">
                    <a:lumMod val="75000"/>
                  </a:schemeClr>
                </a:solidFill>
              </a:rPr>
              <a:t>Interest Rates</a:t>
            </a:r>
          </a:p>
        </p:txBody>
      </p:sp>
      <p:sp>
        <p:nvSpPr>
          <p:cNvPr id="22" name="TextBox 21">
            <a:extLst>
              <a:ext uri="{FF2B5EF4-FFF2-40B4-BE49-F238E27FC236}">
                <a16:creationId xmlns:a16="http://schemas.microsoft.com/office/drawing/2014/main" id="{328F5B38-2480-459F-A3DC-DAD9EBE2EF8B}"/>
              </a:ext>
            </a:extLst>
          </p:cNvPr>
          <p:cNvSpPr txBox="1"/>
          <p:nvPr/>
        </p:nvSpPr>
        <p:spPr>
          <a:xfrm>
            <a:off x="3206617" y="3339094"/>
            <a:ext cx="2616181" cy="369332"/>
          </a:xfrm>
          <a:prstGeom prst="rect">
            <a:avLst/>
          </a:prstGeom>
          <a:noFill/>
        </p:spPr>
        <p:txBody>
          <a:bodyPr wrap="square" rtlCol="0">
            <a:spAutoFit/>
          </a:bodyPr>
          <a:lstStyle/>
          <a:p>
            <a:pPr algn="ctr"/>
            <a:r>
              <a:rPr lang="en-US" b="1" dirty="0">
                <a:solidFill>
                  <a:srgbClr val="0281A5"/>
                </a:solidFill>
                <a:latin typeface="Century Gothic" panose="020B0502020202020204" pitchFamily="34" charset="0"/>
                <a:ea typeface="Cambria Math" panose="02040503050406030204" pitchFamily="18" charset="0"/>
              </a:rPr>
              <a:t>Bond Prices</a:t>
            </a:r>
          </a:p>
        </p:txBody>
      </p:sp>
      <p:sp>
        <p:nvSpPr>
          <p:cNvPr id="23" name="TextBox 22">
            <a:extLst>
              <a:ext uri="{FF2B5EF4-FFF2-40B4-BE49-F238E27FC236}">
                <a16:creationId xmlns:a16="http://schemas.microsoft.com/office/drawing/2014/main" id="{ED85B581-E1EB-4E1F-8800-3B64CD6292D0}"/>
              </a:ext>
            </a:extLst>
          </p:cNvPr>
          <p:cNvSpPr txBox="1"/>
          <p:nvPr/>
        </p:nvSpPr>
        <p:spPr>
          <a:xfrm>
            <a:off x="9462707" y="4503031"/>
            <a:ext cx="2953046" cy="369332"/>
          </a:xfrm>
          <a:prstGeom prst="rect">
            <a:avLst/>
          </a:prstGeom>
          <a:noFill/>
        </p:spPr>
        <p:txBody>
          <a:bodyPr wrap="square" rtlCol="0">
            <a:spAutoFit/>
          </a:bodyPr>
          <a:lstStyle>
            <a:defPPr>
              <a:defRPr lang="en-US"/>
            </a:defPPr>
            <a:lvl1pPr algn="ctr">
              <a:defRPr sz="1400" b="1">
                <a:solidFill>
                  <a:srgbClr val="002060"/>
                </a:solidFill>
                <a:latin typeface="Century Gothic" panose="020B0502020202020204" pitchFamily="34" charset="0"/>
                <a:ea typeface="Cambria Math" panose="02040503050406030204" pitchFamily="18" charset="0"/>
              </a:defRPr>
            </a:lvl1pPr>
          </a:lstStyle>
          <a:p>
            <a:r>
              <a:rPr lang="en-US" sz="1800" dirty="0">
                <a:solidFill>
                  <a:srgbClr val="0281A5"/>
                </a:solidFill>
              </a:rPr>
              <a:t>Bond Prices</a:t>
            </a:r>
          </a:p>
        </p:txBody>
      </p:sp>
      <p:cxnSp>
        <p:nvCxnSpPr>
          <p:cNvPr id="29" name="Straight Connector 28">
            <a:extLst>
              <a:ext uri="{FF2B5EF4-FFF2-40B4-BE49-F238E27FC236}">
                <a16:creationId xmlns:a16="http://schemas.microsoft.com/office/drawing/2014/main" id="{D211A735-521A-4C04-BDF8-C4F8EA9D877D}"/>
              </a:ext>
            </a:extLst>
          </p:cNvPr>
          <p:cNvCxnSpPr>
            <a:cxnSpLocks/>
          </p:cNvCxnSpPr>
          <p:nvPr/>
        </p:nvCxnSpPr>
        <p:spPr>
          <a:xfrm flipH="1">
            <a:off x="7468298" y="3202583"/>
            <a:ext cx="3882724" cy="1830914"/>
          </a:xfrm>
          <a:prstGeom prst="line">
            <a:avLst/>
          </a:prstGeom>
          <a:ln w="57150">
            <a:solidFill>
              <a:srgbClr val="4786A8"/>
            </a:solidFill>
          </a:ln>
          <a:effectLst>
            <a:innerShdw blurRad="63500" dist="50800" dir="189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45DD04B8-6DE1-4B5D-EBA9-27B23B017469}"/>
              </a:ext>
            </a:extLst>
          </p:cNvPr>
          <p:cNvSpPr txBox="1">
            <a:spLocks/>
          </p:cNvSpPr>
          <p:nvPr/>
        </p:nvSpPr>
        <p:spPr>
          <a:xfrm>
            <a:off x="-2" y="4449"/>
            <a:ext cx="12192001" cy="819445"/>
          </a:xfrm>
          <a:prstGeom prst="rect">
            <a:avLst/>
          </a:prstGeom>
          <a:solidFill>
            <a:schemeClr val="accent5">
              <a:lumMod val="75000"/>
            </a:schemeClr>
          </a:solidFill>
        </p:spPr>
        <p:txBody>
          <a:bodyPr>
            <a:no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6000" dirty="0">
                <a:latin typeface="Franklin Gothic Demi Cond" panose="020B0706030402020204" pitchFamily="34" charset="0"/>
                <a:cs typeface="Arial" panose="020B0604020202020204" pitchFamily="34" charset="0"/>
              </a:rPr>
              <a:t>Interest Rates and Bonds</a:t>
            </a:r>
          </a:p>
        </p:txBody>
      </p:sp>
    </p:spTree>
    <p:extLst>
      <p:ext uri="{BB962C8B-B14F-4D97-AF65-F5344CB8AC3E}">
        <p14:creationId xmlns:p14="http://schemas.microsoft.com/office/powerpoint/2010/main" val="404588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Grey-Background | Sarvosys">
            <a:extLst>
              <a:ext uri="{FF2B5EF4-FFF2-40B4-BE49-F238E27FC236}">
                <a16:creationId xmlns:a16="http://schemas.microsoft.com/office/drawing/2014/main" id="{DD811E54-399E-4C0F-BBB5-199B0BDFE763}"/>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431B8F8-6E8B-4824-B38D-541CE72FF3D6}"/>
              </a:ext>
            </a:extLst>
          </p:cNvPr>
          <p:cNvSpPr txBox="1">
            <a:spLocks/>
          </p:cNvSpPr>
          <p:nvPr/>
        </p:nvSpPr>
        <p:spPr>
          <a:xfrm>
            <a:off x="424902" y="1582581"/>
            <a:ext cx="11117524" cy="469829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Clr>
                <a:schemeClr val="accent5">
                  <a:lumMod val="75000"/>
                </a:schemeClr>
              </a:buClr>
              <a:buNone/>
            </a:pPr>
            <a:endParaRPr lang="en-US" sz="2800" dirty="0"/>
          </a:p>
        </p:txBody>
      </p:sp>
      <p:sp>
        <p:nvSpPr>
          <p:cNvPr id="8" name="Title 1">
            <a:extLst>
              <a:ext uri="{FF2B5EF4-FFF2-40B4-BE49-F238E27FC236}">
                <a16:creationId xmlns:a16="http://schemas.microsoft.com/office/drawing/2014/main" id="{58D44BC5-C61C-49DF-6100-0F8EA97A6982}"/>
              </a:ext>
            </a:extLst>
          </p:cNvPr>
          <p:cNvSpPr txBox="1">
            <a:spLocks/>
          </p:cNvSpPr>
          <p:nvPr/>
        </p:nvSpPr>
        <p:spPr>
          <a:xfrm>
            <a:off x="0" y="-1"/>
            <a:ext cx="12192001" cy="796705"/>
          </a:xfrm>
          <a:prstGeom prst="rect">
            <a:avLst/>
          </a:prstGeom>
          <a:solidFill>
            <a:schemeClr val="accent5">
              <a:lumMod val="75000"/>
            </a:schemeClr>
          </a:solidFill>
        </p:spPr>
        <p:txBody>
          <a:bodyPr>
            <a:no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6000" dirty="0">
                <a:latin typeface="Franklin Gothic Demi Cond" panose="020B0706030402020204" pitchFamily="34" charset="0"/>
                <a:cs typeface="Arial" panose="020B0604020202020204" pitchFamily="34" charset="0"/>
              </a:rPr>
              <a:t>Bond Market &amp; Treasury Yields</a:t>
            </a:r>
          </a:p>
        </p:txBody>
      </p:sp>
      <p:pic>
        <p:nvPicPr>
          <p:cNvPr id="3074" name="Picture 2" descr="US Treasury 30-year bond yield rises 8 bps to hit highest level since 2007  | World News - Business Standard">
            <a:extLst>
              <a:ext uri="{FF2B5EF4-FFF2-40B4-BE49-F238E27FC236}">
                <a16:creationId xmlns:a16="http://schemas.microsoft.com/office/drawing/2014/main" id="{87B83C30-D7C0-8052-4135-610B2244D4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525" y="1214437"/>
            <a:ext cx="7867650" cy="44291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2">
            <a:extLst>
              <a:ext uri="{FF2B5EF4-FFF2-40B4-BE49-F238E27FC236}">
                <a16:creationId xmlns:a16="http://schemas.microsoft.com/office/drawing/2014/main" id="{0459757E-1B35-6EBC-AF2C-B3F9DDCC3393}"/>
              </a:ext>
            </a:extLst>
          </p:cNvPr>
          <p:cNvGraphicFramePr>
            <a:graphicFrameLocks noGrp="1"/>
          </p:cNvGraphicFramePr>
          <p:nvPr>
            <p:extLst>
              <p:ext uri="{D42A27DB-BD31-4B8C-83A1-F6EECF244321}">
                <p14:modId xmlns:p14="http://schemas.microsoft.com/office/powerpoint/2010/main" val="2801994146"/>
              </p:ext>
            </p:extLst>
          </p:nvPr>
        </p:nvGraphicFramePr>
        <p:xfrm>
          <a:off x="1371515" y="2235855"/>
          <a:ext cx="10170912" cy="2175278"/>
        </p:xfrm>
        <a:graphic>
          <a:graphicData uri="http://schemas.openxmlformats.org/drawingml/2006/table">
            <a:tbl>
              <a:tblPr firstRow="1" bandRow="1">
                <a:tableStyleId>{5C22544A-7EE6-4342-B048-85BDC9FD1C3A}</a:tableStyleId>
              </a:tblPr>
              <a:tblGrid>
                <a:gridCol w="847576">
                  <a:extLst>
                    <a:ext uri="{9D8B030D-6E8A-4147-A177-3AD203B41FA5}">
                      <a16:colId xmlns:a16="http://schemas.microsoft.com/office/drawing/2014/main" val="1593367628"/>
                    </a:ext>
                  </a:extLst>
                </a:gridCol>
                <a:gridCol w="847576">
                  <a:extLst>
                    <a:ext uri="{9D8B030D-6E8A-4147-A177-3AD203B41FA5}">
                      <a16:colId xmlns:a16="http://schemas.microsoft.com/office/drawing/2014/main" val="3514682111"/>
                    </a:ext>
                  </a:extLst>
                </a:gridCol>
                <a:gridCol w="847576">
                  <a:extLst>
                    <a:ext uri="{9D8B030D-6E8A-4147-A177-3AD203B41FA5}">
                      <a16:colId xmlns:a16="http://schemas.microsoft.com/office/drawing/2014/main" val="4051206422"/>
                    </a:ext>
                  </a:extLst>
                </a:gridCol>
                <a:gridCol w="847576">
                  <a:extLst>
                    <a:ext uri="{9D8B030D-6E8A-4147-A177-3AD203B41FA5}">
                      <a16:colId xmlns:a16="http://schemas.microsoft.com/office/drawing/2014/main" val="2817396952"/>
                    </a:ext>
                  </a:extLst>
                </a:gridCol>
                <a:gridCol w="847576">
                  <a:extLst>
                    <a:ext uri="{9D8B030D-6E8A-4147-A177-3AD203B41FA5}">
                      <a16:colId xmlns:a16="http://schemas.microsoft.com/office/drawing/2014/main" val="1799026203"/>
                    </a:ext>
                  </a:extLst>
                </a:gridCol>
                <a:gridCol w="847576">
                  <a:extLst>
                    <a:ext uri="{9D8B030D-6E8A-4147-A177-3AD203B41FA5}">
                      <a16:colId xmlns:a16="http://schemas.microsoft.com/office/drawing/2014/main" val="64653493"/>
                    </a:ext>
                  </a:extLst>
                </a:gridCol>
                <a:gridCol w="847576">
                  <a:extLst>
                    <a:ext uri="{9D8B030D-6E8A-4147-A177-3AD203B41FA5}">
                      <a16:colId xmlns:a16="http://schemas.microsoft.com/office/drawing/2014/main" val="1494056976"/>
                    </a:ext>
                  </a:extLst>
                </a:gridCol>
                <a:gridCol w="847576">
                  <a:extLst>
                    <a:ext uri="{9D8B030D-6E8A-4147-A177-3AD203B41FA5}">
                      <a16:colId xmlns:a16="http://schemas.microsoft.com/office/drawing/2014/main" val="2918168276"/>
                    </a:ext>
                  </a:extLst>
                </a:gridCol>
                <a:gridCol w="847576">
                  <a:extLst>
                    <a:ext uri="{9D8B030D-6E8A-4147-A177-3AD203B41FA5}">
                      <a16:colId xmlns:a16="http://schemas.microsoft.com/office/drawing/2014/main" val="703480278"/>
                    </a:ext>
                  </a:extLst>
                </a:gridCol>
                <a:gridCol w="847576">
                  <a:extLst>
                    <a:ext uri="{9D8B030D-6E8A-4147-A177-3AD203B41FA5}">
                      <a16:colId xmlns:a16="http://schemas.microsoft.com/office/drawing/2014/main" val="2407465061"/>
                    </a:ext>
                  </a:extLst>
                </a:gridCol>
                <a:gridCol w="847576">
                  <a:extLst>
                    <a:ext uri="{9D8B030D-6E8A-4147-A177-3AD203B41FA5}">
                      <a16:colId xmlns:a16="http://schemas.microsoft.com/office/drawing/2014/main" val="3935560351"/>
                    </a:ext>
                  </a:extLst>
                </a:gridCol>
                <a:gridCol w="847576">
                  <a:extLst>
                    <a:ext uri="{9D8B030D-6E8A-4147-A177-3AD203B41FA5}">
                      <a16:colId xmlns:a16="http://schemas.microsoft.com/office/drawing/2014/main" val="3458454600"/>
                    </a:ext>
                  </a:extLst>
                </a:gridCol>
              </a:tblGrid>
              <a:tr h="0">
                <a:tc gridSpan="12">
                  <a:txBody>
                    <a:bodyPr/>
                    <a:lstStyle/>
                    <a:p>
                      <a:pPr algn="ctr"/>
                      <a:r>
                        <a:rPr lang="en-US" sz="3000" b="1" i="0" kern="1200" dirty="0">
                          <a:solidFill>
                            <a:schemeClr val="lt1"/>
                          </a:solidFill>
                          <a:effectLst>
                            <a:outerShdw blurRad="38100" dist="38100" dir="2700000" algn="tl">
                              <a:srgbClr val="000000">
                                <a:alpha val="43137"/>
                              </a:srgbClr>
                            </a:outerShdw>
                          </a:effectLst>
                          <a:latin typeface="+mn-lt"/>
                          <a:ea typeface="+mn-ea"/>
                          <a:cs typeface="+mn-cs"/>
                        </a:rPr>
                        <a:t>Treasury Par Yield Curve Rates</a:t>
                      </a:r>
                    </a:p>
                  </a:txBody>
                  <a:tcPr anchor="ctr"/>
                </a:tc>
                <a:tc hMerge="1">
                  <a:txBody>
                    <a:bodyPr/>
                    <a:lstStyle/>
                    <a:p>
                      <a:pPr algn="ctr"/>
                      <a:endParaRPr lang="en-US" sz="2000" b="0" dirty="0"/>
                    </a:p>
                  </a:txBody>
                  <a:tcPr anchor="ctr"/>
                </a:tc>
                <a:tc hMerge="1">
                  <a:txBody>
                    <a:bodyPr/>
                    <a:lstStyle/>
                    <a:p>
                      <a:pPr algn="ctr"/>
                      <a:endParaRPr lang="en-US" sz="2000" b="0" dirty="0"/>
                    </a:p>
                  </a:txBody>
                  <a:tcPr anchor="ctr"/>
                </a:tc>
                <a:tc hMerge="1">
                  <a:txBody>
                    <a:bodyPr/>
                    <a:lstStyle/>
                    <a:p>
                      <a:pPr algn="ctr"/>
                      <a:endParaRPr lang="en-US" sz="2000" b="0" dirty="0"/>
                    </a:p>
                  </a:txBody>
                  <a:tcPr anchor="ctr"/>
                </a:tc>
                <a:tc hMerge="1">
                  <a:txBody>
                    <a:bodyPr/>
                    <a:lstStyle/>
                    <a:p>
                      <a:pPr algn="ctr"/>
                      <a:r>
                        <a:rPr lang="en-US" sz="3000" b="1" i="0" kern="1200" dirty="0">
                          <a:solidFill>
                            <a:schemeClr val="lt1"/>
                          </a:solidFill>
                          <a:effectLst/>
                          <a:latin typeface="+mn-lt"/>
                          <a:ea typeface="+mn-ea"/>
                          <a:cs typeface="+mn-cs"/>
                        </a:rPr>
                        <a:t>Treasury Par Yield Curve Rates</a:t>
                      </a:r>
                    </a:p>
                    <a:p>
                      <a:pPr algn="ctr"/>
                      <a:r>
                        <a:rPr lang="en-US" sz="2000" b="0" dirty="0"/>
                        <a:t>December 29, 2023</a:t>
                      </a:r>
                    </a:p>
                  </a:txBody>
                  <a:tcPr anchor="ctr"/>
                </a:tc>
                <a:tc hMerge="1">
                  <a:txBody>
                    <a:bodyPr/>
                    <a:lstStyle/>
                    <a:p>
                      <a:pPr algn="ctr"/>
                      <a:endParaRPr lang="en-US" sz="2800" dirty="0"/>
                    </a:p>
                  </a:txBody>
                  <a:tcPr anchor="ctr"/>
                </a:tc>
                <a:tc hMerge="1">
                  <a:txBody>
                    <a:bodyPr/>
                    <a:lstStyle/>
                    <a:p>
                      <a:pPr algn="ctr"/>
                      <a:endParaRPr lang="en-US" sz="2800" dirty="0"/>
                    </a:p>
                  </a:txBody>
                  <a:tcPr anchor="ctr"/>
                </a:tc>
                <a:tc hMerge="1">
                  <a:txBody>
                    <a:bodyPr/>
                    <a:lstStyle/>
                    <a:p>
                      <a:pPr algn="ctr"/>
                      <a:endParaRPr lang="en-US" sz="2800" dirty="0"/>
                    </a:p>
                  </a:txBody>
                  <a:tcPr anchor="ctr"/>
                </a:tc>
                <a:tc hMerge="1">
                  <a:txBody>
                    <a:bodyPr/>
                    <a:lstStyle/>
                    <a:p>
                      <a:pPr algn="ctr"/>
                      <a:endParaRPr lang="en-US" sz="3000" b="1" i="0" kern="1200" dirty="0">
                        <a:solidFill>
                          <a:schemeClr val="lt1"/>
                        </a:solidFill>
                        <a:effectLst>
                          <a:outerShdw blurRad="38100" dist="38100" dir="2700000" algn="tl">
                            <a:srgbClr val="000000">
                              <a:alpha val="43137"/>
                            </a:srgbClr>
                          </a:outerShdw>
                        </a:effectLst>
                        <a:latin typeface="+mn-lt"/>
                        <a:ea typeface="+mn-ea"/>
                        <a:cs typeface="+mn-cs"/>
                      </a:endParaRPr>
                    </a:p>
                  </a:txBody>
                  <a:tcPr anchor="ctr"/>
                </a:tc>
                <a:tc hMerge="1">
                  <a:txBody>
                    <a:bodyPr/>
                    <a:lstStyle/>
                    <a:p>
                      <a:pPr algn="ctr"/>
                      <a:endParaRPr lang="en-US" sz="3000" b="1" i="0" kern="1200" dirty="0">
                        <a:solidFill>
                          <a:schemeClr val="lt1"/>
                        </a:solidFill>
                        <a:effectLst>
                          <a:outerShdw blurRad="38100" dist="38100" dir="2700000" algn="tl">
                            <a:srgbClr val="000000">
                              <a:alpha val="43137"/>
                            </a:srgbClr>
                          </a:outerShdw>
                        </a:effectLst>
                        <a:latin typeface="+mn-lt"/>
                        <a:ea typeface="+mn-ea"/>
                        <a:cs typeface="+mn-cs"/>
                      </a:endParaRPr>
                    </a:p>
                  </a:txBody>
                  <a:tcPr anchor="ctr"/>
                </a:tc>
                <a:tc hMerge="1">
                  <a:txBody>
                    <a:bodyPr/>
                    <a:lstStyle/>
                    <a:p>
                      <a:pPr algn="ctr"/>
                      <a:endParaRPr lang="en-US" sz="3000" b="1" i="0" kern="1200" dirty="0">
                        <a:solidFill>
                          <a:schemeClr val="lt1"/>
                        </a:solidFill>
                        <a:effectLst>
                          <a:outerShdw blurRad="38100" dist="38100" dir="2700000" algn="tl">
                            <a:srgbClr val="000000">
                              <a:alpha val="43137"/>
                            </a:srgbClr>
                          </a:outerShdw>
                        </a:effectLst>
                        <a:latin typeface="+mn-lt"/>
                        <a:ea typeface="+mn-ea"/>
                        <a:cs typeface="+mn-cs"/>
                      </a:endParaRPr>
                    </a:p>
                  </a:txBody>
                  <a:tcPr anchor="ctr"/>
                </a:tc>
                <a:tc hMerge="1">
                  <a:txBody>
                    <a:bodyPr/>
                    <a:lstStyle/>
                    <a:p>
                      <a:pPr algn="ctr"/>
                      <a:endParaRPr lang="en-US" sz="3000" b="1" i="0" kern="1200" dirty="0">
                        <a:solidFill>
                          <a:schemeClr val="lt1"/>
                        </a:solidFill>
                        <a:effectLst>
                          <a:outerShdw blurRad="38100" dist="38100" dir="2700000" algn="tl">
                            <a:srgbClr val="000000">
                              <a:alpha val="43137"/>
                            </a:srgbClr>
                          </a:outerShdw>
                        </a:effectLst>
                        <a:latin typeface="+mn-lt"/>
                        <a:ea typeface="+mn-ea"/>
                        <a:cs typeface="+mn-cs"/>
                      </a:endParaRPr>
                    </a:p>
                  </a:txBody>
                  <a:tcPr anchor="ctr"/>
                </a:tc>
                <a:extLst>
                  <a:ext uri="{0D108BD9-81ED-4DB2-BD59-A6C34878D82A}">
                    <a16:rowId xmlns:a16="http://schemas.microsoft.com/office/drawing/2014/main" val="2866196392"/>
                  </a:ext>
                </a:extLst>
              </a:tr>
              <a:tr h="385666">
                <a:tc gridSpan="4">
                  <a:txBody>
                    <a:bodyPr/>
                    <a:lstStyle/>
                    <a:p>
                      <a:pPr algn="ctr"/>
                      <a:r>
                        <a:rPr lang="en-US" sz="2400" b="1" dirty="0">
                          <a:solidFill>
                            <a:srgbClr val="002060"/>
                          </a:solidFill>
                        </a:rPr>
                        <a:t>January 2, 2024</a:t>
                      </a:r>
                    </a:p>
                  </a:txBody>
                  <a:tcPr anchor="ctr"/>
                </a:tc>
                <a:tc hMerge="1">
                  <a:txBody>
                    <a:bodyPr/>
                    <a:lstStyle/>
                    <a:p>
                      <a:pPr algn="ctr"/>
                      <a:endParaRPr lang="en-US" sz="2400" b="1" dirty="0">
                        <a:solidFill>
                          <a:srgbClr val="006666"/>
                        </a:solidFill>
                      </a:endParaRPr>
                    </a:p>
                  </a:txBody>
                  <a:tcPr anchor="ctr"/>
                </a:tc>
                <a:tc hMerge="1">
                  <a:txBody>
                    <a:bodyPr/>
                    <a:lstStyle/>
                    <a:p>
                      <a:pPr algn="ctr"/>
                      <a:endParaRPr lang="en-US" sz="2400" b="1" dirty="0">
                        <a:solidFill>
                          <a:srgbClr val="006666"/>
                        </a:solidFill>
                      </a:endParaRPr>
                    </a:p>
                  </a:txBody>
                  <a:tcPr anchor="ctr"/>
                </a:tc>
                <a:tc hMerge="1">
                  <a:txBody>
                    <a:bodyPr/>
                    <a:lstStyle/>
                    <a:p>
                      <a:pPr algn="ctr"/>
                      <a:endParaRPr lang="en-US" sz="2400" b="1" dirty="0">
                        <a:solidFill>
                          <a:srgbClr val="006666"/>
                        </a:solidFill>
                      </a:endParaRPr>
                    </a:p>
                  </a:txBody>
                  <a:tcPr anchor="ct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2060"/>
                          </a:solidFill>
                          <a:latin typeface="+mn-lt"/>
                          <a:ea typeface="+mn-ea"/>
                          <a:cs typeface="+mn-cs"/>
                        </a:rPr>
                        <a:t>December 31, 2024</a:t>
                      </a:r>
                    </a:p>
                  </a:txBody>
                  <a:tcPr anchor="ctr"/>
                </a:tc>
                <a:tc hMerge="1">
                  <a:txBody>
                    <a:bodyPr/>
                    <a:lstStyle/>
                    <a:p>
                      <a:pPr algn="ctr"/>
                      <a:endParaRPr lang="en-US" sz="2400" b="1" dirty="0">
                        <a:solidFill>
                          <a:srgbClr val="006666"/>
                        </a:solidFill>
                      </a:endParaRPr>
                    </a:p>
                  </a:txBody>
                  <a:tcPr anchor="ctr"/>
                </a:tc>
                <a:tc hMerge="1">
                  <a:txBody>
                    <a:bodyPr/>
                    <a:lstStyle/>
                    <a:p>
                      <a:pPr algn="ctr"/>
                      <a:endParaRPr lang="en-US" sz="2400" b="1" dirty="0">
                        <a:solidFill>
                          <a:srgbClr val="006666"/>
                        </a:solidFill>
                      </a:endParaRPr>
                    </a:p>
                  </a:txBody>
                  <a:tcPr anchor="ctr"/>
                </a:tc>
                <a:tc hMerge="1">
                  <a:txBody>
                    <a:bodyPr/>
                    <a:lstStyle/>
                    <a:p>
                      <a:pPr algn="ctr"/>
                      <a:endParaRPr lang="en-US" sz="2400" b="1" dirty="0">
                        <a:solidFill>
                          <a:srgbClr val="006666"/>
                        </a:solidFill>
                      </a:endParaRPr>
                    </a:p>
                  </a:txBody>
                  <a:tcPr anchor="ct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2060"/>
                          </a:solidFill>
                          <a:latin typeface="+mn-lt"/>
                          <a:ea typeface="+mn-ea"/>
                          <a:cs typeface="+mn-cs"/>
                        </a:rPr>
                        <a:t>March 3, 2025</a:t>
                      </a: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kern="1200" dirty="0">
                        <a:solidFill>
                          <a:srgbClr val="002060"/>
                        </a:solidFill>
                        <a:latin typeface="+mn-lt"/>
                        <a:ea typeface="+mn-ea"/>
                        <a:cs typeface="+mn-cs"/>
                      </a:endParaRP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kern="1200" dirty="0">
                        <a:solidFill>
                          <a:srgbClr val="002060"/>
                        </a:solidFill>
                        <a:latin typeface="+mn-lt"/>
                        <a:ea typeface="+mn-ea"/>
                        <a:cs typeface="+mn-cs"/>
                      </a:endParaRPr>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kern="1200" dirty="0">
                        <a:solidFill>
                          <a:srgbClr val="002060"/>
                        </a:solidFill>
                        <a:latin typeface="+mn-lt"/>
                        <a:ea typeface="+mn-ea"/>
                        <a:cs typeface="+mn-cs"/>
                      </a:endParaRPr>
                    </a:p>
                  </a:txBody>
                  <a:tcPr anchor="ctr"/>
                </a:tc>
                <a:extLst>
                  <a:ext uri="{0D108BD9-81ED-4DB2-BD59-A6C34878D82A}">
                    <a16:rowId xmlns:a16="http://schemas.microsoft.com/office/drawing/2014/main" val="1439243433"/>
                  </a:ext>
                </a:extLst>
              </a:tr>
              <a:tr h="385666">
                <a:tc>
                  <a:txBody>
                    <a:bodyPr/>
                    <a:lstStyle/>
                    <a:p>
                      <a:pPr algn="ctr"/>
                      <a:r>
                        <a:rPr lang="en-US" sz="1600" b="1" dirty="0">
                          <a:solidFill>
                            <a:srgbClr val="006666"/>
                          </a:solidFill>
                        </a:rPr>
                        <a:t>5-year</a:t>
                      </a:r>
                    </a:p>
                  </a:txBody>
                  <a:tcPr anchor="ctr"/>
                </a:tc>
                <a:tc>
                  <a:txBody>
                    <a:bodyPr/>
                    <a:lstStyle/>
                    <a:p>
                      <a:pPr algn="ctr"/>
                      <a:r>
                        <a:rPr lang="en-US" sz="1600" b="1" dirty="0">
                          <a:solidFill>
                            <a:srgbClr val="006666"/>
                          </a:solidFill>
                        </a:rPr>
                        <a:t>10-year</a:t>
                      </a:r>
                    </a:p>
                  </a:txBody>
                  <a:tcPr anchor="ctr"/>
                </a:tc>
                <a:tc>
                  <a:txBody>
                    <a:bodyPr/>
                    <a:lstStyle/>
                    <a:p>
                      <a:pPr algn="ctr"/>
                      <a:r>
                        <a:rPr lang="en-US" sz="1600" b="1" dirty="0">
                          <a:solidFill>
                            <a:srgbClr val="006666"/>
                          </a:solidFill>
                        </a:rPr>
                        <a:t>20-year</a:t>
                      </a:r>
                    </a:p>
                  </a:txBody>
                  <a:tcPr anchor="ctr"/>
                </a:tc>
                <a:tc>
                  <a:txBody>
                    <a:bodyPr/>
                    <a:lstStyle/>
                    <a:p>
                      <a:pPr algn="ctr"/>
                      <a:r>
                        <a:rPr lang="en-US" sz="1600" b="1" dirty="0">
                          <a:solidFill>
                            <a:srgbClr val="006666"/>
                          </a:solidFill>
                        </a:rPr>
                        <a:t>30-year</a:t>
                      </a:r>
                    </a:p>
                  </a:txBody>
                  <a:tcPr anchor="ctr"/>
                </a:tc>
                <a:tc>
                  <a:txBody>
                    <a:bodyPr/>
                    <a:lstStyle/>
                    <a:p>
                      <a:pPr algn="ctr"/>
                      <a:r>
                        <a:rPr lang="en-US" sz="1600" b="1" dirty="0">
                          <a:solidFill>
                            <a:srgbClr val="006666"/>
                          </a:solidFill>
                        </a:rPr>
                        <a:t>5-year</a:t>
                      </a:r>
                    </a:p>
                  </a:txBody>
                  <a:tcPr anchor="ctr"/>
                </a:tc>
                <a:tc>
                  <a:txBody>
                    <a:bodyPr/>
                    <a:lstStyle/>
                    <a:p>
                      <a:pPr algn="ctr"/>
                      <a:r>
                        <a:rPr lang="en-US" sz="1600" b="1" dirty="0">
                          <a:solidFill>
                            <a:srgbClr val="006666"/>
                          </a:solidFill>
                        </a:rPr>
                        <a:t>10-year</a:t>
                      </a:r>
                    </a:p>
                  </a:txBody>
                  <a:tcPr anchor="ctr"/>
                </a:tc>
                <a:tc>
                  <a:txBody>
                    <a:bodyPr/>
                    <a:lstStyle/>
                    <a:p>
                      <a:pPr algn="ctr"/>
                      <a:r>
                        <a:rPr lang="en-US" sz="1600" b="1" dirty="0">
                          <a:solidFill>
                            <a:srgbClr val="006666"/>
                          </a:solidFill>
                        </a:rPr>
                        <a:t>20-year</a:t>
                      </a:r>
                    </a:p>
                  </a:txBody>
                  <a:tcPr anchor="ctr"/>
                </a:tc>
                <a:tc>
                  <a:txBody>
                    <a:bodyPr/>
                    <a:lstStyle/>
                    <a:p>
                      <a:pPr algn="ctr"/>
                      <a:r>
                        <a:rPr lang="en-US" sz="1600" b="1" dirty="0">
                          <a:solidFill>
                            <a:srgbClr val="006666"/>
                          </a:solidFill>
                        </a:rPr>
                        <a:t>30-year</a:t>
                      </a:r>
                    </a:p>
                  </a:txBody>
                  <a:tcPr anchor="ctr"/>
                </a:tc>
                <a:tc>
                  <a:txBody>
                    <a:bodyPr/>
                    <a:lstStyle/>
                    <a:p>
                      <a:pPr algn="ctr"/>
                      <a:r>
                        <a:rPr lang="en-US" sz="1600" b="1" dirty="0">
                          <a:solidFill>
                            <a:srgbClr val="006666"/>
                          </a:solidFill>
                        </a:rPr>
                        <a:t>5-year</a:t>
                      </a:r>
                    </a:p>
                  </a:txBody>
                  <a:tcPr anchor="ctr"/>
                </a:tc>
                <a:tc>
                  <a:txBody>
                    <a:bodyPr/>
                    <a:lstStyle/>
                    <a:p>
                      <a:pPr algn="ctr"/>
                      <a:r>
                        <a:rPr lang="en-US" sz="1600" b="1" dirty="0">
                          <a:solidFill>
                            <a:srgbClr val="006666"/>
                          </a:solidFill>
                        </a:rPr>
                        <a:t>10-year</a:t>
                      </a:r>
                    </a:p>
                  </a:txBody>
                  <a:tcPr anchor="ctr"/>
                </a:tc>
                <a:tc>
                  <a:txBody>
                    <a:bodyPr/>
                    <a:lstStyle/>
                    <a:p>
                      <a:pPr algn="ctr"/>
                      <a:r>
                        <a:rPr lang="en-US" sz="1600" b="1" dirty="0">
                          <a:solidFill>
                            <a:srgbClr val="006666"/>
                          </a:solidFill>
                        </a:rPr>
                        <a:t>20-year</a:t>
                      </a:r>
                    </a:p>
                  </a:txBody>
                  <a:tcPr anchor="ctr"/>
                </a:tc>
                <a:tc>
                  <a:txBody>
                    <a:bodyPr/>
                    <a:lstStyle/>
                    <a:p>
                      <a:pPr algn="ctr"/>
                      <a:r>
                        <a:rPr lang="en-US" sz="1600" b="1" dirty="0">
                          <a:solidFill>
                            <a:srgbClr val="006666"/>
                          </a:solidFill>
                        </a:rPr>
                        <a:t>30-year</a:t>
                      </a:r>
                    </a:p>
                  </a:txBody>
                  <a:tcPr anchor="ctr"/>
                </a:tc>
                <a:extLst>
                  <a:ext uri="{0D108BD9-81ED-4DB2-BD59-A6C34878D82A}">
                    <a16:rowId xmlns:a16="http://schemas.microsoft.com/office/drawing/2014/main" val="1501868784"/>
                  </a:ext>
                </a:extLst>
              </a:tr>
              <a:tr h="539932">
                <a:tc>
                  <a:txBody>
                    <a:bodyPr/>
                    <a:lstStyle/>
                    <a:p>
                      <a:pPr algn="ctr"/>
                      <a:r>
                        <a:rPr lang="en-US" sz="2000" b="1" dirty="0"/>
                        <a:t>3.93%</a:t>
                      </a:r>
                    </a:p>
                  </a:txBody>
                  <a:tcPr anchor="ctr"/>
                </a:tc>
                <a:tc>
                  <a:txBody>
                    <a:bodyPr/>
                    <a:lstStyle/>
                    <a:p>
                      <a:pPr algn="ctr"/>
                      <a:r>
                        <a:rPr lang="en-US" sz="2000" b="1" dirty="0"/>
                        <a:t>3.95%</a:t>
                      </a:r>
                    </a:p>
                  </a:txBody>
                  <a:tcPr anchor="ctr"/>
                </a:tc>
                <a:tc>
                  <a:txBody>
                    <a:bodyPr/>
                    <a:lstStyle/>
                    <a:p>
                      <a:pPr algn="ctr"/>
                      <a:r>
                        <a:rPr lang="en-US" sz="2000" b="1" dirty="0"/>
                        <a:t>4.25%</a:t>
                      </a:r>
                    </a:p>
                  </a:txBody>
                  <a:tcPr anchor="ctr"/>
                </a:tc>
                <a:tc>
                  <a:txBody>
                    <a:bodyPr/>
                    <a:lstStyle/>
                    <a:p>
                      <a:pPr algn="ctr"/>
                      <a:r>
                        <a:rPr lang="en-US" sz="2000" b="1" dirty="0"/>
                        <a:t>4.08%</a:t>
                      </a:r>
                    </a:p>
                  </a:txBody>
                  <a:tcPr anchor="ctr"/>
                </a:tc>
                <a:tc>
                  <a:txBody>
                    <a:bodyPr/>
                    <a:lstStyle/>
                    <a:p>
                      <a:pPr algn="ctr"/>
                      <a:r>
                        <a:rPr lang="en-US" sz="2000" b="1" dirty="0"/>
                        <a:t>4.38%</a:t>
                      </a:r>
                    </a:p>
                  </a:txBody>
                  <a:tcPr anchor="ctr"/>
                </a:tc>
                <a:tc>
                  <a:txBody>
                    <a:bodyPr/>
                    <a:lstStyle/>
                    <a:p>
                      <a:pPr algn="ctr"/>
                      <a:r>
                        <a:rPr lang="en-US" sz="2000" b="1" dirty="0"/>
                        <a:t>4.58%</a:t>
                      </a:r>
                    </a:p>
                  </a:txBody>
                  <a:tcPr anchor="ctr"/>
                </a:tc>
                <a:tc>
                  <a:txBody>
                    <a:bodyPr/>
                    <a:lstStyle/>
                    <a:p>
                      <a:pPr algn="ctr"/>
                      <a:r>
                        <a:rPr lang="en-US" sz="2000" b="1" dirty="0"/>
                        <a:t>4.86%</a:t>
                      </a:r>
                    </a:p>
                  </a:txBody>
                  <a:tcPr anchor="ctr"/>
                </a:tc>
                <a:tc>
                  <a:txBody>
                    <a:bodyPr/>
                    <a:lstStyle/>
                    <a:p>
                      <a:pPr algn="ctr"/>
                      <a:r>
                        <a:rPr lang="en-US" sz="2000" b="1" dirty="0"/>
                        <a:t>4.78%</a:t>
                      </a:r>
                    </a:p>
                  </a:txBody>
                  <a:tcPr anchor="ctr"/>
                </a:tc>
                <a:tc>
                  <a:txBody>
                    <a:bodyPr/>
                    <a:lstStyle/>
                    <a:p>
                      <a:pPr algn="ctr"/>
                      <a:r>
                        <a:rPr lang="en-US" sz="2000" b="1" dirty="0"/>
                        <a:t>3.97%</a:t>
                      </a:r>
                    </a:p>
                  </a:txBody>
                  <a:tcPr anchor="ctr"/>
                </a:tc>
                <a:tc>
                  <a:txBody>
                    <a:bodyPr/>
                    <a:lstStyle/>
                    <a:p>
                      <a:pPr algn="ctr"/>
                      <a:r>
                        <a:rPr lang="en-US" sz="2000" b="1" dirty="0"/>
                        <a:t>4.16%</a:t>
                      </a:r>
                    </a:p>
                  </a:txBody>
                  <a:tcPr anchor="ctr"/>
                </a:tc>
                <a:tc>
                  <a:txBody>
                    <a:bodyPr/>
                    <a:lstStyle/>
                    <a:p>
                      <a:pPr algn="ctr"/>
                      <a:r>
                        <a:rPr lang="en-US" sz="2000" b="1" dirty="0"/>
                        <a:t>4.49%</a:t>
                      </a:r>
                    </a:p>
                  </a:txBody>
                  <a:tcPr anchor="ctr"/>
                </a:tc>
                <a:tc>
                  <a:txBody>
                    <a:bodyPr/>
                    <a:lstStyle/>
                    <a:p>
                      <a:pPr algn="ctr"/>
                      <a:r>
                        <a:rPr lang="en-US" sz="2000" b="1" dirty="0"/>
                        <a:t>4.45%</a:t>
                      </a:r>
                    </a:p>
                  </a:txBody>
                  <a:tcPr anchor="ctr"/>
                </a:tc>
                <a:extLst>
                  <a:ext uri="{0D108BD9-81ED-4DB2-BD59-A6C34878D82A}">
                    <a16:rowId xmlns:a16="http://schemas.microsoft.com/office/drawing/2014/main" val="3224089665"/>
                  </a:ext>
                </a:extLst>
              </a:tr>
              <a:tr h="157738">
                <a:tc gridSpan="8">
                  <a:txBody>
                    <a:bodyPr/>
                    <a:lstStyle/>
                    <a:p>
                      <a:pPr algn="l"/>
                      <a:r>
                        <a:rPr lang="en-US" sz="1000" b="0" i="1" dirty="0"/>
                        <a:t>Treasury.gov</a:t>
                      </a:r>
                    </a:p>
                  </a:txBody>
                  <a:tcPr anchor="ctr"/>
                </a:tc>
                <a:tc hMerge="1">
                  <a:txBody>
                    <a:bodyPr/>
                    <a:lstStyle/>
                    <a:p>
                      <a:pPr algn="l"/>
                      <a:endParaRPr lang="en-US" sz="1000" b="0" i="1" dirty="0"/>
                    </a:p>
                  </a:txBody>
                  <a:tcPr anchor="ctr"/>
                </a:tc>
                <a:tc hMerge="1">
                  <a:txBody>
                    <a:bodyPr/>
                    <a:lstStyle/>
                    <a:p>
                      <a:pPr algn="l"/>
                      <a:endParaRPr lang="en-US" sz="1000" b="0" i="1" dirty="0"/>
                    </a:p>
                  </a:txBody>
                  <a:tcPr anchor="ctr"/>
                </a:tc>
                <a:tc hMerge="1">
                  <a:txBody>
                    <a:bodyPr/>
                    <a:lstStyle/>
                    <a:p>
                      <a:pPr algn="l"/>
                      <a:endParaRPr lang="en-US" sz="1000" b="0" i="1" dirty="0"/>
                    </a:p>
                  </a:txBody>
                  <a:tcPr anchor="ctr"/>
                </a:tc>
                <a:tc hMerge="1">
                  <a:txBody>
                    <a:bodyPr/>
                    <a:lstStyle/>
                    <a:p>
                      <a:pPr algn="l"/>
                      <a:r>
                        <a:rPr lang="en-US" sz="1000" b="0" i="1" dirty="0"/>
                        <a:t>Treasury.gov</a:t>
                      </a:r>
                    </a:p>
                  </a:txBody>
                  <a:tcPr anchor="ctr"/>
                </a:tc>
                <a:tc hMerge="1">
                  <a:txBody>
                    <a:bodyPr/>
                    <a:lstStyle/>
                    <a:p>
                      <a:pPr algn="ctr"/>
                      <a:endParaRPr lang="en-US" sz="3600" b="1" dirty="0"/>
                    </a:p>
                  </a:txBody>
                  <a:tcPr anchor="ctr"/>
                </a:tc>
                <a:tc hMerge="1">
                  <a:txBody>
                    <a:bodyPr/>
                    <a:lstStyle/>
                    <a:p>
                      <a:pPr algn="ctr"/>
                      <a:endParaRPr lang="en-US" sz="3600" b="1" dirty="0"/>
                    </a:p>
                  </a:txBody>
                  <a:tcPr anchor="ctr"/>
                </a:tc>
                <a:tc hMerge="1">
                  <a:txBody>
                    <a:bodyPr/>
                    <a:lstStyle/>
                    <a:p>
                      <a:pPr algn="ctr"/>
                      <a:endParaRPr lang="en-US" sz="3600" b="1" dirty="0"/>
                    </a:p>
                  </a:txBody>
                  <a:tcPr anchor="ctr"/>
                </a:tc>
                <a:tc>
                  <a:txBody>
                    <a:bodyPr/>
                    <a:lstStyle/>
                    <a:p>
                      <a:pPr algn="l"/>
                      <a:endParaRPr lang="en-US" sz="1000" b="0" i="1" dirty="0"/>
                    </a:p>
                  </a:txBody>
                  <a:tcPr anchor="ctr"/>
                </a:tc>
                <a:tc>
                  <a:txBody>
                    <a:bodyPr/>
                    <a:lstStyle/>
                    <a:p>
                      <a:pPr algn="l"/>
                      <a:endParaRPr lang="en-US" sz="1000" b="0" i="1" dirty="0"/>
                    </a:p>
                  </a:txBody>
                  <a:tcPr anchor="ctr"/>
                </a:tc>
                <a:tc>
                  <a:txBody>
                    <a:bodyPr/>
                    <a:lstStyle/>
                    <a:p>
                      <a:pPr algn="l"/>
                      <a:endParaRPr lang="en-US" sz="1000" b="0" i="1" dirty="0"/>
                    </a:p>
                  </a:txBody>
                  <a:tcPr anchor="ctr"/>
                </a:tc>
                <a:tc>
                  <a:txBody>
                    <a:bodyPr/>
                    <a:lstStyle/>
                    <a:p>
                      <a:pPr algn="l"/>
                      <a:endParaRPr lang="en-US" sz="1000" b="0" i="1" dirty="0"/>
                    </a:p>
                  </a:txBody>
                  <a:tcPr anchor="ctr"/>
                </a:tc>
                <a:extLst>
                  <a:ext uri="{0D108BD9-81ED-4DB2-BD59-A6C34878D82A}">
                    <a16:rowId xmlns:a16="http://schemas.microsoft.com/office/drawing/2014/main" val="2872244993"/>
                  </a:ext>
                </a:extLst>
              </a:tr>
            </a:tbl>
          </a:graphicData>
        </a:graphic>
      </p:graphicFrame>
    </p:spTree>
    <p:extLst>
      <p:ext uri="{BB962C8B-B14F-4D97-AF65-F5344CB8AC3E}">
        <p14:creationId xmlns:p14="http://schemas.microsoft.com/office/powerpoint/2010/main" val="368703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ey-Background | Sarvosys">
            <a:extLst>
              <a:ext uri="{FF2B5EF4-FFF2-40B4-BE49-F238E27FC236}">
                <a16:creationId xmlns:a16="http://schemas.microsoft.com/office/drawing/2014/main" id="{DD301B88-860F-43A8-909E-0EB82EA4611E}"/>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431B8F8-6E8B-4824-B38D-541CE72FF3D6}"/>
              </a:ext>
            </a:extLst>
          </p:cNvPr>
          <p:cNvSpPr txBox="1">
            <a:spLocks/>
          </p:cNvSpPr>
          <p:nvPr/>
        </p:nvSpPr>
        <p:spPr>
          <a:xfrm>
            <a:off x="424902" y="1582581"/>
            <a:ext cx="11117524" cy="469829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Clr>
                <a:schemeClr val="accent5">
                  <a:lumMod val="75000"/>
                </a:schemeClr>
              </a:buClr>
              <a:buNone/>
            </a:pPr>
            <a:endParaRPr lang="en-US" sz="2800" dirty="0"/>
          </a:p>
        </p:txBody>
      </p:sp>
      <p:sp>
        <p:nvSpPr>
          <p:cNvPr id="8" name="Title 1">
            <a:extLst>
              <a:ext uri="{FF2B5EF4-FFF2-40B4-BE49-F238E27FC236}">
                <a16:creationId xmlns:a16="http://schemas.microsoft.com/office/drawing/2014/main" id="{0E65CEF1-2D5B-2EC6-9AC8-27F2A7EAAEBF}"/>
              </a:ext>
            </a:extLst>
          </p:cNvPr>
          <p:cNvSpPr txBox="1">
            <a:spLocks/>
          </p:cNvSpPr>
          <p:nvPr/>
        </p:nvSpPr>
        <p:spPr>
          <a:xfrm>
            <a:off x="0" y="-1"/>
            <a:ext cx="12192001" cy="796705"/>
          </a:xfrm>
          <a:prstGeom prst="rect">
            <a:avLst/>
          </a:prstGeom>
          <a:solidFill>
            <a:schemeClr val="accent5">
              <a:lumMod val="75000"/>
            </a:schemeClr>
          </a:solidFill>
        </p:spPr>
        <p:txBody>
          <a:bodyPr>
            <a:no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6000" dirty="0">
                <a:latin typeface="Franklin Gothic Demi Cond" panose="020B0706030402020204" pitchFamily="34" charset="0"/>
                <a:cs typeface="Arial" panose="020B0604020202020204" pitchFamily="34" charset="0"/>
              </a:rPr>
              <a:t>Cost of Safety</a:t>
            </a:r>
          </a:p>
        </p:txBody>
      </p:sp>
      <p:sp>
        <p:nvSpPr>
          <p:cNvPr id="2" name="Content Placeholder 2">
            <a:extLst>
              <a:ext uri="{FF2B5EF4-FFF2-40B4-BE49-F238E27FC236}">
                <a16:creationId xmlns:a16="http://schemas.microsoft.com/office/drawing/2014/main" id="{FB789569-E7EE-B5DF-077E-498D10C1D99F}"/>
              </a:ext>
            </a:extLst>
          </p:cNvPr>
          <p:cNvSpPr txBox="1">
            <a:spLocks/>
          </p:cNvSpPr>
          <p:nvPr/>
        </p:nvSpPr>
        <p:spPr>
          <a:xfrm>
            <a:off x="424902" y="1582581"/>
            <a:ext cx="11117524" cy="469829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Clr>
                <a:schemeClr val="accent5">
                  <a:lumMod val="75000"/>
                </a:schemeClr>
              </a:buClr>
              <a:buNone/>
            </a:pPr>
            <a:endParaRPr lang="en-US" sz="2800" dirty="0"/>
          </a:p>
        </p:txBody>
      </p:sp>
      <p:pic>
        <p:nvPicPr>
          <p:cNvPr id="1026" name="Picture 2" descr="49,100+ Old Bank Building Stock Photos, Pictures &amp; Royalty-Free Images -  iStock | Banking, Banks, Banker">
            <a:extLst>
              <a:ext uri="{FF2B5EF4-FFF2-40B4-BE49-F238E27FC236}">
                <a16:creationId xmlns:a16="http://schemas.microsoft.com/office/drawing/2014/main" id="{EBC3DA81-D3EE-5D2B-CFF8-A72193E97F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425" y="1000432"/>
            <a:ext cx="9685217" cy="544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66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nodePh="1">
                                  <p:stCondLst>
                                    <p:cond delay="0"/>
                                  </p:stCondLst>
                                  <p:endCondLst>
                                    <p:cond evt="begin" delay="0">
                                      <p:tn val="9"/>
                                    </p:cond>
                                  </p:end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Grey-Background | Sarvosys">
            <a:extLst>
              <a:ext uri="{FF2B5EF4-FFF2-40B4-BE49-F238E27FC236}">
                <a16:creationId xmlns:a16="http://schemas.microsoft.com/office/drawing/2014/main" id="{2D80A757-9CA6-B225-A125-8802A316FC49}"/>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ow geopolitics impact global public investors - OMFIF">
            <a:extLst>
              <a:ext uri="{FF2B5EF4-FFF2-40B4-BE49-F238E27FC236}">
                <a16:creationId xmlns:a16="http://schemas.microsoft.com/office/drawing/2014/main" id="{7189B2C4-C82D-AB71-9AC5-EC4FFA4287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3892" y="5336753"/>
            <a:ext cx="2975745" cy="1269063"/>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8" descr="What today's interest rate rise could mean for mortgages - OneAgency">
            <a:extLst>
              <a:ext uri="{FF2B5EF4-FFF2-40B4-BE49-F238E27FC236}">
                <a16:creationId xmlns:a16="http://schemas.microsoft.com/office/drawing/2014/main" id="{907F26BF-CD78-C86D-9777-7145F876B0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2681" y="2511775"/>
            <a:ext cx="2975745" cy="1271845"/>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8" name="Picture 10" descr="Annual inflation rate down 4.3pct in October">
            <a:extLst>
              <a:ext uri="{FF2B5EF4-FFF2-40B4-BE49-F238E27FC236}">
                <a16:creationId xmlns:a16="http://schemas.microsoft.com/office/drawing/2014/main" id="{C291461F-DAE8-E565-F925-5971F17632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08467" y="1077515"/>
            <a:ext cx="2965656" cy="1319938"/>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30A088B3-E4A1-5BA8-689B-9E91B9EAF956}"/>
              </a:ext>
            </a:extLst>
          </p:cNvPr>
          <p:cNvCxnSpPr>
            <a:cxnSpLocks/>
          </p:cNvCxnSpPr>
          <p:nvPr/>
        </p:nvCxnSpPr>
        <p:spPr>
          <a:xfrm flipV="1">
            <a:off x="5955117" y="1704068"/>
            <a:ext cx="2559726" cy="1142184"/>
          </a:xfrm>
          <a:prstGeom prst="straightConnector1">
            <a:avLst/>
          </a:prstGeom>
          <a:ln w="57150">
            <a:solidFill>
              <a:srgbClr val="0066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5C9ABCA-02A5-C772-AD51-F3808C26C9E8}"/>
              </a:ext>
            </a:extLst>
          </p:cNvPr>
          <p:cNvCxnSpPr>
            <a:cxnSpLocks/>
          </p:cNvCxnSpPr>
          <p:nvPr/>
        </p:nvCxnSpPr>
        <p:spPr>
          <a:xfrm>
            <a:off x="5955116" y="3280560"/>
            <a:ext cx="2559727" cy="0"/>
          </a:xfrm>
          <a:prstGeom prst="straightConnector1">
            <a:avLst/>
          </a:prstGeom>
          <a:ln w="57150">
            <a:solidFill>
              <a:srgbClr val="0066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52DEF8D-0CF2-2E34-943F-F65B430558E3}"/>
              </a:ext>
            </a:extLst>
          </p:cNvPr>
          <p:cNvCxnSpPr>
            <a:cxnSpLocks/>
          </p:cNvCxnSpPr>
          <p:nvPr/>
        </p:nvCxnSpPr>
        <p:spPr>
          <a:xfrm>
            <a:off x="5978426" y="4876098"/>
            <a:ext cx="2513105" cy="1269063"/>
          </a:xfrm>
          <a:prstGeom prst="straightConnector1">
            <a:avLst/>
          </a:prstGeom>
          <a:ln w="57150">
            <a:solidFill>
              <a:srgbClr val="0066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ADF0E04-D07F-A1D5-40AC-20D51A3B61AC}"/>
              </a:ext>
            </a:extLst>
          </p:cNvPr>
          <p:cNvCxnSpPr>
            <a:cxnSpLocks/>
          </p:cNvCxnSpPr>
          <p:nvPr/>
        </p:nvCxnSpPr>
        <p:spPr>
          <a:xfrm>
            <a:off x="5978426" y="4171936"/>
            <a:ext cx="2513105" cy="0"/>
          </a:xfrm>
          <a:prstGeom prst="straightConnector1">
            <a:avLst/>
          </a:prstGeom>
          <a:ln w="57150">
            <a:solidFill>
              <a:srgbClr val="006600"/>
            </a:solidFill>
            <a:tailEnd type="triangle"/>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74E203D-E1DC-E67A-CBDA-DC5B39D15E86}"/>
              </a:ext>
            </a:extLst>
          </p:cNvPr>
          <p:cNvSpPr txBox="1">
            <a:spLocks/>
          </p:cNvSpPr>
          <p:nvPr/>
        </p:nvSpPr>
        <p:spPr>
          <a:xfrm>
            <a:off x="0" y="-1"/>
            <a:ext cx="12192001" cy="960919"/>
          </a:xfrm>
          <a:prstGeom prst="rect">
            <a:avLst/>
          </a:prstGeom>
          <a:solidFill>
            <a:schemeClr val="accent5">
              <a:lumMod val="75000"/>
            </a:schemeClr>
          </a:solidFill>
        </p:spPr>
        <p:txBody>
          <a:bodyPr>
            <a:no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6000" dirty="0">
                <a:latin typeface="Franklin Gothic Demi Cond" panose="020B0706030402020204" pitchFamily="34" charset="0"/>
                <a:cs typeface="Arial" panose="020B0604020202020204" pitchFamily="34" charset="0"/>
              </a:rPr>
              <a:t>2025 Investor Outlook</a:t>
            </a:r>
          </a:p>
        </p:txBody>
      </p:sp>
      <p:pic>
        <p:nvPicPr>
          <p:cNvPr id="8" name="Picture 7">
            <a:extLst>
              <a:ext uri="{FF2B5EF4-FFF2-40B4-BE49-F238E27FC236}">
                <a16:creationId xmlns:a16="http://schemas.microsoft.com/office/drawing/2014/main" id="{90817BEA-A386-61A7-8E2B-A8A55BDB70B8}"/>
              </a:ext>
            </a:extLst>
          </p:cNvPr>
          <p:cNvPicPr>
            <a:picLocks noChangeAspect="1"/>
          </p:cNvPicPr>
          <p:nvPr/>
        </p:nvPicPr>
        <p:blipFill>
          <a:blip r:embed="rId7"/>
          <a:stretch>
            <a:fillRect/>
          </a:stretch>
        </p:blipFill>
        <p:spPr>
          <a:xfrm>
            <a:off x="697157" y="2463685"/>
            <a:ext cx="4964337" cy="2528506"/>
          </a:xfrm>
          <a:prstGeom prst="rect">
            <a:avLst/>
          </a:prstGeom>
        </p:spPr>
      </p:pic>
      <p:pic>
        <p:nvPicPr>
          <p:cNvPr id="13" name="Picture 12">
            <a:extLst>
              <a:ext uri="{FF2B5EF4-FFF2-40B4-BE49-F238E27FC236}">
                <a16:creationId xmlns:a16="http://schemas.microsoft.com/office/drawing/2014/main" id="{1B9143B4-E8E4-8EC3-8B3A-9ADA0BCD6973}"/>
              </a:ext>
            </a:extLst>
          </p:cNvPr>
          <p:cNvPicPr>
            <a:picLocks noChangeAspect="1"/>
          </p:cNvPicPr>
          <p:nvPr/>
        </p:nvPicPr>
        <p:blipFill>
          <a:blip r:embed="rId8"/>
          <a:stretch>
            <a:fillRect/>
          </a:stretch>
        </p:blipFill>
        <p:spPr>
          <a:xfrm>
            <a:off x="8808463" y="3900219"/>
            <a:ext cx="2965656" cy="1319935"/>
          </a:xfrm>
          <a:prstGeom prst="rect">
            <a:avLst/>
          </a:prstGeom>
        </p:spPr>
      </p:pic>
    </p:spTree>
    <p:extLst>
      <p:ext uri="{BB962C8B-B14F-4D97-AF65-F5344CB8AC3E}">
        <p14:creationId xmlns:p14="http://schemas.microsoft.com/office/powerpoint/2010/main" val="329981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058"/>
                                        </p:tgtEl>
                                        <p:attrNameLst>
                                          <p:attrName>style.visibility</p:attrName>
                                        </p:attrNameLst>
                                      </p:cBhvr>
                                      <p:to>
                                        <p:strVal val="visible"/>
                                      </p:to>
                                    </p:set>
                                    <p:animEffect transition="in" filter="barn(inVertical)">
                                      <p:cBhvr>
                                        <p:cTn id="11" dur="500"/>
                                        <p:tgtEl>
                                          <p:spTgt spid="2058"/>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rey-Background | Sarvosys">
            <a:extLst>
              <a:ext uri="{FF2B5EF4-FFF2-40B4-BE49-F238E27FC236}">
                <a16:creationId xmlns:a16="http://schemas.microsoft.com/office/drawing/2014/main" id="{517F458D-B2FE-127B-EEFB-DD709E11FA6F}"/>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32700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9D7BE7BA-9EA6-53A8-BD6C-49C45021920E}"/>
              </a:ext>
            </a:extLst>
          </p:cNvPr>
          <p:cNvSpPr txBox="1">
            <a:spLocks/>
          </p:cNvSpPr>
          <p:nvPr/>
        </p:nvSpPr>
        <p:spPr>
          <a:xfrm>
            <a:off x="-1" y="0"/>
            <a:ext cx="12192001" cy="993182"/>
          </a:xfrm>
          <a:prstGeom prst="rect">
            <a:avLst/>
          </a:prstGeom>
          <a:solidFill>
            <a:schemeClr val="accent5">
              <a:lumMod val="75000"/>
            </a:schemeClr>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3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3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3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6000" dirty="0">
                <a:latin typeface="Franklin Gothic Demi Cond" panose="020B0706030402020204" pitchFamily="34" charset="0"/>
                <a:cs typeface="Arial" panose="020B0604020202020204" pitchFamily="34" charset="0"/>
              </a:rPr>
              <a:t>2025 Fed Rates</a:t>
            </a:r>
          </a:p>
        </p:txBody>
      </p:sp>
      <p:grpSp>
        <p:nvGrpSpPr>
          <p:cNvPr id="6" name="Group 5">
            <a:extLst>
              <a:ext uri="{FF2B5EF4-FFF2-40B4-BE49-F238E27FC236}">
                <a16:creationId xmlns:a16="http://schemas.microsoft.com/office/drawing/2014/main" id="{9DF833F1-A5D2-E83B-48DD-916BD5EE8D2E}"/>
              </a:ext>
            </a:extLst>
          </p:cNvPr>
          <p:cNvGrpSpPr/>
          <p:nvPr/>
        </p:nvGrpSpPr>
        <p:grpSpPr>
          <a:xfrm>
            <a:off x="199140" y="1298156"/>
            <a:ext cx="7469016" cy="4740037"/>
            <a:chOff x="2719715" y="1803774"/>
            <a:chExt cx="7469016" cy="4293541"/>
          </a:xfrm>
        </p:grpSpPr>
        <p:sp>
          <p:nvSpPr>
            <p:cNvPr id="10" name="TextBox 9">
              <a:extLst>
                <a:ext uri="{FF2B5EF4-FFF2-40B4-BE49-F238E27FC236}">
                  <a16:creationId xmlns:a16="http://schemas.microsoft.com/office/drawing/2014/main" id="{FB4890FB-48BF-A4D3-A766-683A1145BEC2}"/>
                </a:ext>
              </a:extLst>
            </p:cNvPr>
            <p:cNvSpPr txBox="1"/>
            <p:nvPr/>
          </p:nvSpPr>
          <p:spPr>
            <a:xfrm>
              <a:off x="2719715" y="1803774"/>
              <a:ext cx="7420158" cy="473934"/>
            </a:xfrm>
            <a:prstGeom prst="rect">
              <a:avLst/>
            </a:prstGeom>
            <a:noFill/>
          </p:spPr>
          <p:txBody>
            <a:bodyPr wrap="square" rtlCol="0">
              <a:spAutoFit/>
            </a:bodyPr>
            <a:lstStyle/>
            <a:p>
              <a:pPr algn="ctr"/>
              <a:r>
                <a:rPr lang="en-US" sz="2800" b="1" dirty="0">
                  <a:solidFill>
                    <a:srgbClr val="0076A3"/>
                  </a:solidFill>
                  <a:latin typeface="Poppins" panose="00000500000000000000" pitchFamily="2" charset="0"/>
                  <a:cs typeface="Poppins" panose="00000500000000000000" pitchFamily="2" charset="0"/>
                </a:rPr>
                <a:t>What is the Federal Reserve?</a:t>
              </a:r>
            </a:p>
          </p:txBody>
        </p:sp>
        <p:sp>
          <p:nvSpPr>
            <p:cNvPr id="11" name="TextBox 10">
              <a:extLst>
                <a:ext uri="{FF2B5EF4-FFF2-40B4-BE49-F238E27FC236}">
                  <a16:creationId xmlns:a16="http://schemas.microsoft.com/office/drawing/2014/main" id="{FE8C1117-7A1A-0B0C-1279-D3A90E8DFB7A}"/>
                </a:ext>
              </a:extLst>
            </p:cNvPr>
            <p:cNvSpPr txBox="1"/>
            <p:nvPr/>
          </p:nvSpPr>
          <p:spPr>
            <a:xfrm>
              <a:off x="2768573" y="2283790"/>
              <a:ext cx="7420158" cy="338554"/>
            </a:xfrm>
            <a:prstGeom prst="rect">
              <a:avLst/>
            </a:prstGeom>
            <a:noFill/>
          </p:spPr>
          <p:txBody>
            <a:bodyPr wrap="square" rtlCol="0">
              <a:spAutoFit/>
            </a:bodyPr>
            <a:lstStyle/>
            <a:p>
              <a:pPr algn="just"/>
              <a:r>
                <a:rPr lang="en-US" sz="1600" dirty="0">
                  <a:solidFill>
                    <a:srgbClr val="0076A3"/>
                  </a:solidFill>
                  <a:latin typeface="Poppins" panose="00000500000000000000" pitchFamily="2" charset="0"/>
                  <a:cs typeface="Poppins" panose="00000500000000000000" pitchFamily="2" charset="0"/>
                </a:rPr>
                <a:t>Often referred to as “The Fed,” it is the central bank of the United States.</a:t>
              </a:r>
            </a:p>
          </p:txBody>
        </p:sp>
        <p:sp>
          <p:nvSpPr>
            <p:cNvPr id="12" name="TextBox 11">
              <a:extLst>
                <a:ext uri="{FF2B5EF4-FFF2-40B4-BE49-F238E27FC236}">
                  <a16:creationId xmlns:a16="http://schemas.microsoft.com/office/drawing/2014/main" id="{F5766C96-842C-9811-0BED-700AEBB81B80}"/>
                </a:ext>
              </a:extLst>
            </p:cNvPr>
            <p:cNvSpPr txBox="1"/>
            <p:nvPr/>
          </p:nvSpPr>
          <p:spPr>
            <a:xfrm>
              <a:off x="5116615" y="2972682"/>
              <a:ext cx="5072116" cy="1754326"/>
            </a:xfrm>
            <a:prstGeom prst="rect">
              <a:avLst/>
            </a:prstGeom>
            <a:noFill/>
          </p:spPr>
          <p:txBody>
            <a:bodyPr wrap="square" rtlCol="0">
              <a:spAutoFit/>
            </a:bodyPr>
            <a:lstStyle/>
            <a:p>
              <a:pPr algn="just"/>
              <a:r>
                <a:rPr lang="en-US" dirty="0">
                  <a:solidFill>
                    <a:srgbClr val="0076A3"/>
                  </a:solidFill>
                  <a:latin typeface="Poppins" panose="00000500000000000000" pitchFamily="2" charset="0"/>
                  <a:cs typeface="Poppins" panose="00000500000000000000" pitchFamily="2" charset="0"/>
                </a:rPr>
                <a:t>The Federal Reserve exists to create control over the U.S. monetary system. It was created in 1913 in response to a banking panic, with a goal of ensuring that similar panics would be better controlled in the future.</a:t>
              </a:r>
            </a:p>
          </p:txBody>
        </p:sp>
        <p:sp>
          <p:nvSpPr>
            <p:cNvPr id="13" name="TextBox 12">
              <a:extLst>
                <a:ext uri="{FF2B5EF4-FFF2-40B4-BE49-F238E27FC236}">
                  <a16:creationId xmlns:a16="http://schemas.microsoft.com/office/drawing/2014/main" id="{0F58CB84-3CBE-2BEF-8944-D44A441AE86B}"/>
                </a:ext>
              </a:extLst>
            </p:cNvPr>
            <p:cNvSpPr txBox="1"/>
            <p:nvPr/>
          </p:nvSpPr>
          <p:spPr>
            <a:xfrm>
              <a:off x="2768573" y="4896986"/>
              <a:ext cx="7420158" cy="1200329"/>
            </a:xfrm>
            <a:prstGeom prst="rect">
              <a:avLst/>
            </a:prstGeom>
            <a:solidFill>
              <a:schemeClr val="accent5">
                <a:lumMod val="75000"/>
              </a:schemeClr>
            </a:solidFill>
          </p:spPr>
          <p:txBody>
            <a:bodyPr wrap="square" rtlCol="0">
              <a:spAutoFit/>
            </a:bodyPr>
            <a:lstStyle/>
            <a:p>
              <a:r>
                <a:rPr lang="en-US" sz="2400" dirty="0">
                  <a:solidFill>
                    <a:schemeClr val="bg1"/>
                  </a:solidFill>
                  <a:latin typeface="Poppins" panose="00000500000000000000" pitchFamily="2" charset="0"/>
                  <a:cs typeface="Poppins" panose="00000500000000000000" pitchFamily="2" charset="0"/>
                </a:rPr>
                <a:t>The Fed’s central purpose is what’s called the dual mandate – to maximize employment and to stabilize prices.</a:t>
              </a:r>
            </a:p>
          </p:txBody>
        </p:sp>
        <p:pic>
          <p:nvPicPr>
            <p:cNvPr id="14" name="Picture 2" descr="Scales PNG transparent image download, size: 800x748px">
              <a:extLst>
                <a:ext uri="{FF2B5EF4-FFF2-40B4-BE49-F238E27FC236}">
                  <a16:creationId xmlns:a16="http://schemas.microsoft.com/office/drawing/2014/main" id="{E4FCE75D-6B7B-DB31-16F6-1332DC1619F3}"/>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5922" y="2886278"/>
              <a:ext cx="1968558" cy="184073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8" name="Table 7">
            <a:extLst>
              <a:ext uri="{FF2B5EF4-FFF2-40B4-BE49-F238E27FC236}">
                <a16:creationId xmlns:a16="http://schemas.microsoft.com/office/drawing/2014/main" id="{34A44C78-CA9C-FF18-C99B-E5E7AFED8251}"/>
              </a:ext>
            </a:extLst>
          </p:cNvPr>
          <p:cNvGraphicFramePr>
            <a:graphicFrameLocks noGrp="1"/>
          </p:cNvGraphicFramePr>
          <p:nvPr>
            <p:extLst>
              <p:ext uri="{D42A27DB-BD31-4B8C-83A1-F6EECF244321}">
                <p14:modId xmlns:p14="http://schemas.microsoft.com/office/powerpoint/2010/main" val="2819235102"/>
              </p:ext>
            </p:extLst>
          </p:nvPr>
        </p:nvGraphicFramePr>
        <p:xfrm>
          <a:off x="8007344" y="1668414"/>
          <a:ext cx="3630438" cy="5151424"/>
        </p:xfrm>
        <a:graphic>
          <a:graphicData uri="http://schemas.openxmlformats.org/drawingml/2006/table">
            <a:tbl>
              <a:tblPr/>
              <a:tblGrid>
                <a:gridCol w="1210146">
                  <a:extLst>
                    <a:ext uri="{9D8B030D-6E8A-4147-A177-3AD203B41FA5}">
                      <a16:colId xmlns:a16="http://schemas.microsoft.com/office/drawing/2014/main" val="666597597"/>
                    </a:ext>
                  </a:extLst>
                </a:gridCol>
                <a:gridCol w="1210146">
                  <a:extLst>
                    <a:ext uri="{9D8B030D-6E8A-4147-A177-3AD203B41FA5}">
                      <a16:colId xmlns:a16="http://schemas.microsoft.com/office/drawing/2014/main" val="73630191"/>
                    </a:ext>
                  </a:extLst>
                </a:gridCol>
                <a:gridCol w="1210146">
                  <a:extLst>
                    <a:ext uri="{9D8B030D-6E8A-4147-A177-3AD203B41FA5}">
                      <a16:colId xmlns:a16="http://schemas.microsoft.com/office/drawing/2014/main" val="2239924195"/>
                    </a:ext>
                  </a:extLst>
                </a:gridCol>
              </a:tblGrid>
              <a:tr h="643928">
                <a:tc>
                  <a:txBody>
                    <a:bodyPr/>
                    <a:lstStyle/>
                    <a:p>
                      <a:pPr algn="l" fontAlgn="b"/>
                      <a:r>
                        <a:rPr lang="en-US" sz="1600" b="1" i="0" u="none" strike="noStrike" dirty="0">
                          <a:solidFill>
                            <a:srgbClr val="000000"/>
                          </a:solidFill>
                          <a:effectLst/>
                          <a:latin typeface="Aptos Narrow" panose="020B0004020202020204" pitchFamily="34" charset="0"/>
                        </a:rPr>
                        <a:t>January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Aptos Narrow" panose="020B0004020202020204" pitchFamily="34" charset="0"/>
                        </a:rPr>
                        <a:t>28-29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Aptos Narrow" panose="020B0004020202020204" pitchFamily="34" charset="0"/>
                        </a:rPr>
                        <a:t>No Change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611547358"/>
                  </a:ext>
                </a:extLst>
              </a:tr>
              <a:tr h="643928">
                <a:tc>
                  <a:txBody>
                    <a:bodyPr/>
                    <a:lstStyle/>
                    <a:p>
                      <a:pPr algn="l" fontAlgn="b"/>
                      <a:r>
                        <a:rPr lang="en-US" sz="1600" b="1" i="0" u="none" strike="noStrike" dirty="0">
                          <a:solidFill>
                            <a:srgbClr val="000000"/>
                          </a:solidFill>
                          <a:effectLst/>
                          <a:latin typeface="Aptos Narrow" panose="020B0004020202020204" pitchFamily="34" charset="0"/>
                        </a:rPr>
                        <a:t>March</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600" b="0" i="0" u="none" strike="noStrike" dirty="0">
                          <a:solidFill>
                            <a:srgbClr val="000000"/>
                          </a:solidFill>
                          <a:effectLst/>
                          <a:latin typeface="Aptos Narrow" panose="020B0004020202020204" pitchFamily="34" charset="0"/>
                        </a:rPr>
                        <a:t>18-19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600" b="0" i="0" u="none" strike="noStrike" dirty="0">
                          <a:solidFill>
                            <a:srgbClr val="000000"/>
                          </a:solidFill>
                          <a:effectLst/>
                          <a:latin typeface="Aptos Narrow" panose="020B0004020202020204" pitchFamily="34" charset="0"/>
                        </a:rPr>
                        <a:t>No Change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752504094"/>
                  </a:ext>
                </a:extLst>
              </a:tr>
              <a:tr h="643928">
                <a:tc>
                  <a:txBody>
                    <a:bodyPr/>
                    <a:lstStyle/>
                    <a:p>
                      <a:pPr algn="l" fontAlgn="b"/>
                      <a:r>
                        <a:rPr lang="en-US" sz="1600" b="1" i="0" u="none" strike="noStrike" dirty="0">
                          <a:solidFill>
                            <a:srgbClr val="000000"/>
                          </a:solidFill>
                          <a:effectLst/>
                          <a:latin typeface="Aptos Narrow" panose="020B0004020202020204" pitchFamily="34" charset="0"/>
                        </a:rPr>
                        <a:t>May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Aptos Narrow" panose="020B0004020202020204" pitchFamily="34" charset="0"/>
                        </a:rPr>
                        <a:t>6-7</a:t>
                      </a:r>
                      <a:r>
                        <a:rPr lang="en-US" sz="1600" b="0" i="0" u="none" strike="noStrike" dirty="0">
                          <a:solidFill>
                            <a:srgbClr val="FFFFFF"/>
                          </a:solidFill>
                          <a:effectLst/>
                          <a:latin typeface="Aptos Narrow" panose="020B0004020202020204" pitchFamily="34" charset="0"/>
                        </a:rPr>
                        <a:t>.</a:t>
                      </a:r>
                      <a:endParaRPr lang="en-US" sz="16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Aptos Narrow" panose="020B0004020202020204" pitchFamily="34" charset="0"/>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559164827"/>
                  </a:ext>
                </a:extLst>
              </a:tr>
              <a:tr h="643928">
                <a:tc>
                  <a:txBody>
                    <a:bodyPr/>
                    <a:lstStyle/>
                    <a:p>
                      <a:pPr algn="l" fontAlgn="b"/>
                      <a:r>
                        <a:rPr lang="en-US" sz="1600" b="1" i="0" u="none" strike="noStrike" dirty="0">
                          <a:solidFill>
                            <a:srgbClr val="000000"/>
                          </a:solidFill>
                          <a:effectLst/>
                          <a:latin typeface="Aptos Narrow" panose="020B0004020202020204" pitchFamily="34" charset="0"/>
                        </a:rPr>
                        <a:t>June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600" b="0" i="0" u="none" strike="noStrike" dirty="0">
                          <a:solidFill>
                            <a:srgbClr val="000000"/>
                          </a:solidFill>
                          <a:effectLst/>
                          <a:latin typeface="Aptos Narrow" panose="020B0004020202020204" pitchFamily="34" charset="0"/>
                        </a:rPr>
                        <a:t>17-18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600" b="0" i="0" u="none" strike="noStrike" dirty="0">
                          <a:solidFill>
                            <a:srgbClr val="000000"/>
                          </a:solidFill>
                          <a:effectLst/>
                          <a:latin typeface="Aptos Narrow" panose="020B0004020202020204" pitchFamily="34" charset="0"/>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325102385"/>
                  </a:ext>
                </a:extLst>
              </a:tr>
              <a:tr h="643928">
                <a:tc>
                  <a:txBody>
                    <a:bodyPr/>
                    <a:lstStyle/>
                    <a:p>
                      <a:pPr algn="l" fontAlgn="b"/>
                      <a:r>
                        <a:rPr lang="en-US" sz="1600" b="1" i="0" u="none" strike="noStrike" dirty="0">
                          <a:solidFill>
                            <a:srgbClr val="000000"/>
                          </a:solidFill>
                          <a:effectLst/>
                          <a:latin typeface="Aptos Narrow" panose="020B0004020202020204" pitchFamily="34" charset="0"/>
                        </a:rPr>
                        <a:t>July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Aptos Narrow" panose="020B0004020202020204" pitchFamily="34" charset="0"/>
                        </a:rPr>
                        <a:t>29-30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Aptos Narrow" panose="020B0004020202020204" pitchFamily="34" charset="0"/>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1538811238"/>
                  </a:ext>
                </a:extLst>
              </a:tr>
              <a:tr h="643928">
                <a:tc>
                  <a:txBody>
                    <a:bodyPr/>
                    <a:lstStyle/>
                    <a:p>
                      <a:pPr algn="l" fontAlgn="b"/>
                      <a:r>
                        <a:rPr lang="en-US" sz="1600" b="1" i="0" u="none" strike="noStrike" dirty="0">
                          <a:solidFill>
                            <a:srgbClr val="000000"/>
                          </a:solidFill>
                          <a:effectLst/>
                          <a:latin typeface="Aptos Narrow" panose="020B0004020202020204" pitchFamily="34" charset="0"/>
                        </a:rPr>
                        <a:t>September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600" b="0" i="0" u="none" strike="noStrike" dirty="0">
                          <a:solidFill>
                            <a:srgbClr val="000000"/>
                          </a:solidFill>
                          <a:effectLst/>
                          <a:latin typeface="Aptos Narrow" panose="020B0004020202020204" pitchFamily="34" charset="0"/>
                        </a:rPr>
                        <a:t>16-17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600" b="0" i="0" u="none" strike="noStrike" dirty="0">
                          <a:solidFill>
                            <a:srgbClr val="000000"/>
                          </a:solidFill>
                          <a:effectLst/>
                          <a:latin typeface="Aptos Narrow" panose="020B0004020202020204" pitchFamily="34" charset="0"/>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287503108"/>
                  </a:ext>
                </a:extLst>
              </a:tr>
              <a:tr h="643928">
                <a:tc>
                  <a:txBody>
                    <a:bodyPr/>
                    <a:lstStyle/>
                    <a:p>
                      <a:pPr algn="l" fontAlgn="b"/>
                      <a:r>
                        <a:rPr lang="en-US" sz="1600" b="1" i="0" u="none" strike="noStrike" dirty="0">
                          <a:solidFill>
                            <a:srgbClr val="000000"/>
                          </a:solidFill>
                          <a:effectLst/>
                          <a:latin typeface="Aptos Narrow" panose="020B0004020202020204" pitchFamily="34" charset="0"/>
                        </a:rPr>
                        <a:t>October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Aptos Narrow" panose="020B0004020202020204" pitchFamily="34" charset="0"/>
                        </a:rPr>
                        <a:t>28-29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b"/>
                      <a:r>
                        <a:rPr lang="en-US" sz="1600" b="0" i="0" u="none" strike="noStrike" dirty="0">
                          <a:solidFill>
                            <a:srgbClr val="000000"/>
                          </a:solidFill>
                          <a:effectLst/>
                          <a:latin typeface="Aptos Narrow" panose="020B0004020202020204" pitchFamily="34" charset="0"/>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a16="http://schemas.microsoft.com/office/drawing/2014/main" val="2395381550"/>
                  </a:ext>
                </a:extLst>
              </a:tr>
              <a:tr h="643928">
                <a:tc>
                  <a:txBody>
                    <a:bodyPr/>
                    <a:lstStyle/>
                    <a:p>
                      <a:pPr algn="l" fontAlgn="b"/>
                      <a:r>
                        <a:rPr lang="en-US" sz="1600" b="1" i="0" u="none" strike="noStrike" dirty="0">
                          <a:solidFill>
                            <a:srgbClr val="000000"/>
                          </a:solidFill>
                          <a:effectLst/>
                          <a:latin typeface="Aptos Narrow" panose="020B0004020202020204" pitchFamily="34" charset="0"/>
                        </a:rPr>
                        <a:t>December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600" b="0" i="0" u="none" strike="noStrike" dirty="0">
                          <a:solidFill>
                            <a:srgbClr val="000000"/>
                          </a:solidFill>
                          <a:effectLst/>
                          <a:latin typeface="Aptos Narrow" panose="020B0004020202020204" pitchFamily="34" charset="0"/>
                        </a:rPr>
                        <a:t>9-10</a:t>
                      </a:r>
                      <a:r>
                        <a:rPr lang="en-US" sz="1600" b="0" i="0" u="none" strike="noStrike" dirty="0">
                          <a:solidFill>
                            <a:srgbClr val="FFFFFF"/>
                          </a:solidFill>
                          <a:effectLst/>
                          <a:latin typeface="Aptos Narrow" panose="020B0004020202020204" pitchFamily="34" charset="0"/>
                        </a:rPr>
                        <a:t>.</a:t>
                      </a:r>
                      <a:endParaRPr lang="en-US" sz="1600" b="0" i="0" u="none" strike="noStrike" dirty="0">
                        <a:solidFill>
                          <a:srgbClr val="000000"/>
                        </a:solidFill>
                        <a:effectLst/>
                        <a:latin typeface="Aptos Narrow" panose="020B000402020202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b"/>
                      <a:r>
                        <a:rPr lang="en-US" sz="1600" b="0" i="0" u="none" strike="noStrike" dirty="0">
                          <a:solidFill>
                            <a:srgbClr val="000000"/>
                          </a:solidFill>
                          <a:effectLst/>
                          <a:latin typeface="Aptos Narrow" panose="020B0004020202020204" pitchFamily="34" charset="0"/>
                        </a:rPr>
                        <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29454589"/>
                  </a:ext>
                </a:extLst>
              </a:tr>
            </a:tbl>
          </a:graphicData>
        </a:graphic>
      </p:graphicFrame>
      <p:sp>
        <p:nvSpPr>
          <p:cNvPr id="15" name="Rectangle 14">
            <a:extLst>
              <a:ext uri="{FF2B5EF4-FFF2-40B4-BE49-F238E27FC236}">
                <a16:creationId xmlns:a16="http://schemas.microsoft.com/office/drawing/2014/main" id="{F5AD4926-CA04-87D1-6E66-95F9CC165B76}"/>
              </a:ext>
            </a:extLst>
          </p:cNvPr>
          <p:cNvSpPr/>
          <p:nvPr/>
        </p:nvSpPr>
        <p:spPr>
          <a:xfrm>
            <a:off x="7998386" y="1203988"/>
            <a:ext cx="3630438" cy="464426"/>
          </a:xfrm>
          <a:prstGeom prst="rect">
            <a:avLst/>
          </a:prstGeom>
          <a:solidFill>
            <a:schemeClr val="bg1">
              <a:lumMod val="6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Poppins" panose="00000500000000000000" pitchFamily="2" charset="0"/>
                <a:cs typeface="Poppins" panose="00000500000000000000" pitchFamily="2" charset="0"/>
              </a:rPr>
              <a:t>2025 FOMC Changes</a:t>
            </a:r>
          </a:p>
        </p:txBody>
      </p:sp>
    </p:spTree>
    <p:extLst>
      <p:ext uri="{BB962C8B-B14F-4D97-AF65-F5344CB8AC3E}">
        <p14:creationId xmlns:p14="http://schemas.microsoft.com/office/powerpoint/2010/main" val="346890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CDB61-8E8B-816E-41EC-280AFEF49F43}"/>
            </a:ext>
          </a:extLst>
        </p:cNvPr>
        <p:cNvGrpSpPr/>
        <p:nvPr/>
      </p:nvGrpSpPr>
      <p:grpSpPr>
        <a:xfrm>
          <a:off x="0" y="0"/>
          <a:ext cx="0" cy="0"/>
          <a:chOff x="0" y="0"/>
          <a:chExt cx="0" cy="0"/>
        </a:xfrm>
      </p:grpSpPr>
      <p:pic>
        <p:nvPicPr>
          <p:cNvPr id="2" name="Picture 4" descr="Grey-Background | Sarvosys">
            <a:extLst>
              <a:ext uri="{FF2B5EF4-FFF2-40B4-BE49-F238E27FC236}">
                <a16:creationId xmlns:a16="http://schemas.microsoft.com/office/drawing/2014/main" id="{1CDC8A63-8391-476D-1B56-A53F091920CE}"/>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33294566-9E72-A8D2-01F8-19084A207FB8}"/>
              </a:ext>
            </a:extLst>
          </p:cNvPr>
          <p:cNvSpPr txBox="1">
            <a:spLocks/>
          </p:cNvSpPr>
          <p:nvPr/>
        </p:nvSpPr>
        <p:spPr>
          <a:xfrm>
            <a:off x="-1" y="0"/>
            <a:ext cx="12192001" cy="993182"/>
          </a:xfrm>
          <a:prstGeom prst="rect">
            <a:avLst/>
          </a:prstGeom>
          <a:solidFill>
            <a:schemeClr val="accent5">
              <a:lumMod val="75000"/>
            </a:schemeClr>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3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3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3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6000" dirty="0">
                <a:latin typeface="Franklin Gothic Demi Cond" panose="020B0706030402020204" pitchFamily="34" charset="0"/>
                <a:cs typeface="Arial" panose="020B0604020202020204" pitchFamily="34" charset="0"/>
              </a:rPr>
              <a:t>Corporate Earnings</a:t>
            </a:r>
          </a:p>
        </p:txBody>
      </p:sp>
      <p:pic>
        <p:nvPicPr>
          <p:cNvPr id="5" name="Picture 4">
            <a:extLst>
              <a:ext uri="{FF2B5EF4-FFF2-40B4-BE49-F238E27FC236}">
                <a16:creationId xmlns:a16="http://schemas.microsoft.com/office/drawing/2014/main" id="{CA225BC3-0CF3-2337-41B2-36AC9EAA2439}"/>
              </a:ext>
            </a:extLst>
          </p:cNvPr>
          <p:cNvPicPr>
            <a:picLocks noChangeAspect="1"/>
          </p:cNvPicPr>
          <p:nvPr/>
        </p:nvPicPr>
        <p:blipFill>
          <a:blip r:embed="rId4"/>
          <a:stretch>
            <a:fillRect/>
          </a:stretch>
        </p:blipFill>
        <p:spPr>
          <a:xfrm>
            <a:off x="7797994" y="1540510"/>
            <a:ext cx="4200640" cy="3776980"/>
          </a:xfrm>
          <a:prstGeom prst="rect">
            <a:avLst/>
          </a:prstGeom>
        </p:spPr>
      </p:pic>
      <p:grpSp>
        <p:nvGrpSpPr>
          <p:cNvPr id="4" name="Group 3">
            <a:extLst>
              <a:ext uri="{FF2B5EF4-FFF2-40B4-BE49-F238E27FC236}">
                <a16:creationId xmlns:a16="http://schemas.microsoft.com/office/drawing/2014/main" id="{01E3E250-862F-7116-12B6-BEC20738E2CE}"/>
              </a:ext>
            </a:extLst>
          </p:cNvPr>
          <p:cNvGrpSpPr/>
          <p:nvPr/>
        </p:nvGrpSpPr>
        <p:grpSpPr>
          <a:xfrm>
            <a:off x="147320" y="1300787"/>
            <a:ext cx="7370064" cy="4127172"/>
            <a:chOff x="2569464" y="632534"/>
            <a:chExt cx="7370064" cy="3921178"/>
          </a:xfrm>
        </p:grpSpPr>
        <p:sp>
          <p:nvSpPr>
            <p:cNvPr id="7" name="Rectangle 6">
              <a:extLst>
                <a:ext uri="{FF2B5EF4-FFF2-40B4-BE49-F238E27FC236}">
                  <a16:creationId xmlns:a16="http://schemas.microsoft.com/office/drawing/2014/main" id="{3F7E6602-581C-A303-FAAA-F65238195841}"/>
                </a:ext>
              </a:extLst>
            </p:cNvPr>
            <p:cNvSpPr/>
            <p:nvPr/>
          </p:nvSpPr>
          <p:spPr>
            <a:xfrm>
              <a:off x="7577328" y="2350008"/>
              <a:ext cx="2362200" cy="2203704"/>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688E6942-38B4-5822-3FAD-330F339A1DCE}"/>
                </a:ext>
              </a:extLst>
            </p:cNvPr>
            <p:cNvGrpSpPr/>
            <p:nvPr/>
          </p:nvGrpSpPr>
          <p:grpSpPr>
            <a:xfrm>
              <a:off x="2569464" y="632534"/>
              <a:ext cx="7327392" cy="3921178"/>
              <a:chOff x="2569464" y="669110"/>
              <a:chExt cx="7327392" cy="3921178"/>
            </a:xfrm>
          </p:grpSpPr>
          <p:sp>
            <p:nvSpPr>
              <p:cNvPr id="15" name="Rectangle 14">
                <a:extLst>
                  <a:ext uri="{FF2B5EF4-FFF2-40B4-BE49-F238E27FC236}">
                    <a16:creationId xmlns:a16="http://schemas.microsoft.com/office/drawing/2014/main" id="{62F1ED0C-2EAD-05F5-92A5-405B3D4F00ED}"/>
                  </a:ext>
                </a:extLst>
              </p:cNvPr>
              <p:cNvSpPr/>
              <p:nvPr/>
            </p:nvSpPr>
            <p:spPr>
              <a:xfrm>
                <a:off x="2569464" y="2386584"/>
                <a:ext cx="5166360" cy="2203704"/>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903C642-D3DF-7ADF-D7DF-1EC27AFBC720}"/>
                  </a:ext>
                </a:extLst>
              </p:cNvPr>
              <p:cNvSpPr txBox="1"/>
              <p:nvPr/>
            </p:nvSpPr>
            <p:spPr>
              <a:xfrm>
                <a:off x="2775710" y="669110"/>
                <a:ext cx="7121145" cy="523220"/>
              </a:xfrm>
              <a:prstGeom prst="rect">
                <a:avLst/>
              </a:prstGeom>
              <a:noFill/>
            </p:spPr>
            <p:txBody>
              <a:bodyPr wrap="square" rtlCol="0">
                <a:spAutoFit/>
              </a:bodyPr>
              <a:lstStyle/>
              <a:p>
                <a:r>
                  <a:rPr lang="en-US" sz="2800" b="1" dirty="0">
                    <a:solidFill>
                      <a:srgbClr val="0076A3"/>
                    </a:solidFill>
                    <a:latin typeface="Poppins" panose="00000500000000000000" pitchFamily="2" charset="0"/>
                    <a:cs typeface="Poppins" panose="00000500000000000000" pitchFamily="2" charset="0"/>
                  </a:rPr>
                  <a:t>What are earnings per share (EPS)?</a:t>
                </a:r>
              </a:p>
            </p:txBody>
          </p:sp>
          <p:sp>
            <p:nvSpPr>
              <p:cNvPr id="18" name="TextBox 17">
                <a:extLst>
                  <a:ext uri="{FF2B5EF4-FFF2-40B4-BE49-F238E27FC236}">
                    <a16:creationId xmlns:a16="http://schemas.microsoft.com/office/drawing/2014/main" id="{ABFA18F3-7DBF-58DA-0BAA-B3191F811855}"/>
                  </a:ext>
                </a:extLst>
              </p:cNvPr>
              <p:cNvSpPr txBox="1"/>
              <p:nvPr/>
            </p:nvSpPr>
            <p:spPr>
              <a:xfrm>
                <a:off x="2695708" y="1222528"/>
                <a:ext cx="6696456" cy="1015663"/>
              </a:xfrm>
              <a:prstGeom prst="rect">
                <a:avLst/>
              </a:prstGeom>
              <a:noFill/>
            </p:spPr>
            <p:txBody>
              <a:bodyPr wrap="square" rtlCol="0">
                <a:spAutoFit/>
              </a:bodyPr>
              <a:lstStyle/>
              <a:p>
                <a:pPr algn="just"/>
                <a:r>
                  <a:rPr lang="en-US" sz="2000" dirty="0">
                    <a:solidFill>
                      <a:srgbClr val="0076A3"/>
                    </a:solidFill>
                    <a:latin typeface="Poppins" panose="00000500000000000000" pitchFamily="2" charset="0"/>
                    <a:cs typeface="Poppins" panose="00000500000000000000" pitchFamily="2" charset="0"/>
                  </a:rPr>
                  <a:t>A metric investors commonly use to value a stock or company because it indicated the profitability of a company on a per-share basis.</a:t>
                </a:r>
              </a:p>
            </p:txBody>
          </p:sp>
          <p:sp>
            <p:nvSpPr>
              <p:cNvPr id="19" name="TextBox 18">
                <a:extLst>
                  <a:ext uri="{FF2B5EF4-FFF2-40B4-BE49-F238E27FC236}">
                    <a16:creationId xmlns:a16="http://schemas.microsoft.com/office/drawing/2014/main" id="{254C89CD-FE8D-2413-6A5F-71198FA49BA3}"/>
                  </a:ext>
                </a:extLst>
              </p:cNvPr>
              <p:cNvSpPr txBox="1"/>
              <p:nvPr/>
            </p:nvSpPr>
            <p:spPr>
              <a:xfrm>
                <a:off x="7638288" y="2457384"/>
                <a:ext cx="2258568" cy="2062103"/>
              </a:xfrm>
              <a:prstGeom prst="rect">
                <a:avLst/>
              </a:prstGeom>
              <a:noFill/>
            </p:spPr>
            <p:txBody>
              <a:bodyPr wrap="square" rtlCol="0">
                <a:spAutoFit/>
              </a:bodyPr>
              <a:lstStyle/>
              <a:p>
                <a:pPr algn="r"/>
                <a:r>
                  <a:rPr lang="en-US" sz="1600" dirty="0">
                    <a:solidFill>
                      <a:schemeClr val="bg1"/>
                    </a:solidFill>
                    <a:latin typeface="Poppins" panose="00000500000000000000" pitchFamily="2" charset="0"/>
                    <a:cs typeface="Poppins" panose="00000500000000000000" pitchFamily="2" charset="0"/>
                  </a:rPr>
                  <a:t>EPS Numbers are most useful when evaluated along with other metrics such as price-to-earnings (P/E) ratio, and the return on equity (ROE).</a:t>
                </a:r>
              </a:p>
            </p:txBody>
          </p:sp>
        </p:grpSp>
        <p:pic>
          <p:nvPicPr>
            <p:cNvPr id="10" name="Picture 2" descr="Hand Drawn calculator illustration 13126820 PNG">
              <a:extLst>
                <a:ext uri="{FF2B5EF4-FFF2-40B4-BE49-F238E27FC236}">
                  <a16:creationId xmlns:a16="http://schemas.microsoft.com/office/drawing/2014/main" id="{95F924A9-999A-B33D-E79E-F8EFEBDEE0C2}"/>
                </a:ext>
              </a:extLst>
            </p:cNvPr>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18991" y="2689032"/>
              <a:ext cx="849625" cy="15761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8DF136C-2F4A-1A4D-04A3-7D76650D2E6C}"/>
                </a:ext>
              </a:extLst>
            </p:cNvPr>
            <p:cNvSpPr txBox="1"/>
            <p:nvPr/>
          </p:nvSpPr>
          <p:spPr>
            <a:xfrm>
              <a:off x="2809115" y="2805195"/>
              <a:ext cx="3212343" cy="307777"/>
            </a:xfrm>
            <a:prstGeom prst="rect">
              <a:avLst/>
            </a:prstGeom>
            <a:noFill/>
          </p:spPr>
          <p:txBody>
            <a:bodyPr wrap="square" rtlCol="0">
              <a:spAutoFit/>
            </a:bodyPr>
            <a:lstStyle/>
            <a:p>
              <a:pPr algn="ctr"/>
              <a:r>
                <a:rPr lang="en-US" sz="1400" dirty="0">
                  <a:latin typeface="Poppins" panose="00000500000000000000" pitchFamily="2" charset="0"/>
                  <a:cs typeface="Poppins" panose="00000500000000000000" pitchFamily="2" charset="0"/>
                </a:rPr>
                <a:t>Net Income – Preferred Dividends</a:t>
              </a:r>
            </a:p>
          </p:txBody>
        </p:sp>
        <p:sp>
          <p:nvSpPr>
            <p:cNvPr id="12" name="TextBox 11">
              <a:extLst>
                <a:ext uri="{FF2B5EF4-FFF2-40B4-BE49-F238E27FC236}">
                  <a16:creationId xmlns:a16="http://schemas.microsoft.com/office/drawing/2014/main" id="{8F3AB253-FD32-DC09-9960-8FE58DB6BBDE}"/>
                </a:ext>
              </a:extLst>
            </p:cNvPr>
            <p:cNvSpPr txBox="1"/>
            <p:nvPr/>
          </p:nvSpPr>
          <p:spPr>
            <a:xfrm>
              <a:off x="2834640" y="3297971"/>
              <a:ext cx="3212343" cy="307777"/>
            </a:xfrm>
            <a:prstGeom prst="rect">
              <a:avLst/>
            </a:prstGeom>
            <a:noFill/>
          </p:spPr>
          <p:txBody>
            <a:bodyPr wrap="square" rtlCol="0">
              <a:spAutoFit/>
            </a:bodyPr>
            <a:lstStyle/>
            <a:p>
              <a:pPr algn="ctr"/>
              <a:r>
                <a:rPr lang="en-US" sz="1400" dirty="0">
                  <a:latin typeface="Poppins" panose="00000500000000000000" pitchFamily="2" charset="0"/>
                  <a:cs typeface="Poppins" panose="00000500000000000000" pitchFamily="2" charset="0"/>
                </a:rPr>
                <a:t>Shares Outstanding</a:t>
              </a:r>
            </a:p>
          </p:txBody>
        </p:sp>
        <p:cxnSp>
          <p:nvCxnSpPr>
            <p:cNvPr id="13" name="Straight Connector 12">
              <a:extLst>
                <a:ext uri="{FF2B5EF4-FFF2-40B4-BE49-F238E27FC236}">
                  <a16:creationId xmlns:a16="http://schemas.microsoft.com/office/drawing/2014/main" id="{8F18A185-38B9-4DC8-90A0-E4D0390E5E4C}"/>
                </a:ext>
              </a:extLst>
            </p:cNvPr>
            <p:cNvCxnSpPr/>
            <p:nvPr/>
          </p:nvCxnSpPr>
          <p:spPr>
            <a:xfrm>
              <a:off x="2892747" y="3186124"/>
              <a:ext cx="304507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F370E30A-8E6C-0AFD-9EC1-61540F0E9929}"/>
                </a:ext>
              </a:extLst>
            </p:cNvPr>
            <p:cNvSpPr txBox="1"/>
            <p:nvPr/>
          </p:nvSpPr>
          <p:spPr>
            <a:xfrm>
              <a:off x="5921267" y="3001185"/>
              <a:ext cx="1066800" cy="369332"/>
            </a:xfrm>
            <a:prstGeom prst="rect">
              <a:avLst/>
            </a:prstGeom>
            <a:noFill/>
          </p:spPr>
          <p:txBody>
            <a:bodyPr wrap="square" rtlCol="0">
              <a:spAutoFit/>
            </a:bodyPr>
            <a:lstStyle/>
            <a:p>
              <a:r>
                <a:rPr lang="en-US" dirty="0">
                  <a:latin typeface="Poppins" panose="00000500000000000000" pitchFamily="2" charset="0"/>
                  <a:cs typeface="Poppins" panose="00000500000000000000" pitchFamily="2" charset="0"/>
                </a:rPr>
                <a:t>= EPS</a:t>
              </a:r>
            </a:p>
          </p:txBody>
        </p:sp>
      </p:grpSp>
    </p:spTree>
    <p:extLst>
      <p:ext uri="{BB962C8B-B14F-4D97-AF65-F5344CB8AC3E}">
        <p14:creationId xmlns:p14="http://schemas.microsoft.com/office/powerpoint/2010/main" val="2056296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e Worst Business Decisions Ever Made—and What You Can… | The Muse">
            <a:extLst>
              <a:ext uri="{FF2B5EF4-FFF2-40B4-BE49-F238E27FC236}">
                <a16:creationId xmlns:a16="http://schemas.microsoft.com/office/drawing/2014/main" id="{E70ADCFB-B646-4BAE-8B17-0C2DF2603F1F}"/>
              </a:ext>
            </a:extLst>
          </p:cNvPr>
          <p:cNvPicPr>
            <a:picLocks noChangeAspect="1" noChangeArrowheads="1"/>
          </p:cNvPicPr>
          <p:nvPr/>
        </p:nvPicPr>
        <p:blipFill>
          <a:blip r:embed="rId3">
            <a:alphaModFix amt="50000"/>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4742" y="2128766"/>
            <a:ext cx="12236742" cy="1938992"/>
          </a:xfrm>
          <a:prstGeom prst="rect">
            <a:avLst/>
          </a:prstGeom>
        </p:spPr>
        <p:txBody>
          <a:bodyPr wrap="square">
            <a:spAutoFit/>
          </a:bodyPr>
          <a:lstStyle/>
          <a:p>
            <a:pPr algn="ctr"/>
            <a:r>
              <a:rPr lang="en-US" sz="5400" b="1" dirty="0">
                <a:solidFill>
                  <a:srgbClr val="666D70"/>
                </a:solidFill>
              </a:rPr>
              <a:t> </a:t>
            </a:r>
            <a:r>
              <a:rPr lang="en-US" sz="6000" dirty="0">
                <a:solidFill>
                  <a:srgbClr val="14398A"/>
                </a:solidFill>
                <a:latin typeface="Franklin Gothic Demi Cond" panose="020B0706030402020204" pitchFamily="34" charset="0"/>
                <a:ea typeface="Cambria Math" panose="02040503050406030204" pitchFamily="18" charset="0"/>
              </a:rPr>
              <a:t>Helping clients make informed financial decisions can lead to better outcomes!</a:t>
            </a:r>
          </a:p>
        </p:txBody>
      </p:sp>
    </p:spTree>
    <p:extLst>
      <p:ext uri="{BB962C8B-B14F-4D97-AF65-F5344CB8AC3E}">
        <p14:creationId xmlns:p14="http://schemas.microsoft.com/office/powerpoint/2010/main" val="3886143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Grey-Background | Sarvosys">
            <a:extLst>
              <a:ext uri="{FF2B5EF4-FFF2-40B4-BE49-F238E27FC236}">
                <a16:creationId xmlns:a16="http://schemas.microsoft.com/office/drawing/2014/main" id="{FC621DBF-B396-49D0-9357-864C1A328A33}"/>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431B8F8-6E8B-4824-B38D-541CE72FF3D6}"/>
              </a:ext>
            </a:extLst>
          </p:cNvPr>
          <p:cNvSpPr txBox="1">
            <a:spLocks/>
          </p:cNvSpPr>
          <p:nvPr/>
        </p:nvSpPr>
        <p:spPr>
          <a:xfrm>
            <a:off x="424902" y="1582581"/>
            <a:ext cx="11117524" cy="469829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Clr>
                <a:schemeClr val="accent5">
                  <a:lumMod val="75000"/>
                </a:schemeClr>
              </a:buClr>
              <a:buNone/>
            </a:pPr>
            <a:endParaRPr lang="en-US" sz="2800" dirty="0"/>
          </a:p>
        </p:txBody>
      </p:sp>
      <p:sp>
        <p:nvSpPr>
          <p:cNvPr id="8" name="Text Placeholder 4">
            <a:extLst>
              <a:ext uri="{FF2B5EF4-FFF2-40B4-BE49-F238E27FC236}">
                <a16:creationId xmlns:a16="http://schemas.microsoft.com/office/drawing/2014/main" id="{9ED8B56D-2845-88B8-93B8-167CB3D43FFC}"/>
              </a:ext>
            </a:extLst>
          </p:cNvPr>
          <p:cNvSpPr txBox="1">
            <a:spLocks/>
          </p:cNvSpPr>
          <p:nvPr/>
        </p:nvSpPr>
        <p:spPr>
          <a:xfrm>
            <a:off x="0" y="104788"/>
            <a:ext cx="11914248" cy="6435545"/>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0" indent="0" defTabSz="685800">
              <a:lnSpc>
                <a:spcPct val="120000"/>
              </a:lnSpc>
              <a:spcBef>
                <a:spcPts val="750"/>
              </a:spcBef>
              <a:buClr>
                <a:schemeClr val="accent5">
                  <a:lumMod val="75000"/>
                </a:schemeClr>
              </a:buClr>
              <a:buNone/>
            </a:pPr>
            <a:endParaRPr lang="en-US" sz="3900" dirty="0">
              <a:solidFill>
                <a:schemeClr val="tx2">
                  <a:lumMod val="75000"/>
                </a:schemeClr>
              </a:solidFill>
              <a:latin typeface="Franklin Gothic Book" panose="020B0503020102020204" pitchFamily="34" charset="0"/>
            </a:endParaRPr>
          </a:p>
          <a:p>
            <a:pPr marL="0" indent="0" algn="ctr" defTabSz="685800">
              <a:lnSpc>
                <a:spcPct val="120000"/>
              </a:lnSpc>
              <a:spcBef>
                <a:spcPts val="750"/>
              </a:spcBef>
              <a:buClr>
                <a:schemeClr val="accent5">
                  <a:lumMod val="75000"/>
                </a:schemeClr>
              </a:buClr>
              <a:buNone/>
            </a:pPr>
            <a:br>
              <a:rPr lang="en-US" sz="200" b="1" dirty="0">
                <a:solidFill>
                  <a:srgbClr val="0076A3"/>
                </a:solidFill>
                <a:latin typeface="Franklin Gothic Book" panose="020B0503020102020204" pitchFamily="34" charset="0"/>
              </a:rPr>
            </a:br>
            <a:br>
              <a:rPr lang="en-US" sz="200" b="1" dirty="0">
                <a:solidFill>
                  <a:srgbClr val="0076A3"/>
                </a:solidFill>
                <a:latin typeface="Franklin Gothic Book" panose="020B0503020102020204" pitchFamily="34" charset="0"/>
              </a:rPr>
            </a:br>
            <a:br>
              <a:rPr lang="en-US" sz="200" b="1" dirty="0">
                <a:solidFill>
                  <a:srgbClr val="0076A3"/>
                </a:solidFill>
                <a:latin typeface="Franklin Gothic Book" panose="020B0503020102020204" pitchFamily="34" charset="0"/>
              </a:rPr>
            </a:br>
            <a:br>
              <a:rPr lang="en-US" sz="200" b="1" dirty="0">
                <a:solidFill>
                  <a:srgbClr val="0076A3"/>
                </a:solidFill>
                <a:latin typeface="Franklin Gothic Book" panose="020B0503020102020204" pitchFamily="34" charset="0"/>
              </a:rPr>
            </a:br>
            <a:r>
              <a:rPr lang="en-US" sz="4000" b="1" dirty="0">
                <a:solidFill>
                  <a:srgbClr val="0076A3"/>
                </a:solidFill>
                <a:latin typeface="Franklin Gothic Book" panose="020B0503020102020204" pitchFamily="34" charset="0"/>
              </a:rPr>
              <a:t>Markets DO NOT move in a straight line </a:t>
            </a:r>
            <a:br>
              <a:rPr lang="en-US" sz="4000" b="1" dirty="0">
                <a:solidFill>
                  <a:srgbClr val="0076A3"/>
                </a:solidFill>
                <a:latin typeface="Franklin Gothic Book" panose="020B0503020102020204" pitchFamily="34" charset="0"/>
              </a:rPr>
            </a:br>
            <a:r>
              <a:rPr lang="en-US" sz="4000" b="1" dirty="0">
                <a:solidFill>
                  <a:srgbClr val="0076A3"/>
                </a:solidFill>
                <a:latin typeface="Franklin Gothic Book" panose="020B0503020102020204" pitchFamily="34" charset="0"/>
              </a:rPr>
              <a:t>and equities are a long-term commitment.</a:t>
            </a:r>
          </a:p>
          <a:p>
            <a:pPr marL="0" indent="0" algn="ctr" defTabSz="685800">
              <a:lnSpc>
                <a:spcPct val="120000"/>
              </a:lnSpc>
              <a:spcBef>
                <a:spcPts val="750"/>
              </a:spcBef>
              <a:buClr>
                <a:schemeClr val="accent5">
                  <a:lumMod val="75000"/>
                </a:schemeClr>
              </a:buClr>
              <a:buNone/>
            </a:pPr>
            <a:r>
              <a:rPr lang="en-US" sz="4400" b="1" i="1" dirty="0">
                <a:solidFill>
                  <a:schemeClr val="tx1">
                    <a:lumMod val="95000"/>
                    <a:lumOff val="5000"/>
                  </a:schemeClr>
                </a:solidFill>
              </a:rPr>
              <a:t>					</a:t>
            </a:r>
            <a:br>
              <a:rPr lang="en-US" sz="200" b="1" i="1" dirty="0">
                <a:solidFill>
                  <a:schemeClr val="tx1">
                    <a:lumMod val="95000"/>
                    <a:lumOff val="5000"/>
                  </a:schemeClr>
                </a:solidFill>
              </a:rPr>
            </a:br>
            <a:endParaRPr lang="en-US" sz="200" b="1" i="1" dirty="0">
              <a:solidFill>
                <a:schemeClr val="tx1">
                  <a:lumMod val="95000"/>
                  <a:lumOff val="5000"/>
                </a:schemeClr>
              </a:solidFill>
            </a:endParaRPr>
          </a:p>
          <a:p>
            <a:pPr marL="0" indent="0" algn="ctr" defTabSz="685800">
              <a:lnSpc>
                <a:spcPct val="120000"/>
              </a:lnSpc>
              <a:spcBef>
                <a:spcPts val="750"/>
              </a:spcBef>
              <a:buClr>
                <a:schemeClr val="accent5">
                  <a:lumMod val="75000"/>
                </a:schemeClr>
              </a:buClr>
              <a:buNone/>
            </a:pPr>
            <a:br>
              <a:rPr lang="en-US" sz="200" b="1" i="1" dirty="0">
                <a:solidFill>
                  <a:schemeClr val="tx1">
                    <a:lumMod val="95000"/>
                    <a:lumOff val="5000"/>
                  </a:schemeClr>
                </a:solidFill>
              </a:rPr>
            </a:br>
            <a:r>
              <a:rPr lang="en-US" sz="200" b="1" i="1" dirty="0">
                <a:solidFill>
                  <a:schemeClr val="tx1">
                    <a:lumMod val="95000"/>
                    <a:lumOff val="5000"/>
                  </a:schemeClr>
                </a:solidFill>
              </a:rPr>
              <a:t> </a:t>
            </a:r>
            <a:r>
              <a:rPr lang="en-US" sz="3600" b="1" i="1" dirty="0">
                <a:solidFill>
                  <a:schemeClr val="tx1">
                    <a:lumMod val="95000"/>
                    <a:lumOff val="5000"/>
                  </a:schemeClr>
                </a:solidFill>
              </a:rPr>
              <a:t>                                       A long-term strategy needs to be </a:t>
            </a:r>
            <a:br>
              <a:rPr lang="en-US" sz="3600" b="1" i="1" dirty="0">
                <a:solidFill>
                  <a:schemeClr val="tx1">
                    <a:lumMod val="95000"/>
                    <a:lumOff val="5000"/>
                  </a:schemeClr>
                </a:solidFill>
              </a:rPr>
            </a:br>
            <a:r>
              <a:rPr lang="en-US" sz="3600" b="1" i="1" dirty="0">
                <a:solidFill>
                  <a:schemeClr val="tx1">
                    <a:lumMod val="95000"/>
                    <a:lumOff val="5000"/>
                  </a:schemeClr>
                </a:solidFill>
              </a:rPr>
              <a:t>                                      the benchmark for smart investors. </a:t>
            </a:r>
            <a:endParaRPr lang="en-US" sz="4400" b="1" i="1" dirty="0">
              <a:solidFill>
                <a:schemeClr val="tx1">
                  <a:lumMod val="95000"/>
                  <a:lumOff val="5000"/>
                </a:schemeClr>
              </a:solidFill>
            </a:endParaRPr>
          </a:p>
          <a:p>
            <a:pPr marL="171450" indent="-171450" defTabSz="685800">
              <a:lnSpc>
                <a:spcPct val="120000"/>
              </a:lnSpc>
              <a:spcBef>
                <a:spcPts val="750"/>
              </a:spcBef>
              <a:buClr>
                <a:schemeClr val="accent5">
                  <a:lumMod val="75000"/>
                </a:schemeClr>
              </a:buClr>
              <a:buFont typeface="Wingdings" panose="05000000000000000000" pitchFamily="2" charset="2"/>
              <a:buChar char="§"/>
            </a:pPr>
            <a:endParaRPr lang="en-US" sz="4400" dirty="0">
              <a:solidFill>
                <a:schemeClr val="tx2">
                  <a:lumMod val="75000"/>
                </a:schemeClr>
              </a:solidFill>
              <a:latin typeface="Franklin Gothic Book" panose="020B0503020102020204" pitchFamily="34" charset="0"/>
            </a:endParaRPr>
          </a:p>
          <a:p>
            <a:pPr marL="0" indent="0" defTabSz="685800">
              <a:lnSpc>
                <a:spcPct val="120000"/>
              </a:lnSpc>
              <a:spcBef>
                <a:spcPts val="750"/>
              </a:spcBef>
              <a:buClr>
                <a:schemeClr val="accent5">
                  <a:lumMod val="75000"/>
                </a:schemeClr>
              </a:buClr>
              <a:buNone/>
            </a:pPr>
            <a:endParaRPr lang="en-US" sz="3600" dirty="0"/>
          </a:p>
        </p:txBody>
      </p:sp>
      <p:pic>
        <p:nvPicPr>
          <p:cNvPr id="11" name="Picture 10">
            <a:extLst>
              <a:ext uri="{FF2B5EF4-FFF2-40B4-BE49-F238E27FC236}">
                <a16:creationId xmlns:a16="http://schemas.microsoft.com/office/drawing/2014/main" id="{4EB2825A-A843-2A01-7243-D5A1497CD4B3}"/>
              </a:ext>
            </a:extLst>
          </p:cNvPr>
          <p:cNvPicPr>
            <a:picLocks noChangeAspect="1"/>
          </p:cNvPicPr>
          <p:nvPr/>
        </p:nvPicPr>
        <p:blipFill>
          <a:blip r:embed="rId4"/>
          <a:stretch>
            <a:fillRect/>
          </a:stretch>
        </p:blipFill>
        <p:spPr>
          <a:xfrm>
            <a:off x="147151" y="3036010"/>
            <a:ext cx="4329509" cy="3044489"/>
          </a:xfrm>
          <a:prstGeom prst="rect">
            <a:avLst/>
          </a:prstGeom>
        </p:spPr>
      </p:pic>
      <p:sp>
        <p:nvSpPr>
          <p:cNvPr id="12" name="Oval 11">
            <a:extLst>
              <a:ext uri="{FF2B5EF4-FFF2-40B4-BE49-F238E27FC236}">
                <a16:creationId xmlns:a16="http://schemas.microsoft.com/office/drawing/2014/main" id="{4457AE64-44E2-6787-70E4-D144FE600E20}"/>
              </a:ext>
            </a:extLst>
          </p:cNvPr>
          <p:cNvSpPr/>
          <p:nvPr/>
        </p:nvSpPr>
        <p:spPr>
          <a:xfrm rot="20330108">
            <a:off x="1143694" y="4447574"/>
            <a:ext cx="2126512" cy="1178544"/>
          </a:xfrm>
          <a:custGeom>
            <a:avLst/>
            <a:gdLst>
              <a:gd name="connsiteX0" fmla="*/ 0 w 2126512"/>
              <a:gd name="connsiteY0" fmla="*/ 589272 h 1178544"/>
              <a:gd name="connsiteX1" fmla="*/ 1063256 w 2126512"/>
              <a:gd name="connsiteY1" fmla="*/ 0 h 1178544"/>
              <a:gd name="connsiteX2" fmla="*/ 2126512 w 2126512"/>
              <a:gd name="connsiteY2" fmla="*/ 589272 h 1178544"/>
              <a:gd name="connsiteX3" fmla="*/ 1063256 w 2126512"/>
              <a:gd name="connsiteY3" fmla="*/ 1178544 h 1178544"/>
              <a:gd name="connsiteX4" fmla="*/ 0 w 2126512"/>
              <a:gd name="connsiteY4" fmla="*/ 589272 h 1178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6512" h="1178544" extrusionOk="0">
                <a:moveTo>
                  <a:pt x="0" y="589272"/>
                </a:moveTo>
                <a:cubicBezTo>
                  <a:pt x="-22292" y="201507"/>
                  <a:pt x="473817" y="-26926"/>
                  <a:pt x="1063256" y="0"/>
                </a:cubicBezTo>
                <a:cubicBezTo>
                  <a:pt x="1623158" y="-6616"/>
                  <a:pt x="2053201" y="277634"/>
                  <a:pt x="2126512" y="589272"/>
                </a:cubicBezTo>
                <a:cubicBezTo>
                  <a:pt x="2137997" y="939015"/>
                  <a:pt x="1716365" y="1151174"/>
                  <a:pt x="1063256" y="1178544"/>
                </a:cubicBezTo>
                <a:cubicBezTo>
                  <a:pt x="520559" y="1180651"/>
                  <a:pt x="6176" y="985277"/>
                  <a:pt x="0" y="589272"/>
                </a:cubicBezTo>
                <a:close/>
              </a:path>
            </a:pathLst>
          </a:custGeom>
          <a:noFill/>
          <a:ln w="38100">
            <a:solidFill>
              <a:srgbClr val="FF0000"/>
            </a:solidFill>
            <a:extLst>
              <a:ext uri="{C807C97D-BFC1-408E-A445-0C87EB9F89A2}">
                <ask:lineSketchStyleProps xmlns:ask="http://schemas.microsoft.com/office/drawing/2018/sketchyshapes" sd="264327539">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EED5E2-027F-3829-3310-731159822A78}"/>
              </a:ext>
            </a:extLst>
          </p:cNvPr>
          <p:cNvSpPr txBox="1">
            <a:spLocks/>
          </p:cNvSpPr>
          <p:nvPr/>
        </p:nvSpPr>
        <p:spPr>
          <a:xfrm>
            <a:off x="-1" y="0"/>
            <a:ext cx="12192001" cy="946298"/>
          </a:xfrm>
          <a:prstGeom prst="rect">
            <a:avLst/>
          </a:prstGeom>
          <a:solidFill>
            <a:schemeClr val="accent5">
              <a:lumMod val="75000"/>
            </a:schemeClr>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6000" dirty="0">
                <a:latin typeface="Franklin Gothic Demi Cond" panose="020B0706030402020204" pitchFamily="34" charset="0"/>
                <a:cs typeface="Arial" panose="020B0604020202020204" pitchFamily="34" charset="0"/>
              </a:rPr>
              <a:t>Equity Market Outlook</a:t>
            </a:r>
            <a:endParaRPr lang="en-US" sz="7200" dirty="0">
              <a:latin typeface="Franklin Gothic Demi Cond" panose="020B0706030402020204" pitchFamily="34" charset="0"/>
              <a:cs typeface="Arial" panose="020B0604020202020204" pitchFamily="34" charset="0"/>
            </a:endParaRPr>
          </a:p>
        </p:txBody>
      </p:sp>
    </p:spTree>
    <p:extLst>
      <p:ext uri="{BB962C8B-B14F-4D97-AF65-F5344CB8AC3E}">
        <p14:creationId xmlns:p14="http://schemas.microsoft.com/office/powerpoint/2010/main" val="248981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500"/>
                                        <p:tgtEl>
                                          <p:spTgt spid="8">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4789E-9A25-BDA4-A018-E884AE8ECB37}"/>
            </a:ext>
          </a:extLst>
        </p:cNvPr>
        <p:cNvGrpSpPr/>
        <p:nvPr/>
      </p:nvGrpSpPr>
      <p:grpSpPr>
        <a:xfrm>
          <a:off x="0" y="0"/>
          <a:ext cx="0" cy="0"/>
          <a:chOff x="0" y="0"/>
          <a:chExt cx="0" cy="0"/>
        </a:xfrm>
      </p:grpSpPr>
      <p:pic>
        <p:nvPicPr>
          <p:cNvPr id="2" name="Picture 4" descr="Grey-Background | Sarvosys">
            <a:extLst>
              <a:ext uri="{FF2B5EF4-FFF2-40B4-BE49-F238E27FC236}">
                <a16:creationId xmlns:a16="http://schemas.microsoft.com/office/drawing/2014/main" id="{917B0DC6-708B-04DD-F7EF-91428C54FF04}"/>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2003E30A-1DD8-784A-7981-DD086C0473B8}"/>
              </a:ext>
            </a:extLst>
          </p:cNvPr>
          <p:cNvSpPr txBox="1">
            <a:spLocks/>
          </p:cNvSpPr>
          <p:nvPr/>
        </p:nvSpPr>
        <p:spPr>
          <a:xfrm>
            <a:off x="-1" y="0"/>
            <a:ext cx="12192001" cy="993182"/>
          </a:xfrm>
          <a:prstGeom prst="rect">
            <a:avLst/>
          </a:prstGeom>
          <a:solidFill>
            <a:schemeClr val="accent5">
              <a:lumMod val="75000"/>
            </a:schemeClr>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3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3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3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6000" dirty="0">
                <a:latin typeface="Franklin Gothic Demi Cond" panose="020B0706030402020204" pitchFamily="34" charset="0"/>
                <a:cs typeface="Arial" panose="020B0604020202020204" pitchFamily="34" charset="0"/>
              </a:rPr>
              <a:t>Potential </a:t>
            </a:r>
            <a:r>
              <a:rPr lang="en-US" sz="6000">
                <a:latin typeface="Franklin Gothic Demi Cond" panose="020B0706030402020204" pitchFamily="34" charset="0"/>
                <a:cs typeface="Arial" panose="020B0604020202020204" pitchFamily="34" charset="0"/>
              </a:rPr>
              <a:t>for a “</a:t>
            </a:r>
            <a:r>
              <a:rPr lang="en-US" sz="6000" dirty="0">
                <a:latin typeface="Franklin Gothic Demi Cond" panose="020B0706030402020204" pitchFamily="34" charset="0"/>
                <a:cs typeface="Arial" panose="020B0604020202020204" pitchFamily="34" charset="0"/>
              </a:rPr>
              <a:t>Correction” in 2025</a:t>
            </a:r>
          </a:p>
        </p:txBody>
      </p:sp>
      <p:grpSp>
        <p:nvGrpSpPr>
          <p:cNvPr id="20" name="Group 19">
            <a:extLst>
              <a:ext uri="{FF2B5EF4-FFF2-40B4-BE49-F238E27FC236}">
                <a16:creationId xmlns:a16="http://schemas.microsoft.com/office/drawing/2014/main" id="{BFF334BC-112F-1BEB-BCE0-F23D09B0F19A}"/>
              </a:ext>
            </a:extLst>
          </p:cNvPr>
          <p:cNvGrpSpPr/>
          <p:nvPr/>
        </p:nvGrpSpPr>
        <p:grpSpPr>
          <a:xfrm>
            <a:off x="313765" y="1150837"/>
            <a:ext cx="11654117" cy="5549508"/>
            <a:chOff x="604344" y="1150837"/>
            <a:chExt cx="11072274" cy="5549508"/>
          </a:xfrm>
        </p:grpSpPr>
        <p:grpSp>
          <p:nvGrpSpPr>
            <p:cNvPr id="14" name="Group 13">
              <a:extLst>
                <a:ext uri="{FF2B5EF4-FFF2-40B4-BE49-F238E27FC236}">
                  <a16:creationId xmlns:a16="http://schemas.microsoft.com/office/drawing/2014/main" id="{829E103A-E65E-1A9C-352E-C066C5C5A1DA}"/>
                </a:ext>
              </a:extLst>
            </p:cNvPr>
            <p:cNvGrpSpPr/>
            <p:nvPr/>
          </p:nvGrpSpPr>
          <p:grpSpPr>
            <a:xfrm>
              <a:off x="604344" y="1150837"/>
              <a:ext cx="11072274" cy="5549508"/>
              <a:chOff x="604344" y="1150837"/>
              <a:chExt cx="11072274" cy="5549508"/>
            </a:xfrm>
          </p:grpSpPr>
          <p:grpSp>
            <p:nvGrpSpPr>
              <p:cNvPr id="13" name="Group 12">
                <a:extLst>
                  <a:ext uri="{FF2B5EF4-FFF2-40B4-BE49-F238E27FC236}">
                    <a16:creationId xmlns:a16="http://schemas.microsoft.com/office/drawing/2014/main" id="{DD282AB7-56F0-EBBF-710A-EFA56DC74C77}"/>
                  </a:ext>
                </a:extLst>
              </p:cNvPr>
              <p:cNvGrpSpPr/>
              <p:nvPr/>
            </p:nvGrpSpPr>
            <p:grpSpPr>
              <a:xfrm>
                <a:off x="604344" y="1150837"/>
                <a:ext cx="11072274" cy="5549508"/>
                <a:chOff x="604344" y="1150837"/>
                <a:chExt cx="11072274" cy="5549508"/>
              </a:xfrm>
            </p:grpSpPr>
            <p:pic>
              <p:nvPicPr>
                <p:cNvPr id="4" name="Picture 3">
                  <a:extLst>
                    <a:ext uri="{FF2B5EF4-FFF2-40B4-BE49-F238E27FC236}">
                      <a16:creationId xmlns:a16="http://schemas.microsoft.com/office/drawing/2014/main" id="{9EA0F08D-1B3B-66E2-3AED-8249268CC8C1}"/>
                    </a:ext>
                  </a:extLst>
                </p:cNvPr>
                <p:cNvPicPr>
                  <a:picLocks noChangeAspect="1"/>
                </p:cNvPicPr>
                <p:nvPr/>
              </p:nvPicPr>
              <p:blipFill>
                <a:blip r:embed="rId4"/>
                <a:stretch>
                  <a:fillRect/>
                </a:stretch>
              </p:blipFill>
              <p:spPr>
                <a:xfrm>
                  <a:off x="604344" y="1150837"/>
                  <a:ext cx="11072274" cy="5549508"/>
                </a:xfrm>
                <a:prstGeom prst="rect">
                  <a:avLst/>
                </a:prstGeom>
              </p:spPr>
            </p:pic>
            <p:sp>
              <p:nvSpPr>
                <p:cNvPr id="11" name="TextBox 10">
                  <a:extLst>
                    <a:ext uri="{FF2B5EF4-FFF2-40B4-BE49-F238E27FC236}">
                      <a16:creationId xmlns:a16="http://schemas.microsoft.com/office/drawing/2014/main" id="{9E98A39E-551E-87C8-A111-650871EAB281}"/>
                    </a:ext>
                  </a:extLst>
                </p:cNvPr>
                <p:cNvSpPr txBox="1"/>
                <p:nvPr/>
              </p:nvSpPr>
              <p:spPr>
                <a:xfrm>
                  <a:off x="801839" y="2258421"/>
                  <a:ext cx="2454199" cy="1692771"/>
                </a:xfrm>
                <a:prstGeom prst="rect">
                  <a:avLst/>
                </a:prstGeom>
                <a:solidFill>
                  <a:srgbClr val="25B3DA"/>
                </a:solidFill>
              </p:spPr>
              <p:txBody>
                <a:bodyPr wrap="square" rtlCol="0">
                  <a:spAutoFit/>
                </a:bodyPr>
                <a:lstStyle/>
                <a:p>
                  <a:r>
                    <a:rPr lang="en-US" sz="2400" b="1" dirty="0">
                      <a:solidFill>
                        <a:schemeClr val="bg1"/>
                      </a:solidFill>
                      <a:latin typeface="Poppins" panose="00000500000000000000" pitchFamily="2" charset="0"/>
                      <a:cs typeface="Poppins" panose="00000500000000000000" pitchFamily="2" charset="0"/>
                    </a:rPr>
                    <a:t>Before</a:t>
                  </a:r>
                  <a:br>
                    <a:rPr lang="en-US" dirty="0">
                      <a:latin typeface="Poppins" panose="00000500000000000000" pitchFamily="2" charset="0"/>
                      <a:cs typeface="Poppins" panose="00000500000000000000" pitchFamily="2" charset="0"/>
                    </a:rPr>
                  </a:br>
                  <a:r>
                    <a:rPr lang="en-US" sz="1600" dirty="0">
                      <a:latin typeface="Poppins" panose="00000500000000000000" pitchFamily="2" charset="0"/>
                      <a:cs typeface="Poppins" panose="00000500000000000000" pitchFamily="2" charset="0"/>
                    </a:rPr>
                    <a:t>Many factors, like an external crisis and an “overheated” market, could cause a correction.</a:t>
                  </a:r>
                  <a:endParaRPr lang="en-US" dirty="0">
                    <a:latin typeface="Poppins" panose="00000500000000000000" pitchFamily="2" charset="0"/>
                    <a:cs typeface="Poppins" panose="00000500000000000000" pitchFamily="2" charset="0"/>
                  </a:endParaRPr>
                </a:p>
              </p:txBody>
            </p:sp>
          </p:grpSp>
          <p:sp>
            <p:nvSpPr>
              <p:cNvPr id="7" name="TextBox 6">
                <a:extLst>
                  <a:ext uri="{FF2B5EF4-FFF2-40B4-BE49-F238E27FC236}">
                    <a16:creationId xmlns:a16="http://schemas.microsoft.com/office/drawing/2014/main" id="{5C7A8792-6D1A-E020-D0FD-1A58201739FC}"/>
                  </a:ext>
                </a:extLst>
              </p:cNvPr>
              <p:cNvSpPr txBox="1"/>
              <p:nvPr/>
            </p:nvSpPr>
            <p:spPr>
              <a:xfrm>
                <a:off x="3935609" y="2254469"/>
                <a:ext cx="1899535" cy="1692771"/>
              </a:xfrm>
              <a:prstGeom prst="rect">
                <a:avLst/>
              </a:prstGeom>
              <a:solidFill>
                <a:srgbClr val="93D1E8"/>
              </a:solidFill>
            </p:spPr>
            <p:txBody>
              <a:bodyPr wrap="square" rtlCol="0">
                <a:spAutoFit/>
              </a:bodyPr>
              <a:lstStyle/>
              <a:p>
                <a:r>
                  <a:rPr lang="en-US" sz="2400" b="1" dirty="0">
                    <a:solidFill>
                      <a:schemeClr val="tx1">
                        <a:lumMod val="65000"/>
                        <a:lumOff val="35000"/>
                      </a:schemeClr>
                    </a:solidFill>
                    <a:latin typeface="Poppins" panose="00000500000000000000" pitchFamily="2" charset="0"/>
                    <a:cs typeface="Poppins" panose="00000500000000000000" pitchFamily="2" charset="0"/>
                  </a:rPr>
                  <a:t>Correction</a:t>
                </a:r>
              </a:p>
              <a:p>
                <a:r>
                  <a:rPr lang="en-US" sz="1600" dirty="0">
                    <a:latin typeface="Poppins" panose="00000500000000000000" pitchFamily="2" charset="0"/>
                    <a:cs typeface="Poppins" panose="00000500000000000000" pitchFamily="2" charset="0"/>
                  </a:rPr>
                  <a:t>A market correction is a drop of between 10 to 20%.</a:t>
                </a:r>
                <a:br>
                  <a:rPr lang="en-US" sz="1600" dirty="0">
                    <a:latin typeface="Poppins" panose="00000500000000000000" pitchFamily="2" charset="0"/>
                    <a:cs typeface="Poppins" panose="00000500000000000000" pitchFamily="2" charset="0"/>
                  </a:rPr>
                </a:br>
                <a:endParaRPr lang="en-US" sz="1600" dirty="0">
                  <a:latin typeface="Poppins" panose="00000500000000000000" pitchFamily="2" charset="0"/>
                  <a:cs typeface="Poppins" panose="00000500000000000000" pitchFamily="2" charset="0"/>
                </a:endParaRPr>
              </a:p>
            </p:txBody>
          </p:sp>
        </p:grpSp>
        <p:grpSp>
          <p:nvGrpSpPr>
            <p:cNvPr id="19" name="Group 18">
              <a:extLst>
                <a:ext uri="{FF2B5EF4-FFF2-40B4-BE49-F238E27FC236}">
                  <a16:creationId xmlns:a16="http://schemas.microsoft.com/office/drawing/2014/main" id="{47A21BBB-4C1D-8F4C-B9E2-6D97138B3DE8}"/>
                </a:ext>
              </a:extLst>
            </p:cNvPr>
            <p:cNvGrpSpPr/>
            <p:nvPr/>
          </p:nvGrpSpPr>
          <p:grpSpPr>
            <a:xfrm>
              <a:off x="6079814" y="2254469"/>
              <a:ext cx="5589772" cy="4351280"/>
              <a:chOff x="6086846" y="2254469"/>
              <a:chExt cx="5589772" cy="4351280"/>
            </a:xfrm>
          </p:grpSpPr>
          <p:sp>
            <p:nvSpPr>
              <p:cNvPr id="8" name="Rectangle 7">
                <a:extLst>
                  <a:ext uri="{FF2B5EF4-FFF2-40B4-BE49-F238E27FC236}">
                    <a16:creationId xmlns:a16="http://schemas.microsoft.com/office/drawing/2014/main" id="{4AF276FC-45D1-B795-95C2-F13B5DBB07DF}"/>
                  </a:ext>
                </a:extLst>
              </p:cNvPr>
              <p:cNvSpPr/>
              <p:nvPr/>
            </p:nvSpPr>
            <p:spPr>
              <a:xfrm>
                <a:off x="10137228" y="6022425"/>
                <a:ext cx="1539390" cy="583324"/>
              </a:xfrm>
              <a:prstGeom prst="rect">
                <a:avLst/>
              </a:prstGeom>
              <a:solidFill>
                <a:srgbClr val="25B3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67821E9F-02DE-DE40-5580-8A111EDC49EB}"/>
                  </a:ext>
                </a:extLst>
              </p:cNvPr>
              <p:cNvGrpSpPr/>
              <p:nvPr/>
            </p:nvGrpSpPr>
            <p:grpSpPr>
              <a:xfrm>
                <a:off x="6086846" y="2254469"/>
                <a:ext cx="3833731" cy="2607242"/>
                <a:chOff x="6003678" y="1892565"/>
                <a:chExt cx="3833731" cy="2607242"/>
              </a:xfrm>
            </p:grpSpPr>
            <p:sp>
              <p:nvSpPr>
                <p:cNvPr id="10" name="Rectangle 9">
                  <a:extLst>
                    <a:ext uri="{FF2B5EF4-FFF2-40B4-BE49-F238E27FC236}">
                      <a16:creationId xmlns:a16="http://schemas.microsoft.com/office/drawing/2014/main" id="{547050AB-876D-7DA0-2685-22E19D2373DD}"/>
                    </a:ext>
                  </a:extLst>
                </p:cNvPr>
                <p:cNvSpPr/>
                <p:nvPr/>
              </p:nvSpPr>
              <p:spPr>
                <a:xfrm>
                  <a:off x="6069450" y="2281708"/>
                  <a:ext cx="3767959" cy="1643883"/>
                </a:xfrm>
                <a:prstGeom prst="rect">
                  <a:avLst/>
                </a:prstGeom>
                <a:solidFill>
                  <a:srgbClr val="25B3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72D06176-40F2-3E20-980D-B25BE7B321F4}"/>
                    </a:ext>
                  </a:extLst>
                </p:cNvPr>
                <p:cNvGrpSpPr/>
                <p:nvPr/>
              </p:nvGrpSpPr>
              <p:grpSpPr>
                <a:xfrm>
                  <a:off x="6003678" y="1892565"/>
                  <a:ext cx="3611033" cy="2607242"/>
                  <a:chOff x="6198117" y="1941151"/>
                  <a:chExt cx="3611033" cy="2607242"/>
                </a:xfrm>
              </p:grpSpPr>
              <p:sp>
                <p:nvSpPr>
                  <p:cNvPr id="6" name="Rectangle 5">
                    <a:extLst>
                      <a:ext uri="{FF2B5EF4-FFF2-40B4-BE49-F238E27FC236}">
                        <a16:creationId xmlns:a16="http://schemas.microsoft.com/office/drawing/2014/main" id="{C631F8CB-E5A2-344B-D940-C915C9C5CC2B}"/>
                      </a:ext>
                    </a:extLst>
                  </p:cNvPr>
                  <p:cNvSpPr/>
                  <p:nvPr/>
                </p:nvSpPr>
                <p:spPr>
                  <a:xfrm>
                    <a:off x="6419005" y="1941151"/>
                    <a:ext cx="2301767" cy="2607242"/>
                  </a:xfrm>
                  <a:prstGeom prst="rect">
                    <a:avLst/>
                  </a:prstGeom>
                  <a:solidFill>
                    <a:srgbClr val="25B3DA"/>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C40DD5B-24A5-C2B0-BF1D-CA2D377B5A26}"/>
                      </a:ext>
                    </a:extLst>
                  </p:cNvPr>
                  <p:cNvGrpSpPr/>
                  <p:nvPr/>
                </p:nvGrpSpPr>
                <p:grpSpPr>
                  <a:xfrm>
                    <a:off x="6198117" y="1941151"/>
                    <a:ext cx="3611033" cy="2371470"/>
                    <a:chOff x="6198117" y="1941151"/>
                    <a:chExt cx="3611033" cy="2371470"/>
                  </a:xfrm>
                </p:grpSpPr>
                <p:sp>
                  <p:nvSpPr>
                    <p:cNvPr id="3" name="TextBox 2">
                      <a:extLst>
                        <a:ext uri="{FF2B5EF4-FFF2-40B4-BE49-F238E27FC236}">
                          <a16:creationId xmlns:a16="http://schemas.microsoft.com/office/drawing/2014/main" id="{39B913F0-DC51-96EB-329D-828D80B7E63C}"/>
                        </a:ext>
                      </a:extLst>
                    </p:cNvPr>
                    <p:cNvSpPr txBox="1"/>
                    <p:nvPr/>
                  </p:nvSpPr>
                  <p:spPr>
                    <a:xfrm>
                      <a:off x="6198117" y="1941151"/>
                      <a:ext cx="3611033" cy="1692771"/>
                    </a:xfrm>
                    <a:prstGeom prst="rect">
                      <a:avLst/>
                    </a:prstGeom>
                    <a:solidFill>
                      <a:srgbClr val="25B3DA"/>
                    </a:solidFill>
                  </p:spPr>
                  <p:txBody>
                    <a:bodyPr wrap="square" rtlCol="0">
                      <a:spAutoFit/>
                    </a:bodyPr>
                    <a:lstStyle/>
                    <a:p>
                      <a:r>
                        <a:rPr lang="en-US" sz="2400" b="1" dirty="0">
                          <a:solidFill>
                            <a:schemeClr val="bg1"/>
                          </a:solidFill>
                          <a:latin typeface="Poppins" panose="00000500000000000000" pitchFamily="2" charset="0"/>
                          <a:cs typeface="Poppins" panose="00000500000000000000" pitchFamily="2" charset="0"/>
                        </a:rPr>
                        <a:t>After</a:t>
                      </a:r>
                    </a:p>
                    <a:p>
                      <a:r>
                        <a:rPr lang="en-US" sz="1600" dirty="0">
                          <a:latin typeface="Poppins" panose="00000500000000000000" pitchFamily="2" charset="0"/>
                          <a:cs typeface="Poppins" panose="00000500000000000000" pitchFamily="2" charset="0"/>
                        </a:rPr>
                        <a:t>While a correction could potentially lead to a bear market, historically, the market eventually corrects to its longer-term trend, and that is why it’s called a correction. </a:t>
                      </a:r>
                    </a:p>
                  </p:txBody>
                </p:sp>
                <p:sp>
                  <p:nvSpPr>
                    <p:cNvPr id="5" name="Rectangle 4">
                      <a:extLst>
                        <a:ext uri="{FF2B5EF4-FFF2-40B4-BE49-F238E27FC236}">
                          <a16:creationId xmlns:a16="http://schemas.microsoft.com/office/drawing/2014/main" id="{07618368-13A7-0CBF-B171-CF897007A5DA}"/>
                        </a:ext>
                      </a:extLst>
                    </p:cNvPr>
                    <p:cNvSpPr/>
                    <p:nvPr/>
                  </p:nvSpPr>
                  <p:spPr>
                    <a:xfrm>
                      <a:off x="8560677" y="3572367"/>
                      <a:ext cx="1118085" cy="740254"/>
                    </a:xfrm>
                    <a:prstGeom prst="rect">
                      <a:avLst/>
                    </a:prstGeom>
                    <a:solidFill>
                      <a:srgbClr val="25B3DA"/>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grpSp>
            </p:grpSp>
          </p:grpSp>
        </p:grpSp>
      </p:grpSp>
    </p:spTree>
    <p:extLst>
      <p:ext uri="{BB962C8B-B14F-4D97-AF65-F5344CB8AC3E}">
        <p14:creationId xmlns:p14="http://schemas.microsoft.com/office/powerpoint/2010/main" val="1318217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0B9BC-92D7-4638-8CFF-BE9F6D79173F}"/>
              </a:ext>
            </a:extLst>
          </p:cNvPr>
          <p:cNvSpPr txBox="1">
            <a:spLocks/>
          </p:cNvSpPr>
          <p:nvPr/>
        </p:nvSpPr>
        <p:spPr>
          <a:xfrm>
            <a:off x="0" y="0"/>
            <a:ext cx="12192001" cy="989062"/>
          </a:xfrm>
          <a:prstGeom prst="rect">
            <a:avLst/>
          </a:prstGeom>
          <a:solidFill>
            <a:schemeClr val="accent5">
              <a:lumMod val="75000"/>
            </a:schemeClr>
          </a:solidFill>
        </p:spPr>
        <p:txBody>
          <a:bodyPr>
            <a:normAutofit fontScale="700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9600" dirty="0">
                <a:effectLst>
                  <a:outerShdw blurRad="38100" dist="38100" dir="2700000" algn="tl">
                    <a:srgbClr val="000000">
                      <a:alpha val="43137"/>
                    </a:srgbClr>
                  </a:outerShdw>
                </a:effectLst>
                <a:latin typeface="Franklin Gothic Demi Cond" panose="020B0706030402020204" pitchFamily="34" charset="0"/>
                <a:cs typeface="Arial" panose="020B0604020202020204" pitchFamily="34" charset="0"/>
              </a:rPr>
              <a:t>An Educated Client Is Our Best Client!</a:t>
            </a:r>
          </a:p>
        </p:txBody>
      </p:sp>
      <p:pic>
        <p:nvPicPr>
          <p:cNvPr id="8" name="Picture 7">
            <a:extLst>
              <a:ext uri="{FF2B5EF4-FFF2-40B4-BE49-F238E27FC236}">
                <a16:creationId xmlns:a16="http://schemas.microsoft.com/office/drawing/2014/main" id="{A5888B3E-807A-40F7-91D9-C70747B9AA7C}"/>
              </a:ext>
            </a:extLst>
          </p:cNvPr>
          <p:cNvPicPr>
            <a:picLocks noChangeAspect="1"/>
          </p:cNvPicPr>
          <p:nvPr/>
        </p:nvPicPr>
        <p:blipFill>
          <a:blip r:embed="rId3"/>
          <a:stretch>
            <a:fillRect/>
          </a:stretch>
        </p:blipFill>
        <p:spPr>
          <a:xfrm>
            <a:off x="1309611" y="1105964"/>
            <a:ext cx="9339803" cy="5644978"/>
          </a:xfrm>
          <a:prstGeom prst="rect">
            <a:avLst/>
          </a:prstGeom>
        </p:spPr>
      </p:pic>
    </p:spTree>
    <p:extLst>
      <p:ext uri="{BB962C8B-B14F-4D97-AF65-F5344CB8AC3E}">
        <p14:creationId xmlns:p14="http://schemas.microsoft.com/office/powerpoint/2010/main" val="3164055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Grey-Background | Sarvosys">
            <a:extLst>
              <a:ext uri="{FF2B5EF4-FFF2-40B4-BE49-F238E27FC236}">
                <a16:creationId xmlns:a16="http://schemas.microsoft.com/office/drawing/2014/main" id="{FC621DBF-B396-49D0-9357-864C1A328A33}"/>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431B8F8-6E8B-4824-B38D-541CE72FF3D6}"/>
              </a:ext>
            </a:extLst>
          </p:cNvPr>
          <p:cNvSpPr txBox="1">
            <a:spLocks/>
          </p:cNvSpPr>
          <p:nvPr/>
        </p:nvSpPr>
        <p:spPr>
          <a:xfrm>
            <a:off x="424902" y="1582581"/>
            <a:ext cx="11117524" cy="469829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Clr>
                <a:schemeClr val="accent5">
                  <a:lumMod val="75000"/>
                </a:schemeClr>
              </a:buClr>
              <a:buNone/>
            </a:pPr>
            <a:endParaRPr lang="en-US" sz="2800" dirty="0"/>
          </a:p>
        </p:txBody>
      </p:sp>
      <p:sp>
        <p:nvSpPr>
          <p:cNvPr id="8" name="Text Placeholder 4">
            <a:extLst>
              <a:ext uri="{FF2B5EF4-FFF2-40B4-BE49-F238E27FC236}">
                <a16:creationId xmlns:a16="http://schemas.microsoft.com/office/drawing/2014/main" id="{309DA74C-C79A-43DA-89AB-ECB73E22C034}"/>
              </a:ext>
            </a:extLst>
          </p:cNvPr>
          <p:cNvSpPr txBox="1">
            <a:spLocks/>
          </p:cNvSpPr>
          <p:nvPr/>
        </p:nvSpPr>
        <p:spPr>
          <a:xfrm>
            <a:off x="206785" y="876684"/>
            <a:ext cx="12105717" cy="3744477"/>
          </a:xfrm>
          <a:prstGeom prst="rect">
            <a:avLst/>
          </a:prstGeom>
        </p:spPr>
        <p:txBody>
          <a:bodyPr>
            <a:normAutofit lnSpcReduction="10000"/>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171450" indent="-171450" defTabSz="685800">
              <a:lnSpc>
                <a:spcPct val="120000"/>
              </a:lnSpc>
              <a:spcBef>
                <a:spcPts val="750"/>
              </a:spcBef>
              <a:buClr>
                <a:schemeClr val="accent5">
                  <a:lumMod val="75000"/>
                </a:schemeClr>
              </a:buClr>
              <a:buFont typeface="Wingdings" panose="05000000000000000000" pitchFamily="2" charset="2"/>
              <a:buChar char="§"/>
            </a:pPr>
            <a:r>
              <a:rPr lang="en-US" sz="3200" dirty="0">
                <a:solidFill>
                  <a:schemeClr val="tx2">
                    <a:lumMod val="75000"/>
                  </a:schemeClr>
                </a:solidFill>
              </a:rPr>
              <a:t> </a:t>
            </a:r>
            <a:r>
              <a:rPr lang="en-US" sz="3700" dirty="0">
                <a:solidFill>
                  <a:schemeClr val="tx2">
                    <a:lumMod val="75000"/>
                  </a:schemeClr>
                </a:solidFill>
              </a:rPr>
              <a:t>Inflation is still a factor.</a:t>
            </a:r>
          </a:p>
          <a:p>
            <a:pPr marL="171450" indent="-171450" defTabSz="685800">
              <a:lnSpc>
                <a:spcPct val="120000"/>
              </a:lnSpc>
              <a:spcBef>
                <a:spcPts val="750"/>
              </a:spcBef>
              <a:buClr>
                <a:schemeClr val="accent5">
                  <a:lumMod val="75000"/>
                </a:schemeClr>
              </a:buClr>
              <a:buFont typeface="Wingdings" panose="05000000000000000000" pitchFamily="2" charset="2"/>
              <a:buChar char="§"/>
            </a:pPr>
            <a:r>
              <a:rPr lang="en-US" sz="3700" dirty="0">
                <a:solidFill>
                  <a:schemeClr val="tx2">
                    <a:lumMod val="75000"/>
                  </a:schemeClr>
                </a:solidFill>
              </a:rPr>
              <a:t> Interest rates might stagnate.</a:t>
            </a:r>
          </a:p>
          <a:p>
            <a:pPr marL="171450" indent="-171450" defTabSz="685800">
              <a:lnSpc>
                <a:spcPct val="120000"/>
              </a:lnSpc>
              <a:spcBef>
                <a:spcPts val="750"/>
              </a:spcBef>
              <a:buClr>
                <a:schemeClr val="accent5">
                  <a:lumMod val="75000"/>
                </a:schemeClr>
              </a:buClr>
              <a:buFont typeface="Wingdings" panose="05000000000000000000" pitchFamily="2" charset="2"/>
              <a:buChar char="§"/>
            </a:pPr>
            <a:r>
              <a:rPr lang="en-US" sz="3700" dirty="0">
                <a:solidFill>
                  <a:schemeClr val="tx2">
                    <a:lumMod val="75000"/>
                  </a:schemeClr>
                </a:solidFill>
              </a:rPr>
              <a:t> The Economy is still showing signs of strength.</a:t>
            </a:r>
          </a:p>
          <a:p>
            <a:pPr marL="171450" indent="-171450" defTabSz="685800">
              <a:lnSpc>
                <a:spcPct val="120000"/>
              </a:lnSpc>
              <a:spcBef>
                <a:spcPts val="750"/>
              </a:spcBef>
              <a:buClr>
                <a:schemeClr val="accent5">
                  <a:lumMod val="75000"/>
                </a:schemeClr>
              </a:buClr>
              <a:buFont typeface="Wingdings" panose="05000000000000000000" pitchFamily="2" charset="2"/>
              <a:buChar char="§"/>
            </a:pPr>
            <a:r>
              <a:rPr lang="en-US" sz="3700" dirty="0">
                <a:solidFill>
                  <a:schemeClr val="tx2">
                    <a:lumMod val="75000"/>
                  </a:schemeClr>
                </a:solidFill>
              </a:rPr>
              <a:t> </a:t>
            </a:r>
            <a:r>
              <a:rPr lang="en-US" sz="3600" dirty="0">
                <a:solidFill>
                  <a:schemeClr val="tx2">
                    <a:lumMod val="75000"/>
                  </a:schemeClr>
                </a:solidFill>
                <a:latin typeface="Franklin Gothic Book" panose="020B0503020102020204" pitchFamily="34" charset="0"/>
              </a:rPr>
              <a:t>Volatility can cause concerns.</a:t>
            </a:r>
          </a:p>
          <a:p>
            <a:pPr marL="171450" indent="-171450" defTabSz="685800">
              <a:lnSpc>
                <a:spcPct val="120000"/>
              </a:lnSpc>
              <a:spcBef>
                <a:spcPts val="750"/>
              </a:spcBef>
              <a:buClr>
                <a:schemeClr val="accent5">
                  <a:lumMod val="75000"/>
                </a:schemeClr>
              </a:buClr>
              <a:buFont typeface="Wingdings" panose="05000000000000000000" pitchFamily="2" charset="2"/>
              <a:buChar char="§"/>
            </a:pPr>
            <a:r>
              <a:rPr lang="en-US" sz="3600" dirty="0">
                <a:solidFill>
                  <a:schemeClr val="tx2">
                    <a:lumMod val="75000"/>
                  </a:schemeClr>
                </a:solidFill>
                <a:latin typeface="Franklin Gothic Book" panose="020B0503020102020204" pitchFamily="34" charset="0"/>
              </a:rPr>
              <a:t> Proactive planning is key to a solid financial strategy.</a:t>
            </a:r>
          </a:p>
          <a:p>
            <a:pPr marL="0" indent="0" defTabSz="685800">
              <a:lnSpc>
                <a:spcPct val="120000"/>
              </a:lnSpc>
              <a:spcBef>
                <a:spcPts val="750"/>
              </a:spcBef>
              <a:buClr>
                <a:schemeClr val="accent5">
                  <a:lumMod val="75000"/>
                </a:schemeClr>
              </a:buClr>
              <a:buNone/>
            </a:pPr>
            <a:endParaRPr lang="en-US" sz="3700" dirty="0">
              <a:solidFill>
                <a:schemeClr val="tx2">
                  <a:lumMod val="75000"/>
                </a:schemeClr>
              </a:solidFill>
            </a:endParaRPr>
          </a:p>
          <a:p>
            <a:pPr marL="0" indent="0" defTabSz="685800">
              <a:lnSpc>
                <a:spcPct val="110000"/>
              </a:lnSpc>
              <a:spcBef>
                <a:spcPts val="750"/>
              </a:spcBef>
              <a:buClr>
                <a:schemeClr val="accent5">
                  <a:lumMod val="75000"/>
                </a:schemeClr>
              </a:buClr>
              <a:buNone/>
            </a:pPr>
            <a:endParaRPr lang="en-US" sz="3200" dirty="0">
              <a:solidFill>
                <a:schemeClr val="tx2">
                  <a:lumMod val="75000"/>
                </a:schemeClr>
              </a:solidFill>
            </a:endParaRPr>
          </a:p>
          <a:p>
            <a:pPr marL="0" indent="0">
              <a:buClr>
                <a:schemeClr val="accent2">
                  <a:lumMod val="50000"/>
                </a:schemeClr>
              </a:buClr>
              <a:buNone/>
            </a:pPr>
            <a:endParaRPr lang="en-US" sz="2800" dirty="0"/>
          </a:p>
        </p:txBody>
      </p:sp>
      <p:sp>
        <p:nvSpPr>
          <p:cNvPr id="2" name="Title 1">
            <a:extLst>
              <a:ext uri="{FF2B5EF4-FFF2-40B4-BE49-F238E27FC236}">
                <a16:creationId xmlns:a16="http://schemas.microsoft.com/office/drawing/2014/main" id="{976AE084-E6EC-5E9A-E908-7BB959537783}"/>
              </a:ext>
            </a:extLst>
          </p:cNvPr>
          <p:cNvSpPr txBox="1">
            <a:spLocks/>
          </p:cNvSpPr>
          <p:nvPr/>
        </p:nvSpPr>
        <p:spPr>
          <a:xfrm>
            <a:off x="-1" y="0"/>
            <a:ext cx="12192001" cy="946298"/>
          </a:xfrm>
          <a:prstGeom prst="rect">
            <a:avLst/>
          </a:prstGeom>
          <a:solidFill>
            <a:schemeClr val="accent5">
              <a:lumMod val="75000"/>
            </a:schemeClr>
          </a:solidFill>
        </p:spPr>
        <p:txBody>
          <a:bodyPr>
            <a:no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6000" dirty="0">
                <a:latin typeface="Franklin Gothic Demi Cond" panose="020B0706030402020204" pitchFamily="34" charset="0"/>
                <a:cs typeface="Arial" panose="020B0604020202020204" pitchFamily="34" charset="0"/>
              </a:rPr>
              <a:t>Equity Market Outlook</a:t>
            </a:r>
          </a:p>
        </p:txBody>
      </p:sp>
      <p:pic>
        <p:nvPicPr>
          <p:cNvPr id="5" name="Picture 4">
            <a:extLst>
              <a:ext uri="{FF2B5EF4-FFF2-40B4-BE49-F238E27FC236}">
                <a16:creationId xmlns:a16="http://schemas.microsoft.com/office/drawing/2014/main" id="{58F7DA59-4E15-1BF9-0641-97A232A27702}"/>
              </a:ext>
            </a:extLst>
          </p:cNvPr>
          <p:cNvPicPr>
            <a:picLocks noChangeAspect="1"/>
          </p:cNvPicPr>
          <p:nvPr/>
        </p:nvPicPr>
        <p:blipFill>
          <a:blip r:embed="rId4"/>
          <a:stretch>
            <a:fillRect/>
          </a:stretch>
        </p:blipFill>
        <p:spPr>
          <a:xfrm>
            <a:off x="2793214" y="4742980"/>
            <a:ext cx="6482381" cy="1826459"/>
          </a:xfrm>
          <a:prstGeom prst="rect">
            <a:avLst/>
          </a:prstGeom>
        </p:spPr>
      </p:pic>
    </p:spTree>
    <p:extLst>
      <p:ext uri="{BB962C8B-B14F-4D97-AF65-F5344CB8AC3E}">
        <p14:creationId xmlns:p14="http://schemas.microsoft.com/office/powerpoint/2010/main" val="367010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500"/>
                                        <p:tgtEl>
                                          <p:spTgt spid="8">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Effect transition="in" filter="fade">
                                      <p:cBhvr>
                                        <p:cTn id="23" dur="500"/>
                                        <p:tgtEl>
                                          <p:spTgt spid="8">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7ECF81-A0BD-4643-8EF8-B8F208E61789}"/>
              </a:ext>
            </a:extLst>
          </p:cNvPr>
          <p:cNvPicPr>
            <a:picLocks noChangeAspect="1"/>
          </p:cNvPicPr>
          <p:nvPr/>
        </p:nvPicPr>
        <p:blipFill>
          <a:blip r:embed="rId3"/>
          <a:stretch>
            <a:fillRect/>
          </a:stretch>
        </p:blipFill>
        <p:spPr>
          <a:xfrm>
            <a:off x="-3838" y="-54142"/>
            <a:ext cx="12157738" cy="6966284"/>
          </a:xfrm>
          <a:prstGeom prst="rect">
            <a:avLst/>
          </a:prstGeom>
        </p:spPr>
      </p:pic>
      <p:sp>
        <p:nvSpPr>
          <p:cNvPr id="5" name="Title 1">
            <a:extLst>
              <a:ext uri="{FF2B5EF4-FFF2-40B4-BE49-F238E27FC236}">
                <a16:creationId xmlns:a16="http://schemas.microsoft.com/office/drawing/2014/main" id="{82066BEA-CB43-417C-9653-32F67B16A4FC}"/>
              </a:ext>
            </a:extLst>
          </p:cNvPr>
          <p:cNvSpPr txBox="1">
            <a:spLocks/>
          </p:cNvSpPr>
          <p:nvPr/>
        </p:nvSpPr>
        <p:spPr>
          <a:xfrm>
            <a:off x="6113131" y="1562684"/>
            <a:ext cx="5609800" cy="3732631"/>
          </a:xfrm>
          <a:prstGeom prst="rect">
            <a:avLst/>
          </a:prstGeom>
          <a:solidFill>
            <a:srgbClr val="FFFFFF">
              <a:alpha val="78039"/>
            </a:srgbClr>
          </a:solidFill>
          <a:ln w="28575">
            <a:solidFill>
              <a:srgbClr val="0000DA"/>
            </a:solidFill>
          </a:ln>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defRPr/>
            </a:pPr>
            <a:r>
              <a:rPr lang="en-US" sz="800" b="1" dirty="0">
                <a:solidFill>
                  <a:srgbClr val="1A4D98"/>
                </a:solidFill>
                <a:latin typeface="Roboto Slab" pitchFamily="2" charset="0"/>
                <a:ea typeface="Roboto Slab" pitchFamily="2" charset="0"/>
                <a:cs typeface="Arial" panose="020B0604020202020204" pitchFamily="34" charset="0"/>
              </a:rPr>
              <a:t> </a:t>
            </a:r>
            <a:br>
              <a:rPr lang="en-US" sz="800" b="1" dirty="0">
                <a:solidFill>
                  <a:srgbClr val="1A4D98"/>
                </a:solidFill>
                <a:latin typeface="Roboto Slab" pitchFamily="2" charset="0"/>
                <a:ea typeface="Roboto Slab" pitchFamily="2" charset="0"/>
                <a:cs typeface="Arial" panose="020B0604020202020204" pitchFamily="34" charset="0"/>
              </a:rPr>
            </a:br>
            <a:br>
              <a:rPr lang="en-US" sz="800" b="1" dirty="0">
                <a:solidFill>
                  <a:srgbClr val="1A4D98"/>
                </a:solidFill>
                <a:latin typeface="Roboto Slab" pitchFamily="2" charset="0"/>
                <a:ea typeface="Roboto Slab" pitchFamily="2" charset="0"/>
                <a:cs typeface="Arial" panose="020B0604020202020204" pitchFamily="34" charset="0"/>
              </a:rPr>
            </a:br>
            <a:r>
              <a:rPr lang="en-US" sz="5400" b="1" spc="5" dirty="0">
                <a:solidFill>
                  <a:schemeClr val="accent5">
                    <a:lumMod val="75000"/>
                  </a:schemeClr>
                </a:solidFill>
                <a:latin typeface="Cambria Math" panose="02040503050406030204" pitchFamily="18" charset="0"/>
                <a:ea typeface="Cambria Math" panose="02040503050406030204" pitchFamily="18" charset="0"/>
                <a:cs typeface="Arial" panose="020B0604020202020204" pitchFamily="34" charset="0"/>
              </a:rPr>
              <a:t>Proactive tax planning… </a:t>
            </a:r>
            <a:br>
              <a:rPr lang="en-US" sz="4400" b="1" spc="5" dirty="0">
                <a:solidFill>
                  <a:schemeClr val="accent5">
                    <a:lumMod val="75000"/>
                  </a:schemeClr>
                </a:solidFill>
                <a:latin typeface="Cambria Math" panose="02040503050406030204" pitchFamily="18" charset="0"/>
                <a:ea typeface="Cambria Math" panose="02040503050406030204" pitchFamily="18" charset="0"/>
                <a:cs typeface="Arial" panose="020B0604020202020204" pitchFamily="34" charset="0"/>
              </a:rPr>
            </a:br>
            <a:br>
              <a:rPr lang="en-US" sz="200" b="1" spc="5" dirty="0">
                <a:solidFill>
                  <a:schemeClr val="accent5">
                    <a:lumMod val="75000"/>
                  </a:schemeClr>
                </a:solidFill>
                <a:latin typeface="Cambria Math" panose="02040503050406030204" pitchFamily="18" charset="0"/>
                <a:ea typeface="Cambria Math" panose="02040503050406030204" pitchFamily="18" charset="0"/>
                <a:cs typeface="Arial" panose="020B0604020202020204" pitchFamily="34" charset="0"/>
              </a:rPr>
            </a:br>
            <a:br>
              <a:rPr lang="en-US" sz="200" b="1" spc="5" dirty="0">
                <a:solidFill>
                  <a:schemeClr val="accent5">
                    <a:lumMod val="75000"/>
                  </a:schemeClr>
                </a:solidFill>
                <a:latin typeface="Cambria Math" panose="02040503050406030204" pitchFamily="18" charset="0"/>
                <a:ea typeface="Cambria Math" panose="02040503050406030204" pitchFamily="18" charset="0"/>
                <a:cs typeface="Arial" panose="020B0604020202020204" pitchFamily="34" charset="0"/>
              </a:rPr>
            </a:br>
            <a:br>
              <a:rPr lang="en-US" sz="200" b="1" spc="5" dirty="0">
                <a:solidFill>
                  <a:schemeClr val="accent5">
                    <a:lumMod val="75000"/>
                  </a:schemeClr>
                </a:solidFill>
                <a:latin typeface="Cambria Math" panose="02040503050406030204" pitchFamily="18" charset="0"/>
                <a:ea typeface="Cambria Math" panose="02040503050406030204" pitchFamily="18" charset="0"/>
                <a:cs typeface="Arial" panose="020B0604020202020204" pitchFamily="34" charset="0"/>
              </a:rPr>
            </a:br>
            <a:br>
              <a:rPr lang="en-US" sz="200" b="1" spc="5" dirty="0">
                <a:solidFill>
                  <a:schemeClr val="accent5">
                    <a:lumMod val="75000"/>
                  </a:schemeClr>
                </a:solidFill>
                <a:latin typeface="Cambria Math" panose="02040503050406030204" pitchFamily="18" charset="0"/>
                <a:ea typeface="Cambria Math" panose="02040503050406030204" pitchFamily="18" charset="0"/>
                <a:cs typeface="Arial" panose="020B0604020202020204" pitchFamily="34" charset="0"/>
              </a:rPr>
            </a:br>
            <a:br>
              <a:rPr lang="en-US" sz="100" b="1" spc="5" dirty="0">
                <a:solidFill>
                  <a:schemeClr val="accent5">
                    <a:lumMod val="75000"/>
                  </a:schemeClr>
                </a:solidFill>
                <a:latin typeface="Cambria Math" panose="02040503050406030204" pitchFamily="18" charset="0"/>
                <a:ea typeface="Cambria Math" panose="02040503050406030204" pitchFamily="18" charset="0"/>
                <a:cs typeface="Arial" panose="020B0604020202020204" pitchFamily="34" charset="0"/>
              </a:rPr>
            </a:br>
            <a:br>
              <a:rPr lang="en-US" sz="100" b="1" spc="5" dirty="0">
                <a:solidFill>
                  <a:schemeClr val="accent5">
                    <a:lumMod val="75000"/>
                  </a:schemeClr>
                </a:solidFill>
                <a:latin typeface="Cambria Math" panose="02040503050406030204" pitchFamily="18" charset="0"/>
                <a:ea typeface="Cambria Math" panose="02040503050406030204" pitchFamily="18" charset="0"/>
                <a:cs typeface="Arial" panose="020B0604020202020204" pitchFamily="34" charset="0"/>
              </a:rPr>
            </a:br>
            <a:br>
              <a:rPr lang="en-US" sz="100" b="1" spc="5" dirty="0">
                <a:solidFill>
                  <a:schemeClr val="accent5">
                    <a:lumMod val="75000"/>
                  </a:schemeClr>
                </a:solidFill>
                <a:latin typeface="Cambria Math" panose="02040503050406030204" pitchFamily="18" charset="0"/>
                <a:ea typeface="Cambria Math" panose="02040503050406030204" pitchFamily="18" charset="0"/>
                <a:cs typeface="Arial" panose="020B0604020202020204" pitchFamily="34" charset="0"/>
              </a:rPr>
            </a:br>
            <a:endParaRPr lang="en-US" sz="100" b="1" spc="5" dirty="0">
              <a:solidFill>
                <a:schemeClr val="accent5">
                  <a:lumMod val="75000"/>
                </a:schemeClr>
              </a:solidFill>
              <a:latin typeface="Cambria Math" panose="02040503050406030204" pitchFamily="18" charset="0"/>
              <a:ea typeface="Cambria Math" panose="02040503050406030204" pitchFamily="18" charset="0"/>
              <a:cs typeface="Arial" panose="020B0604020202020204" pitchFamily="34" charset="0"/>
            </a:endParaRPr>
          </a:p>
          <a:p>
            <a:pPr lvl="0" algn="ctr">
              <a:defRPr/>
            </a:pPr>
            <a:r>
              <a:rPr lang="en-US" sz="3200" dirty="0">
                <a:solidFill>
                  <a:schemeClr val="tx1"/>
                </a:solidFill>
                <a:latin typeface="Cambria Math" panose="02040503050406030204" pitchFamily="18" charset="0"/>
                <a:ea typeface="Cambria Math" panose="02040503050406030204" pitchFamily="18" charset="0"/>
                <a:cs typeface="Arial" panose="020B0604020202020204" pitchFamily="34" charset="0"/>
              </a:rPr>
              <a:t>…should always be a key focus when reviewing your personal financial situation.</a:t>
            </a:r>
          </a:p>
        </p:txBody>
      </p:sp>
    </p:spTree>
    <p:extLst>
      <p:ext uri="{BB962C8B-B14F-4D97-AF65-F5344CB8AC3E}">
        <p14:creationId xmlns:p14="http://schemas.microsoft.com/office/powerpoint/2010/main" val="1974516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2021 tax">
            <a:extLst>
              <a:ext uri="{FF2B5EF4-FFF2-40B4-BE49-F238E27FC236}">
                <a16:creationId xmlns:a16="http://schemas.microsoft.com/office/drawing/2014/main" id="{5C955E6B-9246-4E8B-9C48-8D908878C9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999" b="436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AC648CFD-77D4-4367-B94E-FF77238EE835}"/>
              </a:ext>
            </a:extLst>
          </p:cNvPr>
          <p:cNvSpPr txBox="1">
            <a:spLocks/>
          </p:cNvSpPr>
          <p:nvPr/>
        </p:nvSpPr>
        <p:spPr>
          <a:xfrm>
            <a:off x="0" y="2027136"/>
            <a:ext cx="12192000" cy="2590584"/>
          </a:xfrm>
          <a:prstGeom prst="rect">
            <a:avLst/>
          </a:prstGeom>
          <a:solidFill>
            <a:srgbClr val="0070C0">
              <a:alpha val="89804"/>
            </a:srgbClr>
          </a:solidFill>
        </p:spPr>
        <p:txBody>
          <a:bodyPr>
            <a:normAutofit fontScale="92500"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br>
              <a:rPr lang="en-US" sz="1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1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1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8600" b="1" dirty="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Arial" panose="020B0604020202020204" pitchFamily="34" charset="0"/>
              </a:rPr>
              <a:t>Proactive Tax Planning </a:t>
            </a:r>
            <a:br>
              <a:rPr lang="en-US" sz="8600" b="1" dirty="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Arial" panose="020B0604020202020204" pitchFamily="34" charset="0"/>
              </a:rPr>
            </a:br>
            <a:r>
              <a:rPr lang="en-US" sz="8600" b="1" dirty="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Arial" panose="020B0604020202020204" pitchFamily="34" charset="0"/>
              </a:rPr>
              <a:t>for 2025</a:t>
            </a:r>
            <a:endParaRPr lang="en-US" sz="31000" b="1" dirty="0">
              <a:latin typeface="Cambria Math" panose="02040503050406030204" pitchFamily="18" charset="0"/>
              <a:ea typeface="Cambria Math" panose="02040503050406030204" pitchFamily="18" charset="0"/>
              <a:cs typeface="Arial" panose="020B0604020202020204" pitchFamily="34" charset="0"/>
            </a:endParaRPr>
          </a:p>
          <a:p>
            <a:pPr algn="ctr">
              <a:defRPr/>
            </a:pPr>
            <a:endParaRPr lang="en-US" sz="9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7875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2502536-4391-4ED0-8847-D070D4BF2B2E}"/>
              </a:ext>
            </a:extLst>
          </p:cNvPr>
          <p:cNvSpPr txBox="1">
            <a:spLocks/>
          </p:cNvSpPr>
          <p:nvPr/>
        </p:nvSpPr>
        <p:spPr>
          <a:xfrm>
            <a:off x="0" y="0"/>
            <a:ext cx="12191999" cy="854499"/>
          </a:xfrm>
          <a:prstGeom prst="rect">
            <a:avLst/>
          </a:prstGeom>
          <a:solidFill>
            <a:srgbClr val="0070C0"/>
          </a:solidFill>
        </p:spPr>
        <p:txBody>
          <a:bodyPr>
            <a:normAutofit fontScale="92500"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r>
              <a:rPr lang="en-US" sz="6000" dirty="0">
                <a:latin typeface="Franklin Gothic Demi Cond" panose="020B0706030402020204" pitchFamily="34" charset="0"/>
                <a:cs typeface="Arial" panose="020B0604020202020204" pitchFamily="34" charset="0"/>
              </a:rPr>
              <a:t>2025 Tax Brackets</a:t>
            </a:r>
          </a:p>
          <a:p>
            <a:pPr algn="ctr">
              <a:defRPr/>
            </a:pPr>
            <a:endParaRPr lang="en-US" sz="9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B862426-868F-4FB8-85AC-A7FD91F3036E}"/>
              </a:ext>
            </a:extLst>
          </p:cNvPr>
          <p:cNvSpPr txBox="1"/>
          <p:nvPr/>
        </p:nvSpPr>
        <p:spPr>
          <a:xfrm>
            <a:off x="10382100" y="6413712"/>
            <a:ext cx="1240724" cy="307777"/>
          </a:xfrm>
          <a:prstGeom prst="rect">
            <a:avLst/>
          </a:prstGeom>
          <a:noFill/>
        </p:spPr>
        <p:txBody>
          <a:bodyPr wrap="none" rtlCol="0">
            <a:spAutoFit/>
          </a:bodyPr>
          <a:lstStyle/>
          <a:p>
            <a:pPr algn="r"/>
            <a:r>
              <a:rPr lang="en-US" sz="1400" i="1" dirty="0">
                <a:solidFill>
                  <a:schemeClr val="bg1">
                    <a:lumMod val="50000"/>
                  </a:schemeClr>
                </a:solidFill>
              </a:rPr>
              <a:t>Source: irs.gov</a:t>
            </a:r>
          </a:p>
        </p:txBody>
      </p:sp>
      <p:graphicFrame>
        <p:nvGraphicFramePr>
          <p:cNvPr id="3" name="Table 2">
            <a:extLst>
              <a:ext uri="{FF2B5EF4-FFF2-40B4-BE49-F238E27FC236}">
                <a16:creationId xmlns:a16="http://schemas.microsoft.com/office/drawing/2014/main" id="{968B9A0C-C217-72AA-AF5C-B441B701EFE7}"/>
              </a:ext>
            </a:extLst>
          </p:cNvPr>
          <p:cNvGraphicFramePr>
            <a:graphicFrameLocks noGrp="1"/>
          </p:cNvGraphicFramePr>
          <p:nvPr>
            <p:extLst>
              <p:ext uri="{D42A27DB-BD31-4B8C-83A1-F6EECF244321}">
                <p14:modId xmlns:p14="http://schemas.microsoft.com/office/powerpoint/2010/main" val="911172013"/>
              </p:ext>
            </p:extLst>
          </p:nvPr>
        </p:nvGraphicFramePr>
        <p:xfrm>
          <a:off x="0" y="754913"/>
          <a:ext cx="12191999" cy="5658800"/>
        </p:xfrm>
        <a:graphic>
          <a:graphicData uri="http://schemas.openxmlformats.org/drawingml/2006/table">
            <a:tbl>
              <a:tblPr/>
              <a:tblGrid>
                <a:gridCol w="1477059">
                  <a:extLst>
                    <a:ext uri="{9D8B030D-6E8A-4147-A177-3AD203B41FA5}">
                      <a16:colId xmlns:a16="http://schemas.microsoft.com/office/drawing/2014/main" val="3127864203"/>
                    </a:ext>
                  </a:extLst>
                </a:gridCol>
                <a:gridCol w="2678735">
                  <a:extLst>
                    <a:ext uri="{9D8B030D-6E8A-4147-A177-3AD203B41FA5}">
                      <a16:colId xmlns:a16="http://schemas.microsoft.com/office/drawing/2014/main" val="3232740195"/>
                    </a:ext>
                  </a:extLst>
                </a:gridCol>
                <a:gridCol w="2678735">
                  <a:extLst>
                    <a:ext uri="{9D8B030D-6E8A-4147-A177-3AD203B41FA5}">
                      <a16:colId xmlns:a16="http://schemas.microsoft.com/office/drawing/2014/main" val="296550202"/>
                    </a:ext>
                  </a:extLst>
                </a:gridCol>
                <a:gridCol w="2678735">
                  <a:extLst>
                    <a:ext uri="{9D8B030D-6E8A-4147-A177-3AD203B41FA5}">
                      <a16:colId xmlns:a16="http://schemas.microsoft.com/office/drawing/2014/main" val="1709562938"/>
                    </a:ext>
                  </a:extLst>
                </a:gridCol>
                <a:gridCol w="2678735">
                  <a:extLst>
                    <a:ext uri="{9D8B030D-6E8A-4147-A177-3AD203B41FA5}">
                      <a16:colId xmlns:a16="http://schemas.microsoft.com/office/drawing/2014/main" val="2784540130"/>
                    </a:ext>
                  </a:extLst>
                </a:gridCol>
              </a:tblGrid>
              <a:tr h="1184400">
                <a:tc>
                  <a:txBody>
                    <a:bodyPr/>
                    <a:lstStyle/>
                    <a:p>
                      <a:pPr algn="ctr" fontAlgn="ctr"/>
                      <a:r>
                        <a:rPr lang="en-US" sz="2400" b="0" i="0" u="none" strike="noStrike" dirty="0">
                          <a:solidFill>
                            <a:srgbClr val="FFFFFF"/>
                          </a:solidFill>
                          <a:effectLst/>
                          <a:latin typeface="Aptos Narrow" panose="020B0004020202020204" pitchFamily="34" charset="0"/>
                        </a:rPr>
                        <a:t>Tax Rate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D93D9"/>
                    </a:solidFill>
                  </a:tcPr>
                </a:tc>
                <a:tc>
                  <a:txBody>
                    <a:bodyPr/>
                    <a:lstStyle/>
                    <a:p>
                      <a:pPr algn="ctr" fontAlgn="ctr"/>
                      <a:r>
                        <a:rPr lang="en-US" sz="2400" b="0" i="0" u="none" strike="noStrike" dirty="0">
                          <a:solidFill>
                            <a:srgbClr val="FFFFFF"/>
                          </a:solidFill>
                          <a:effectLst/>
                          <a:latin typeface="Aptos Narrow" panose="020B0004020202020204" pitchFamily="34" charset="0"/>
                        </a:rPr>
                        <a:t>Single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D93D9"/>
                    </a:solidFill>
                  </a:tcPr>
                </a:tc>
                <a:tc>
                  <a:txBody>
                    <a:bodyPr/>
                    <a:lstStyle/>
                    <a:p>
                      <a:pPr algn="ctr" fontAlgn="ctr"/>
                      <a:r>
                        <a:rPr lang="en-US" sz="2400" b="0" i="0" u="none" strike="noStrike" dirty="0">
                          <a:solidFill>
                            <a:srgbClr val="FFFFFF"/>
                          </a:solidFill>
                          <a:effectLst/>
                          <a:latin typeface="Aptos Narrow" panose="020B0004020202020204" pitchFamily="34" charset="0"/>
                        </a:rPr>
                        <a:t>Head of Household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D93D9"/>
                    </a:solidFill>
                  </a:tcPr>
                </a:tc>
                <a:tc>
                  <a:txBody>
                    <a:bodyPr/>
                    <a:lstStyle/>
                    <a:p>
                      <a:pPr algn="ctr" fontAlgn="ctr"/>
                      <a:r>
                        <a:rPr lang="en-US" sz="2400" b="0" i="0" u="none" strike="noStrike" dirty="0">
                          <a:solidFill>
                            <a:srgbClr val="FFFFFF"/>
                          </a:solidFill>
                          <a:effectLst/>
                          <a:latin typeface="Aptos Narrow" panose="020B0004020202020204" pitchFamily="34" charset="0"/>
                        </a:rPr>
                        <a:t>Married Filing Jointly or Surviving Spouse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D93D9"/>
                    </a:solidFill>
                  </a:tcPr>
                </a:tc>
                <a:tc>
                  <a:txBody>
                    <a:bodyPr/>
                    <a:lstStyle/>
                    <a:p>
                      <a:pPr algn="ctr" fontAlgn="ctr"/>
                      <a:r>
                        <a:rPr lang="en-US" sz="2400" b="0" i="0" u="none" strike="noStrike" dirty="0">
                          <a:solidFill>
                            <a:srgbClr val="FFFFFF"/>
                          </a:solidFill>
                          <a:effectLst/>
                          <a:latin typeface="Aptos Narrow" panose="020B0004020202020204" pitchFamily="34" charset="0"/>
                        </a:rPr>
                        <a:t>Married Filing Separately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D93D9"/>
                    </a:solidFill>
                  </a:tcPr>
                </a:tc>
                <a:extLst>
                  <a:ext uri="{0D108BD9-81ED-4DB2-BD59-A6C34878D82A}">
                    <a16:rowId xmlns:a16="http://schemas.microsoft.com/office/drawing/2014/main" val="2348026773"/>
                  </a:ext>
                </a:extLst>
              </a:tr>
              <a:tr h="639200">
                <a:tc>
                  <a:txBody>
                    <a:bodyPr/>
                    <a:lstStyle/>
                    <a:p>
                      <a:pPr algn="ctr" fontAlgn="b"/>
                      <a:r>
                        <a:rPr lang="en-US" sz="2000" b="0" i="0" u="none" strike="noStrike" dirty="0">
                          <a:solidFill>
                            <a:srgbClr val="000000"/>
                          </a:solidFill>
                          <a:effectLst/>
                          <a:latin typeface="Aptos Narrow" panose="020B000402020202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2000" b="0" i="0" u="none" strike="noStrike" dirty="0">
                          <a:solidFill>
                            <a:srgbClr val="000000"/>
                          </a:solidFill>
                          <a:effectLst/>
                          <a:latin typeface="Aptos Narrow" panose="020B0004020202020204" pitchFamily="34" charset="0"/>
                        </a:rPr>
                        <a:t>$0- $11,925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2000" b="0" i="0" u="none" strike="noStrike" dirty="0">
                          <a:solidFill>
                            <a:srgbClr val="000000"/>
                          </a:solidFill>
                          <a:effectLst/>
                          <a:latin typeface="Aptos Narrow" panose="020B0004020202020204" pitchFamily="34" charset="0"/>
                        </a:rPr>
                        <a:t>$0- $17,000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2000" b="0" i="0" u="none" strike="noStrike">
                          <a:solidFill>
                            <a:srgbClr val="000000"/>
                          </a:solidFill>
                          <a:effectLst/>
                          <a:latin typeface="Aptos Narrow" panose="020B0004020202020204" pitchFamily="34" charset="0"/>
                        </a:rPr>
                        <a:t>$0- $23,850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2000" b="0" i="0" u="none" strike="noStrike">
                          <a:solidFill>
                            <a:srgbClr val="000000"/>
                          </a:solidFill>
                          <a:effectLst/>
                          <a:latin typeface="Aptos Narrow" panose="020B0004020202020204" pitchFamily="34" charset="0"/>
                        </a:rPr>
                        <a:t>$0- $11,925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202877027"/>
                  </a:ext>
                </a:extLst>
              </a:tr>
              <a:tr h="639200">
                <a:tc>
                  <a:txBody>
                    <a:bodyPr/>
                    <a:lstStyle/>
                    <a:p>
                      <a:pPr algn="ctr" fontAlgn="b"/>
                      <a:r>
                        <a:rPr lang="en-US" sz="2000" b="0" i="0" u="none" strike="noStrike" dirty="0">
                          <a:solidFill>
                            <a:srgbClr val="000000"/>
                          </a:solidFill>
                          <a:effectLst/>
                          <a:latin typeface="Aptos Narrow" panose="020B0004020202020204" pitchFamily="34" charset="0"/>
                        </a:rPr>
                        <a:t>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Aptos Narrow" panose="020B0004020202020204" pitchFamily="34" charset="0"/>
                        </a:rPr>
                        <a:t>$11,926- $48,475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Aptos Narrow" panose="020B0004020202020204" pitchFamily="34" charset="0"/>
                        </a:rPr>
                        <a:t>$17,001- $64,850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Aptos Narrow" panose="020B0004020202020204" pitchFamily="34" charset="0"/>
                        </a:rPr>
                        <a:t>$23,851- $96,950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Aptos Narrow" panose="020B0004020202020204" pitchFamily="34" charset="0"/>
                        </a:rPr>
                        <a:t>$11,926- $48,475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77967339"/>
                  </a:ext>
                </a:extLst>
              </a:tr>
              <a:tr h="639200">
                <a:tc>
                  <a:txBody>
                    <a:bodyPr/>
                    <a:lstStyle/>
                    <a:p>
                      <a:pPr algn="ctr" fontAlgn="b"/>
                      <a:r>
                        <a:rPr lang="en-US" sz="2000" b="0" i="0" u="none" strike="noStrike" dirty="0">
                          <a:solidFill>
                            <a:srgbClr val="000000"/>
                          </a:solidFill>
                          <a:effectLst/>
                          <a:latin typeface="Aptos Narrow" panose="020B0004020202020204" pitchFamily="34" charset="0"/>
                        </a:rPr>
                        <a:t>22%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2000" b="0" i="0" u="none" strike="noStrike">
                          <a:solidFill>
                            <a:srgbClr val="000000"/>
                          </a:solidFill>
                          <a:effectLst/>
                          <a:latin typeface="Aptos Narrow" panose="020B0004020202020204" pitchFamily="34" charset="0"/>
                        </a:rPr>
                        <a:t>$48,476-$103,350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2000" b="0" i="0" u="none" strike="noStrike" dirty="0">
                          <a:solidFill>
                            <a:srgbClr val="000000"/>
                          </a:solidFill>
                          <a:effectLst/>
                          <a:latin typeface="Aptos Narrow" panose="020B0004020202020204" pitchFamily="34" charset="0"/>
                        </a:rPr>
                        <a:t>$64,851-$103,350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2000" b="0" i="0" u="none" strike="noStrike" dirty="0">
                          <a:solidFill>
                            <a:srgbClr val="000000"/>
                          </a:solidFill>
                          <a:effectLst/>
                          <a:latin typeface="Aptos Narrow" panose="020B0004020202020204" pitchFamily="34" charset="0"/>
                        </a:rPr>
                        <a:t>$96,951-$206,700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2000" b="0" i="0" u="none" strike="noStrike">
                          <a:solidFill>
                            <a:srgbClr val="000000"/>
                          </a:solidFill>
                          <a:effectLst/>
                          <a:latin typeface="Aptos Narrow" panose="020B0004020202020204" pitchFamily="34" charset="0"/>
                        </a:rPr>
                        <a:t>$48,476-$103,350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175277714"/>
                  </a:ext>
                </a:extLst>
              </a:tr>
              <a:tr h="639200">
                <a:tc>
                  <a:txBody>
                    <a:bodyPr/>
                    <a:lstStyle/>
                    <a:p>
                      <a:pPr algn="ctr" fontAlgn="b"/>
                      <a:r>
                        <a:rPr lang="en-US" sz="2000" b="0" i="0" u="none" strike="noStrike" dirty="0">
                          <a:solidFill>
                            <a:srgbClr val="000000"/>
                          </a:solidFill>
                          <a:effectLst/>
                          <a:latin typeface="Aptos Narrow" panose="020B0004020202020204" pitchFamily="34" charset="0"/>
                        </a:rPr>
                        <a:t>24%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Aptos Narrow" panose="020B0004020202020204" pitchFamily="34" charset="0"/>
                        </a:rPr>
                        <a:t>$103,351-$197,300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Aptos Narrow" panose="020B0004020202020204" pitchFamily="34" charset="0"/>
                        </a:rPr>
                        <a:t>$103,351-$197,300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Aptos Narrow" panose="020B0004020202020204" pitchFamily="34" charset="0"/>
                        </a:rPr>
                        <a:t>$206,701-$394,600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Aptos Narrow" panose="020B0004020202020204" pitchFamily="34" charset="0"/>
                        </a:rPr>
                        <a:t>$103,351-$197,300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13275355"/>
                  </a:ext>
                </a:extLst>
              </a:tr>
              <a:tr h="639200">
                <a:tc>
                  <a:txBody>
                    <a:bodyPr/>
                    <a:lstStyle/>
                    <a:p>
                      <a:pPr algn="ctr" fontAlgn="b"/>
                      <a:r>
                        <a:rPr lang="en-US" sz="2000" b="0" i="0" u="none" strike="noStrike" dirty="0">
                          <a:solidFill>
                            <a:srgbClr val="000000"/>
                          </a:solidFill>
                          <a:effectLst/>
                          <a:latin typeface="Aptos Narrow" panose="020B0004020202020204" pitchFamily="34" charset="0"/>
                        </a:rPr>
                        <a:t>32%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2000" b="0" i="0" u="none" strike="noStrike">
                          <a:solidFill>
                            <a:srgbClr val="000000"/>
                          </a:solidFill>
                          <a:effectLst/>
                          <a:latin typeface="Aptos Narrow" panose="020B0004020202020204" pitchFamily="34" charset="0"/>
                        </a:rPr>
                        <a:t>$197,301-$250,525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2000" b="0" i="0" u="none" strike="noStrike">
                          <a:solidFill>
                            <a:srgbClr val="000000"/>
                          </a:solidFill>
                          <a:effectLst/>
                          <a:latin typeface="Aptos Narrow" panose="020B0004020202020204" pitchFamily="34" charset="0"/>
                        </a:rPr>
                        <a:t>$197,301-$250,500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2000" b="0" i="0" u="none" strike="noStrike">
                          <a:solidFill>
                            <a:srgbClr val="000000"/>
                          </a:solidFill>
                          <a:effectLst/>
                          <a:latin typeface="Aptos Narrow" panose="020B0004020202020204" pitchFamily="34" charset="0"/>
                        </a:rPr>
                        <a:t>$394,601-$501,050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2000" b="0" i="0" u="none" strike="noStrike" dirty="0">
                          <a:solidFill>
                            <a:srgbClr val="000000"/>
                          </a:solidFill>
                          <a:effectLst/>
                          <a:latin typeface="Aptos Narrow" panose="020B0004020202020204" pitchFamily="34" charset="0"/>
                        </a:rPr>
                        <a:t>$197,301-$250,525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4138055970"/>
                  </a:ext>
                </a:extLst>
              </a:tr>
              <a:tr h="639200">
                <a:tc>
                  <a:txBody>
                    <a:bodyPr/>
                    <a:lstStyle/>
                    <a:p>
                      <a:pPr algn="ctr" fontAlgn="b"/>
                      <a:r>
                        <a:rPr lang="en-US" sz="2000" b="0" i="0" u="none" strike="noStrike" dirty="0">
                          <a:solidFill>
                            <a:srgbClr val="000000"/>
                          </a:solidFill>
                          <a:effectLst/>
                          <a:latin typeface="Aptos Narrow" panose="020B0004020202020204" pitchFamily="34" charset="0"/>
                        </a:rPr>
                        <a:t>35%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Aptos Narrow" panose="020B0004020202020204" pitchFamily="34" charset="0"/>
                        </a:rPr>
                        <a:t>$250,526-$626,350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Aptos Narrow" panose="020B0004020202020204" pitchFamily="34" charset="0"/>
                        </a:rPr>
                        <a:t>$250,501-$626,350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a:solidFill>
                            <a:srgbClr val="000000"/>
                          </a:solidFill>
                          <a:effectLst/>
                          <a:latin typeface="Aptos Narrow" panose="020B0004020202020204" pitchFamily="34" charset="0"/>
                        </a:rPr>
                        <a:t>$501,051-$751,600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000" b="0" i="0" u="none" strike="noStrike" dirty="0">
                          <a:solidFill>
                            <a:srgbClr val="000000"/>
                          </a:solidFill>
                          <a:effectLst/>
                          <a:latin typeface="Aptos Narrow" panose="020B0004020202020204" pitchFamily="34" charset="0"/>
                        </a:rPr>
                        <a:t>$250,526-$375-800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20812458"/>
                  </a:ext>
                </a:extLst>
              </a:tr>
              <a:tr h="639200">
                <a:tc>
                  <a:txBody>
                    <a:bodyPr/>
                    <a:lstStyle/>
                    <a:p>
                      <a:pPr algn="ctr" fontAlgn="b"/>
                      <a:r>
                        <a:rPr lang="en-US" sz="2000" b="0" i="0" u="none" strike="noStrike" dirty="0">
                          <a:solidFill>
                            <a:srgbClr val="000000"/>
                          </a:solidFill>
                          <a:effectLst/>
                          <a:latin typeface="Aptos Narrow" panose="020B0004020202020204" pitchFamily="34" charset="0"/>
                        </a:rPr>
                        <a:t>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2000" b="0" i="0" u="none" strike="noStrike">
                          <a:solidFill>
                            <a:srgbClr val="000000"/>
                          </a:solidFill>
                          <a:effectLst/>
                          <a:latin typeface="Aptos Narrow" panose="020B0004020202020204" pitchFamily="34" charset="0"/>
                        </a:rPr>
                        <a:t>Over $626,350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2000" b="0" i="0" u="none" strike="noStrike">
                          <a:solidFill>
                            <a:srgbClr val="000000"/>
                          </a:solidFill>
                          <a:effectLst/>
                          <a:latin typeface="Aptos Narrow" panose="020B0004020202020204" pitchFamily="34" charset="0"/>
                        </a:rPr>
                        <a:t>Over $626,350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2000" b="0" i="0" u="none" strike="noStrike">
                          <a:solidFill>
                            <a:srgbClr val="000000"/>
                          </a:solidFill>
                          <a:effectLst/>
                          <a:latin typeface="Aptos Narrow" panose="020B0004020202020204" pitchFamily="34" charset="0"/>
                        </a:rPr>
                        <a:t>Over $751,600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2000" b="0" i="0" u="none" strike="noStrike" dirty="0">
                          <a:solidFill>
                            <a:srgbClr val="000000"/>
                          </a:solidFill>
                          <a:effectLst/>
                          <a:latin typeface="Aptos Narrow" panose="020B0004020202020204" pitchFamily="34" charset="0"/>
                        </a:rPr>
                        <a:t>Over $375,800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2455256176"/>
                  </a:ext>
                </a:extLst>
              </a:tr>
            </a:tbl>
          </a:graphicData>
        </a:graphic>
      </p:graphicFrame>
    </p:spTree>
    <p:extLst>
      <p:ext uri="{BB962C8B-B14F-4D97-AF65-F5344CB8AC3E}">
        <p14:creationId xmlns:p14="http://schemas.microsoft.com/office/powerpoint/2010/main" val="405392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FF08091-4694-4CA6-AB38-DCDD4D5A4E15}"/>
              </a:ext>
            </a:extLst>
          </p:cNvPr>
          <p:cNvSpPr txBox="1">
            <a:spLocks/>
          </p:cNvSpPr>
          <p:nvPr/>
        </p:nvSpPr>
        <p:spPr>
          <a:xfrm>
            <a:off x="0" y="1"/>
            <a:ext cx="12191999" cy="754911"/>
          </a:xfrm>
          <a:prstGeom prst="rect">
            <a:avLst/>
          </a:prstGeom>
          <a:solidFill>
            <a:srgbClr val="0070C0"/>
          </a:solidFill>
        </p:spPr>
        <p:txBody>
          <a:bodyPr>
            <a:normAutofit fontScale="92500"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r>
              <a:rPr lang="en-US" sz="5600" dirty="0">
                <a:latin typeface="Franklin Gothic Demi Cond" panose="020B0706030402020204" pitchFamily="34" charset="0"/>
                <a:cs typeface="Arial" panose="020B0604020202020204" pitchFamily="34" charset="0"/>
              </a:rPr>
              <a:t>2025 Long-term Capital Gains Tax Rates </a:t>
            </a:r>
          </a:p>
          <a:p>
            <a:pPr algn="ctr">
              <a:defRPr/>
            </a:pPr>
            <a:endParaRPr lang="en-US" sz="9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defRPr/>
            </a:pPr>
            <a:endParaRPr lang="en-US" sz="9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defRPr/>
            </a:pPr>
            <a:endParaRPr lang="en-US" sz="9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defRPr/>
            </a:pPr>
            <a:endParaRPr lang="en-US" sz="9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90F47EB-BCAA-41D8-907A-E0BF910B0835}"/>
              </a:ext>
            </a:extLst>
          </p:cNvPr>
          <p:cNvSpPr txBox="1"/>
          <p:nvPr/>
        </p:nvSpPr>
        <p:spPr>
          <a:xfrm>
            <a:off x="278463" y="6200822"/>
            <a:ext cx="9975272" cy="276999"/>
          </a:xfrm>
          <a:prstGeom prst="rect">
            <a:avLst/>
          </a:prstGeom>
          <a:noFill/>
        </p:spPr>
        <p:txBody>
          <a:bodyPr wrap="square" rtlCol="0">
            <a:spAutoFit/>
          </a:bodyPr>
          <a:lstStyle/>
          <a:p>
            <a:r>
              <a:rPr lang="en-US" sz="1200" i="1" dirty="0">
                <a:solidFill>
                  <a:schemeClr val="bg1">
                    <a:lumMod val="50000"/>
                  </a:schemeClr>
                </a:solidFill>
              </a:rPr>
              <a:t>Source: Tax Foundation. Note: The income figures represent total taxable income, or income after all deductions are taken.</a:t>
            </a:r>
          </a:p>
        </p:txBody>
      </p:sp>
      <p:graphicFrame>
        <p:nvGraphicFramePr>
          <p:cNvPr id="3" name="Table 2">
            <a:extLst>
              <a:ext uri="{FF2B5EF4-FFF2-40B4-BE49-F238E27FC236}">
                <a16:creationId xmlns:a16="http://schemas.microsoft.com/office/drawing/2014/main" id="{C163BAE4-C756-2BB6-12DA-0A4F27E77244}"/>
              </a:ext>
            </a:extLst>
          </p:cNvPr>
          <p:cNvGraphicFramePr>
            <a:graphicFrameLocks noGrp="1"/>
          </p:cNvGraphicFramePr>
          <p:nvPr>
            <p:extLst>
              <p:ext uri="{D42A27DB-BD31-4B8C-83A1-F6EECF244321}">
                <p14:modId xmlns:p14="http://schemas.microsoft.com/office/powerpoint/2010/main" val="545241180"/>
              </p:ext>
            </p:extLst>
          </p:nvPr>
        </p:nvGraphicFramePr>
        <p:xfrm>
          <a:off x="1050757" y="995543"/>
          <a:ext cx="10090483" cy="3129024"/>
        </p:xfrm>
        <a:graphic>
          <a:graphicData uri="http://schemas.openxmlformats.org/drawingml/2006/table">
            <a:tbl>
              <a:tblPr/>
              <a:tblGrid>
                <a:gridCol w="2180727">
                  <a:extLst>
                    <a:ext uri="{9D8B030D-6E8A-4147-A177-3AD203B41FA5}">
                      <a16:colId xmlns:a16="http://schemas.microsoft.com/office/drawing/2014/main" val="119028547"/>
                    </a:ext>
                  </a:extLst>
                </a:gridCol>
                <a:gridCol w="3954878">
                  <a:extLst>
                    <a:ext uri="{9D8B030D-6E8A-4147-A177-3AD203B41FA5}">
                      <a16:colId xmlns:a16="http://schemas.microsoft.com/office/drawing/2014/main" val="1300355608"/>
                    </a:ext>
                  </a:extLst>
                </a:gridCol>
                <a:gridCol w="3954878">
                  <a:extLst>
                    <a:ext uri="{9D8B030D-6E8A-4147-A177-3AD203B41FA5}">
                      <a16:colId xmlns:a16="http://schemas.microsoft.com/office/drawing/2014/main" val="1971199202"/>
                    </a:ext>
                  </a:extLst>
                </a:gridCol>
              </a:tblGrid>
              <a:tr h="782256">
                <a:tc>
                  <a:txBody>
                    <a:bodyPr/>
                    <a:lstStyle/>
                    <a:p>
                      <a:pPr algn="ctr" fontAlgn="ctr"/>
                      <a:r>
                        <a:rPr lang="en-US" sz="2400" b="0" i="0" u="none" strike="noStrike" dirty="0">
                          <a:solidFill>
                            <a:srgbClr val="FFFFFF"/>
                          </a:solidFill>
                          <a:effectLst/>
                          <a:latin typeface="Aptos Narrow" panose="020B0004020202020204" pitchFamily="34" charset="0"/>
                        </a:rPr>
                        <a:t>Tax Rates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D93D9"/>
                    </a:solidFill>
                  </a:tcPr>
                </a:tc>
                <a:tc>
                  <a:txBody>
                    <a:bodyPr/>
                    <a:lstStyle/>
                    <a:p>
                      <a:pPr algn="ctr" fontAlgn="ctr"/>
                      <a:r>
                        <a:rPr lang="en-US" sz="2400" b="0" i="0" u="none" strike="noStrike" dirty="0">
                          <a:solidFill>
                            <a:srgbClr val="FFFFFF"/>
                          </a:solidFill>
                          <a:effectLst/>
                          <a:latin typeface="Aptos Narrow" panose="020B0004020202020204" pitchFamily="34" charset="0"/>
                        </a:rPr>
                        <a:t>Single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D93D9"/>
                    </a:solidFill>
                  </a:tcPr>
                </a:tc>
                <a:tc>
                  <a:txBody>
                    <a:bodyPr/>
                    <a:lstStyle/>
                    <a:p>
                      <a:pPr algn="ctr" fontAlgn="ctr"/>
                      <a:r>
                        <a:rPr lang="en-US" sz="2400" b="0" i="0" u="none" strike="noStrike" dirty="0">
                          <a:solidFill>
                            <a:srgbClr val="FFFFFF"/>
                          </a:solidFill>
                          <a:effectLst/>
                          <a:latin typeface="Aptos Narrow" panose="020B0004020202020204" pitchFamily="34" charset="0"/>
                        </a:rPr>
                        <a:t>Married Joint Filers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D93D9"/>
                    </a:solidFill>
                  </a:tcPr>
                </a:tc>
                <a:extLst>
                  <a:ext uri="{0D108BD9-81ED-4DB2-BD59-A6C34878D82A}">
                    <a16:rowId xmlns:a16="http://schemas.microsoft.com/office/drawing/2014/main" val="3517284407"/>
                  </a:ext>
                </a:extLst>
              </a:tr>
              <a:tr h="782256">
                <a:tc>
                  <a:txBody>
                    <a:bodyPr/>
                    <a:lstStyle/>
                    <a:p>
                      <a:pPr algn="ctr" fontAlgn="b"/>
                      <a:r>
                        <a:rPr lang="en-US" sz="2400" b="0" i="0" u="none" strike="noStrike">
                          <a:solidFill>
                            <a:srgbClr val="000000"/>
                          </a:solidFill>
                          <a:effectLst/>
                          <a:latin typeface="Aptos Narrow" panose="020B000402020202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2400" b="0" i="0" u="none" strike="noStrike" dirty="0">
                          <a:solidFill>
                            <a:srgbClr val="000000"/>
                          </a:solidFill>
                          <a:effectLst/>
                          <a:latin typeface="Aptos Narrow" panose="020B0004020202020204" pitchFamily="34" charset="0"/>
                        </a:rPr>
                        <a:t>$0 – 48,350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2400" b="0" i="0" u="none" strike="noStrike" dirty="0">
                          <a:solidFill>
                            <a:srgbClr val="000000"/>
                          </a:solidFill>
                          <a:effectLst/>
                          <a:latin typeface="Aptos Narrow" panose="020B0004020202020204" pitchFamily="34" charset="0"/>
                        </a:rPr>
                        <a:t>$0 - $96,700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75329760"/>
                  </a:ext>
                </a:extLst>
              </a:tr>
              <a:tr h="782256">
                <a:tc>
                  <a:txBody>
                    <a:bodyPr/>
                    <a:lstStyle/>
                    <a:p>
                      <a:pPr algn="ctr" fontAlgn="b"/>
                      <a:r>
                        <a:rPr lang="en-US" sz="2400" b="0" i="0" u="none" strike="noStrike">
                          <a:solidFill>
                            <a:srgbClr val="000000"/>
                          </a:solidFill>
                          <a:effectLst/>
                          <a:latin typeface="Aptos Narrow" panose="020B0004020202020204" pitchFamily="34" charset="0"/>
                        </a:rPr>
                        <a:t>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0" i="0" u="none" strike="noStrike" dirty="0">
                          <a:solidFill>
                            <a:srgbClr val="000000"/>
                          </a:solidFill>
                          <a:effectLst/>
                          <a:latin typeface="Aptos Narrow" panose="020B0004020202020204" pitchFamily="34" charset="0"/>
                        </a:rPr>
                        <a:t>$48,350 - $533,400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US" sz="2400" b="0" i="0" u="none" strike="noStrike" dirty="0">
                          <a:solidFill>
                            <a:srgbClr val="000000"/>
                          </a:solidFill>
                          <a:effectLst/>
                          <a:latin typeface="Aptos Narrow" panose="020B0004020202020204" pitchFamily="34" charset="0"/>
                        </a:rPr>
                        <a:t>$96,700 - $600,050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04887387"/>
                  </a:ext>
                </a:extLst>
              </a:tr>
              <a:tr h="782256">
                <a:tc>
                  <a:txBody>
                    <a:bodyPr/>
                    <a:lstStyle/>
                    <a:p>
                      <a:pPr algn="ctr" fontAlgn="b"/>
                      <a:r>
                        <a:rPr lang="en-US" sz="2400" b="0" i="0" u="none" strike="noStrike" dirty="0">
                          <a:solidFill>
                            <a:srgbClr val="000000"/>
                          </a:solidFill>
                          <a:effectLst/>
                          <a:latin typeface="Aptos Narrow" panose="020B0004020202020204" pitchFamily="34" charset="0"/>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2400" b="0" i="0" u="none" strike="noStrike" dirty="0">
                          <a:solidFill>
                            <a:srgbClr val="000000"/>
                          </a:solidFill>
                          <a:effectLst/>
                          <a:latin typeface="Aptos Narrow" panose="020B0004020202020204" pitchFamily="34" charset="0"/>
                        </a:rPr>
                        <a:t>$533,400 and up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2400" b="0" i="0" u="none" strike="noStrike" dirty="0">
                          <a:solidFill>
                            <a:srgbClr val="000000"/>
                          </a:solidFill>
                          <a:effectLst/>
                          <a:latin typeface="Aptos Narrow" panose="020B0004020202020204" pitchFamily="34" charset="0"/>
                        </a:rPr>
                        <a:t>$600,050 and up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232150266"/>
                  </a:ext>
                </a:extLst>
              </a:tr>
            </a:tbl>
          </a:graphicData>
        </a:graphic>
      </p:graphicFrame>
    </p:spTree>
    <p:extLst>
      <p:ext uri="{BB962C8B-B14F-4D97-AF65-F5344CB8AC3E}">
        <p14:creationId xmlns:p14="http://schemas.microsoft.com/office/powerpoint/2010/main" val="29087430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D2425E7-6512-4E83-A0C7-5F850F1E050C}"/>
              </a:ext>
            </a:extLst>
          </p:cNvPr>
          <p:cNvSpPr txBox="1">
            <a:spLocks/>
          </p:cNvSpPr>
          <p:nvPr/>
        </p:nvSpPr>
        <p:spPr>
          <a:xfrm>
            <a:off x="0" y="-22198"/>
            <a:ext cx="12192000" cy="917232"/>
          </a:xfrm>
          <a:prstGeom prst="rect">
            <a:avLst/>
          </a:prstGeom>
          <a:solidFill>
            <a:srgbClr val="0070C0"/>
          </a:solidFill>
        </p:spPr>
        <p:txBody>
          <a:bodyPr>
            <a:normAutofit fontScale="47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br>
              <a:rPr lang="en-US" sz="1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1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1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2600" dirty="0">
                <a:latin typeface="Franklin Gothic Demi Cond" panose="020B0706030402020204" pitchFamily="34" charset="0"/>
                <a:cs typeface="Arial" panose="020B0604020202020204" pitchFamily="34" charset="0"/>
              </a:rPr>
              <a:t>Contribute to Your Retirement Plans</a:t>
            </a:r>
          </a:p>
          <a:p>
            <a:pPr algn="ctr">
              <a:defRPr/>
            </a:pPr>
            <a:endParaRPr lang="en-US" sz="9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aphicFrame>
        <p:nvGraphicFramePr>
          <p:cNvPr id="5" name="Table 3">
            <a:extLst>
              <a:ext uri="{FF2B5EF4-FFF2-40B4-BE49-F238E27FC236}">
                <a16:creationId xmlns:a16="http://schemas.microsoft.com/office/drawing/2014/main" id="{0153C59B-046E-4F30-9081-3E2D3A75C814}"/>
              </a:ext>
            </a:extLst>
          </p:cNvPr>
          <p:cNvGraphicFramePr>
            <a:graphicFrameLocks noGrp="1"/>
          </p:cNvGraphicFramePr>
          <p:nvPr>
            <p:extLst>
              <p:ext uri="{D42A27DB-BD31-4B8C-83A1-F6EECF244321}">
                <p14:modId xmlns:p14="http://schemas.microsoft.com/office/powerpoint/2010/main" val="2457234922"/>
              </p:ext>
            </p:extLst>
          </p:nvPr>
        </p:nvGraphicFramePr>
        <p:xfrm>
          <a:off x="314632" y="1189949"/>
          <a:ext cx="11565425" cy="5365691"/>
        </p:xfrm>
        <a:graphic>
          <a:graphicData uri="http://schemas.openxmlformats.org/drawingml/2006/table">
            <a:tbl>
              <a:tblPr firstRow="1" bandRow="1">
                <a:tableStyleId>{5C22544A-7EE6-4342-B048-85BDC9FD1C3A}</a:tableStyleId>
              </a:tblPr>
              <a:tblGrid>
                <a:gridCol w="9796152">
                  <a:extLst>
                    <a:ext uri="{9D8B030D-6E8A-4147-A177-3AD203B41FA5}">
                      <a16:colId xmlns:a16="http://schemas.microsoft.com/office/drawing/2014/main" val="1723895225"/>
                    </a:ext>
                  </a:extLst>
                </a:gridCol>
                <a:gridCol w="1769273">
                  <a:extLst>
                    <a:ext uri="{9D8B030D-6E8A-4147-A177-3AD203B41FA5}">
                      <a16:colId xmlns:a16="http://schemas.microsoft.com/office/drawing/2014/main" val="3971732385"/>
                    </a:ext>
                  </a:extLst>
                </a:gridCol>
              </a:tblGrid>
              <a:tr h="799792">
                <a:tc gridSpan="2">
                  <a:txBody>
                    <a:bodyPr/>
                    <a:lstStyle/>
                    <a:p>
                      <a:pPr algn="ctr"/>
                      <a:r>
                        <a:rPr lang="en-US" sz="3600" dirty="0">
                          <a:solidFill>
                            <a:srgbClr val="002060"/>
                          </a:solidFill>
                        </a:rPr>
                        <a:t>2025 Retirement Contribution Plan Limits</a:t>
                      </a:r>
                    </a:p>
                  </a:txBody>
                  <a:tcPr>
                    <a:solidFill>
                      <a:schemeClr val="bg1">
                        <a:lumMod val="95000"/>
                      </a:schemeClr>
                    </a:solidFill>
                  </a:tcPr>
                </a:tc>
                <a:tc hMerge="1">
                  <a:txBody>
                    <a:bodyPr/>
                    <a:lstStyle/>
                    <a:p>
                      <a:endParaRPr lang="en-US" dirty="0"/>
                    </a:p>
                  </a:txBody>
                  <a:tcPr>
                    <a:solidFill>
                      <a:schemeClr val="bg1">
                        <a:lumMod val="95000"/>
                      </a:schemeClr>
                    </a:solidFill>
                  </a:tcPr>
                </a:tc>
                <a:extLst>
                  <a:ext uri="{0D108BD9-81ED-4DB2-BD59-A6C34878D82A}">
                    <a16:rowId xmlns:a16="http://schemas.microsoft.com/office/drawing/2014/main" val="1118265524"/>
                  </a:ext>
                </a:extLst>
              </a:tr>
              <a:tr h="557962">
                <a:tc>
                  <a:txBody>
                    <a:bodyPr/>
                    <a:lstStyle/>
                    <a:p>
                      <a:pPr marL="0" marR="57150" algn="just">
                        <a:spcBef>
                          <a:spcPts val="0"/>
                        </a:spcBef>
                        <a:spcAft>
                          <a:spcPts val="0"/>
                        </a:spcAft>
                      </a:pPr>
                      <a:r>
                        <a:rPr lang="en-US" sz="2700" spc="5" dirty="0">
                          <a:effectLst/>
                        </a:rPr>
                        <a:t>Elective deferrals to 401(k), 403(b), 457(b)(2), 457(c)(1) plans</a:t>
                      </a:r>
                      <a:endParaRPr lang="en-US" sz="2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57150" algn="ctr">
                        <a:spcBef>
                          <a:spcPts val="0"/>
                        </a:spcBef>
                        <a:spcAft>
                          <a:spcPts val="0"/>
                        </a:spcAft>
                      </a:pPr>
                      <a:r>
                        <a:rPr lang="en-US" sz="3200" spc="5" dirty="0">
                          <a:effectLst/>
                        </a:rPr>
                        <a:t>$23,500</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3331639890"/>
                  </a:ext>
                </a:extLst>
              </a:tr>
              <a:tr h="557962">
                <a:tc>
                  <a:txBody>
                    <a:bodyPr/>
                    <a:lstStyle/>
                    <a:p>
                      <a:pPr marL="0" marR="57150" algn="just">
                        <a:spcBef>
                          <a:spcPts val="0"/>
                        </a:spcBef>
                        <a:spcAft>
                          <a:spcPts val="0"/>
                        </a:spcAft>
                      </a:pPr>
                      <a:r>
                        <a:rPr lang="en-US" sz="2700" spc="5">
                          <a:effectLst/>
                        </a:rPr>
                        <a:t>Contributions to defined contribution plans</a:t>
                      </a:r>
                      <a:endParaRPr lang="en-US" sz="27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57150" algn="ctr">
                        <a:spcBef>
                          <a:spcPts val="0"/>
                        </a:spcBef>
                        <a:spcAft>
                          <a:spcPts val="0"/>
                        </a:spcAft>
                      </a:pPr>
                      <a:r>
                        <a:rPr lang="en-US" sz="3200" spc="5" dirty="0">
                          <a:effectLst/>
                        </a:rPr>
                        <a:t>$70,000</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113037085"/>
                  </a:ext>
                </a:extLst>
              </a:tr>
              <a:tr h="660165">
                <a:tc>
                  <a:txBody>
                    <a:bodyPr/>
                    <a:lstStyle/>
                    <a:p>
                      <a:pPr marL="0" marR="57150" algn="just">
                        <a:spcBef>
                          <a:spcPts val="0"/>
                        </a:spcBef>
                        <a:spcAft>
                          <a:spcPts val="0"/>
                        </a:spcAft>
                      </a:pPr>
                      <a:r>
                        <a:rPr lang="en-US" sz="2700" spc="5">
                          <a:effectLst/>
                        </a:rPr>
                        <a:t>Contributions to SIMPLEs</a:t>
                      </a:r>
                      <a:endParaRPr lang="en-US" sz="27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marR="57150" algn="ctr">
                        <a:spcBef>
                          <a:spcPts val="0"/>
                        </a:spcBef>
                        <a:spcAft>
                          <a:spcPts val="0"/>
                        </a:spcAft>
                      </a:pPr>
                      <a:r>
                        <a:rPr lang="en-US" sz="3200" spc="5" dirty="0">
                          <a:effectLst/>
                        </a:rPr>
                        <a:t>$16,500</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2301295040"/>
                  </a:ext>
                </a:extLst>
              </a:tr>
              <a:tr h="557962">
                <a:tc>
                  <a:txBody>
                    <a:bodyPr/>
                    <a:lstStyle/>
                    <a:p>
                      <a:pPr marL="0" marR="57150" algn="just">
                        <a:spcBef>
                          <a:spcPts val="0"/>
                        </a:spcBef>
                        <a:spcAft>
                          <a:spcPts val="0"/>
                        </a:spcAft>
                      </a:pPr>
                      <a:r>
                        <a:rPr lang="en-US" sz="2700" spc="5" dirty="0">
                          <a:effectLst/>
                        </a:rPr>
                        <a:t>Contributions to traditional IRAs</a:t>
                      </a:r>
                      <a:endParaRPr lang="en-US" sz="2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marL="0" marR="57150" algn="ctr">
                        <a:spcBef>
                          <a:spcPts val="0"/>
                        </a:spcBef>
                        <a:spcAft>
                          <a:spcPts val="0"/>
                        </a:spcAft>
                      </a:pPr>
                      <a:r>
                        <a:rPr lang="en-US" sz="3200" spc="5" dirty="0">
                          <a:effectLst/>
                        </a:rPr>
                        <a:t>$7,000</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2643599560"/>
                  </a:ext>
                </a:extLst>
              </a:tr>
              <a:tr h="557962">
                <a:tc>
                  <a:txBody>
                    <a:bodyPr/>
                    <a:lstStyle/>
                    <a:p>
                      <a:pPr marL="0" marR="57150" algn="just">
                        <a:spcBef>
                          <a:spcPts val="0"/>
                        </a:spcBef>
                        <a:spcAft>
                          <a:spcPts val="0"/>
                        </a:spcAft>
                      </a:pPr>
                      <a:r>
                        <a:rPr lang="en-US" sz="2700" spc="5">
                          <a:effectLst/>
                        </a:rPr>
                        <a:t>Catch-up Contributions to 401(k), 403(b), 457(b)(2), 457(c)(1) plans</a:t>
                      </a:r>
                      <a:endParaRPr lang="en-US" sz="27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marL="0" marR="57150" algn="ctr">
                        <a:spcBef>
                          <a:spcPts val="0"/>
                        </a:spcBef>
                        <a:spcAft>
                          <a:spcPts val="0"/>
                        </a:spcAft>
                      </a:pPr>
                      <a:r>
                        <a:rPr lang="en-US" sz="3200" spc="5" dirty="0">
                          <a:effectLst/>
                        </a:rPr>
                        <a:t>$7,500</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extLst>
                  <a:ext uri="{0D108BD9-81ED-4DB2-BD59-A6C34878D82A}">
                    <a16:rowId xmlns:a16="http://schemas.microsoft.com/office/drawing/2014/main" val="1795682144"/>
                  </a:ext>
                </a:extLst>
              </a:tr>
              <a:tr h="557962">
                <a:tc>
                  <a:txBody>
                    <a:bodyPr/>
                    <a:lstStyle/>
                    <a:p>
                      <a:pPr marL="0" marR="57150" algn="just">
                        <a:spcBef>
                          <a:spcPts val="0"/>
                        </a:spcBef>
                        <a:spcAft>
                          <a:spcPts val="0"/>
                        </a:spcAft>
                      </a:pPr>
                      <a:r>
                        <a:rPr lang="en-US" sz="2700" spc="5" dirty="0">
                          <a:effectLst/>
                        </a:rPr>
                        <a:t>Catch-up Contributions to SIMPLEs</a:t>
                      </a:r>
                      <a:endParaRPr lang="en-US" sz="2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marL="0" marR="57150" algn="ctr">
                        <a:spcBef>
                          <a:spcPts val="0"/>
                        </a:spcBef>
                        <a:spcAft>
                          <a:spcPts val="0"/>
                        </a:spcAft>
                      </a:pPr>
                      <a:r>
                        <a:rPr lang="en-US" sz="3200" spc="5" dirty="0">
                          <a:effectLst/>
                        </a:rPr>
                        <a:t>$3,500</a:t>
                      </a:r>
                      <a:endParaRPr lang="en-US" sz="3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extLst>
                  <a:ext uri="{0D108BD9-81ED-4DB2-BD59-A6C34878D82A}">
                    <a16:rowId xmlns:a16="http://schemas.microsoft.com/office/drawing/2014/main" val="1675504875"/>
                  </a:ext>
                </a:extLst>
              </a:tr>
              <a:tr h="557962">
                <a:tc>
                  <a:txBody>
                    <a:bodyPr/>
                    <a:lstStyle/>
                    <a:p>
                      <a:pPr marL="0" marR="57150" algn="just">
                        <a:spcBef>
                          <a:spcPts val="0"/>
                        </a:spcBef>
                        <a:spcAft>
                          <a:spcPts val="0"/>
                        </a:spcAft>
                      </a:pPr>
                      <a:r>
                        <a:rPr lang="en-US" sz="2700" spc="5" dirty="0">
                          <a:effectLst/>
                        </a:rPr>
                        <a:t>Catch-up Contributions to IRAs</a:t>
                      </a:r>
                    </a:p>
                  </a:txBody>
                  <a:tcPr marL="68580" marR="68580" marT="0" marB="0">
                    <a:solidFill>
                      <a:schemeClr val="accent5">
                        <a:lumMod val="60000"/>
                        <a:lumOff val="40000"/>
                      </a:schemeClr>
                    </a:solidFill>
                  </a:tcPr>
                </a:tc>
                <a:tc>
                  <a:txBody>
                    <a:bodyPr/>
                    <a:lstStyle/>
                    <a:p>
                      <a:pPr marL="0" marR="57150" algn="ctr">
                        <a:spcBef>
                          <a:spcPts val="0"/>
                        </a:spcBef>
                        <a:spcAft>
                          <a:spcPts val="0"/>
                        </a:spcAft>
                      </a:pPr>
                      <a:r>
                        <a:rPr lang="en-US" sz="3200" spc="5" dirty="0">
                          <a:effectLst/>
                        </a:rPr>
                        <a:t>$1,000</a:t>
                      </a:r>
                    </a:p>
                  </a:txBody>
                  <a:tcPr marL="68580" marR="68580" marT="0" marB="0">
                    <a:solidFill>
                      <a:schemeClr val="accent5">
                        <a:lumMod val="60000"/>
                        <a:lumOff val="40000"/>
                      </a:schemeClr>
                    </a:solidFill>
                  </a:tcPr>
                </a:tc>
                <a:extLst>
                  <a:ext uri="{0D108BD9-81ED-4DB2-BD59-A6C34878D82A}">
                    <a16:rowId xmlns:a16="http://schemas.microsoft.com/office/drawing/2014/main" val="2617865836"/>
                  </a:ext>
                </a:extLst>
              </a:tr>
              <a:tr h="557962">
                <a:tc>
                  <a:txBody>
                    <a:bodyPr/>
                    <a:lstStyle/>
                    <a:p>
                      <a:pPr marL="0" marR="57150" lvl="0" indent="0" algn="just" defTabSz="914400" rtl="0" eaLnBrk="1" fontAlgn="auto" latinLnBrk="0" hangingPunct="1">
                        <a:lnSpc>
                          <a:spcPct val="100000"/>
                        </a:lnSpc>
                        <a:spcBef>
                          <a:spcPts val="0"/>
                        </a:spcBef>
                        <a:spcAft>
                          <a:spcPts val="0"/>
                        </a:spcAft>
                        <a:buClrTx/>
                        <a:buSzTx/>
                        <a:buFontTx/>
                        <a:buNone/>
                        <a:tabLst/>
                        <a:defRPr/>
                      </a:pPr>
                      <a:r>
                        <a:rPr lang="en-US" sz="2700" spc="5" dirty="0">
                          <a:effectLst/>
                          <a:latin typeface="Calibri" panose="020F0502020204030204" pitchFamily="34" charset="0"/>
                          <a:ea typeface="Times New Roman" panose="02020603050405020304" pitchFamily="18" charset="0"/>
                          <a:cs typeface="Times New Roman" panose="02020603050405020304" pitchFamily="18" charset="0"/>
                        </a:rPr>
                        <a:t>New “SUPER” Catch-up for those aged 60 - 63</a:t>
                      </a:r>
                      <a:endParaRPr lang="en-US" sz="2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marL="0" marR="57150" lvl="0" indent="0" algn="ctr" defTabSz="914400" rtl="0" eaLnBrk="1" fontAlgn="auto" latinLnBrk="0" hangingPunct="1">
                        <a:lnSpc>
                          <a:spcPct val="100000"/>
                        </a:lnSpc>
                        <a:spcBef>
                          <a:spcPts val="0"/>
                        </a:spcBef>
                        <a:spcAft>
                          <a:spcPts val="0"/>
                        </a:spcAft>
                        <a:buClrTx/>
                        <a:buSzTx/>
                        <a:buFontTx/>
                        <a:buNone/>
                        <a:tabLst/>
                        <a:defRPr/>
                      </a:pPr>
                      <a:r>
                        <a:rPr lang="en-US" sz="3200" dirty="0">
                          <a:effectLst/>
                          <a:latin typeface="Calibri" panose="020F0502020204030204" pitchFamily="34" charset="0"/>
                          <a:ea typeface="Times New Roman" panose="02020603050405020304" pitchFamily="18" charset="0"/>
                          <a:cs typeface="Times New Roman" panose="02020603050405020304" pitchFamily="18" charset="0"/>
                        </a:rPr>
                        <a:t>$11,250</a:t>
                      </a:r>
                    </a:p>
                  </a:txBody>
                  <a:tcPr marL="68580" marR="68580" marT="0" marB="0">
                    <a:solidFill>
                      <a:schemeClr val="accent5">
                        <a:lumMod val="60000"/>
                        <a:lumOff val="40000"/>
                      </a:schemeClr>
                    </a:solidFill>
                  </a:tcPr>
                </a:tc>
                <a:extLst>
                  <a:ext uri="{0D108BD9-81ED-4DB2-BD59-A6C34878D82A}">
                    <a16:rowId xmlns:a16="http://schemas.microsoft.com/office/drawing/2014/main" val="3380531769"/>
                  </a:ext>
                </a:extLst>
              </a:tr>
            </a:tbl>
          </a:graphicData>
        </a:graphic>
      </p:graphicFrame>
    </p:spTree>
    <p:extLst>
      <p:ext uri="{BB962C8B-B14F-4D97-AF65-F5344CB8AC3E}">
        <p14:creationId xmlns:p14="http://schemas.microsoft.com/office/powerpoint/2010/main" val="3041744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C982815-EA28-4FF5-BED7-FC09EE463EF3}"/>
              </a:ext>
            </a:extLst>
          </p:cNvPr>
          <p:cNvPicPr>
            <a:picLocks noChangeAspect="1"/>
          </p:cNvPicPr>
          <p:nvPr/>
        </p:nvPicPr>
        <p:blipFill>
          <a:blip r:embed="rId3">
            <a:duotone>
              <a:schemeClr val="accent5">
                <a:shade val="45000"/>
                <a:satMod val="135000"/>
              </a:schemeClr>
              <a:prstClr val="white"/>
            </a:duotone>
            <a:alphaModFix amt="35000"/>
          </a:blip>
          <a:stretch>
            <a:fillRect/>
          </a:stretch>
        </p:blipFill>
        <p:spPr>
          <a:xfrm>
            <a:off x="0" y="902591"/>
            <a:ext cx="12192000" cy="5955409"/>
          </a:xfrm>
          <a:prstGeom prst="rect">
            <a:avLst/>
          </a:prstGeom>
          <a:ln>
            <a:noFill/>
          </a:ln>
        </p:spPr>
      </p:pic>
      <p:sp>
        <p:nvSpPr>
          <p:cNvPr id="4" name="Title 1">
            <a:extLst>
              <a:ext uri="{FF2B5EF4-FFF2-40B4-BE49-F238E27FC236}">
                <a16:creationId xmlns:a16="http://schemas.microsoft.com/office/drawing/2014/main" id="{5D962569-C3C0-4D4E-8320-2176C78C98F3}"/>
              </a:ext>
            </a:extLst>
          </p:cNvPr>
          <p:cNvSpPr txBox="1">
            <a:spLocks/>
          </p:cNvSpPr>
          <p:nvPr/>
        </p:nvSpPr>
        <p:spPr>
          <a:xfrm>
            <a:off x="0" y="-14641"/>
            <a:ext cx="12192000" cy="917232"/>
          </a:xfrm>
          <a:prstGeom prst="rect">
            <a:avLst/>
          </a:prstGeom>
          <a:solidFill>
            <a:srgbClr val="0070C0"/>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r>
              <a:rPr lang="en-US" sz="6000" dirty="0">
                <a:latin typeface="Franklin Gothic Demi Cond" panose="020B0706030402020204" pitchFamily="34" charset="0"/>
                <a:cs typeface="Arial" panose="020B0604020202020204" pitchFamily="34" charset="0"/>
              </a:rPr>
              <a:t>Annual Exclusion Gifts</a:t>
            </a:r>
          </a:p>
          <a:p>
            <a:pPr algn="ctr">
              <a:defRPr/>
            </a:pPr>
            <a:endParaRPr lang="en-US" sz="8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837B260-A4AC-4737-9167-C27F6E65372B}"/>
              </a:ext>
            </a:extLst>
          </p:cNvPr>
          <p:cNvSpPr txBox="1"/>
          <p:nvPr/>
        </p:nvSpPr>
        <p:spPr>
          <a:xfrm>
            <a:off x="0" y="1072512"/>
            <a:ext cx="12191999" cy="5304016"/>
          </a:xfrm>
          <a:prstGeom prst="rect">
            <a:avLst/>
          </a:prstGeom>
          <a:noFill/>
        </p:spPr>
        <p:txBody>
          <a:bodyPr wrap="square">
            <a:spAutoFit/>
          </a:bodyPr>
          <a:lstStyle/>
          <a:p>
            <a:pPr lvl="0" algn="ctr">
              <a:spcAft>
                <a:spcPts val="750"/>
              </a:spcAft>
              <a:buClr>
                <a:srgbClr val="0076A3"/>
              </a:buClr>
              <a:buSzPts val="1200"/>
            </a:pPr>
            <a:r>
              <a:rPr lang="en-US" sz="3600" b="1" dirty="0">
                <a:solidFill>
                  <a:srgbClr val="1A4D98"/>
                </a:solidFill>
                <a:latin typeface="Calibri" panose="020F0502020204030204" pitchFamily="34" charset="0"/>
                <a:cs typeface="Calibri" panose="020F0502020204030204" pitchFamily="34" charset="0"/>
              </a:rPr>
              <a:t>$</a:t>
            </a:r>
            <a:r>
              <a:rPr lang="en-US" sz="4800" b="1" dirty="0">
                <a:solidFill>
                  <a:srgbClr val="1A4D98"/>
                </a:solidFill>
                <a:latin typeface="Calibri" panose="020F0502020204030204" pitchFamily="34" charset="0"/>
                <a:cs typeface="Calibri" panose="020F0502020204030204" pitchFamily="34" charset="0"/>
              </a:rPr>
              <a:t>19,000 </a:t>
            </a:r>
          </a:p>
          <a:p>
            <a:pPr algn="ctr">
              <a:buClr>
                <a:srgbClr val="0076A3"/>
              </a:buClr>
              <a:buSzPts val="1200"/>
              <a:tabLst>
                <a:tab pos="0" algn="l"/>
              </a:tabLst>
            </a:pPr>
            <a:r>
              <a:rPr lang="en-US" sz="3600" b="1" dirty="0">
                <a:solidFill>
                  <a:srgbClr val="1A4D98"/>
                </a:solidFill>
                <a:latin typeface="Calibri" panose="020F0502020204030204" pitchFamily="34" charset="0"/>
                <a:cs typeface="Calibri" panose="020F0502020204030204" pitchFamily="34" charset="0"/>
              </a:rPr>
              <a:t>2025 maximum amount of gift tax exemption per person.</a:t>
            </a:r>
          </a:p>
          <a:p>
            <a:pPr algn="ctr">
              <a:buClr>
                <a:srgbClr val="0076A3"/>
              </a:buClr>
              <a:buSzPts val="1200"/>
              <a:tabLst>
                <a:tab pos="0" algn="l"/>
              </a:tabLst>
            </a:pPr>
            <a:r>
              <a:rPr lang="en-US" sz="4400" b="1" dirty="0">
                <a:solidFill>
                  <a:srgbClr val="1A4D98"/>
                </a:solidFill>
                <a:latin typeface="Calibri" panose="020F0502020204030204" pitchFamily="34" charset="0"/>
                <a:cs typeface="Calibri" panose="020F0502020204030204" pitchFamily="34" charset="0"/>
              </a:rPr>
              <a:t> </a:t>
            </a:r>
          </a:p>
          <a:p>
            <a:pPr lvl="1">
              <a:buClr>
                <a:srgbClr val="0076A3"/>
              </a:buClr>
              <a:buSzPts val="1200"/>
              <a:tabLst>
                <a:tab pos="0" algn="l"/>
              </a:tabLst>
            </a:pPr>
            <a:r>
              <a:rPr lang="en-US" sz="3600" b="1" dirty="0">
                <a:solidFill>
                  <a:schemeClr val="bg2">
                    <a:lumMod val="10000"/>
                  </a:schemeClr>
                </a:solidFill>
                <a:latin typeface="Calibri" panose="020F0502020204030204" pitchFamily="34" charset="0"/>
                <a:cs typeface="Calibri" panose="020F0502020204030204" pitchFamily="34" charset="0"/>
              </a:rPr>
              <a:t>Ideas for gifting can include:</a:t>
            </a:r>
            <a:br>
              <a:rPr lang="en-US" sz="3600" b="1" dirty="0">
                <a:solidFill>
                  <a:schemeClr val="bg2">
                    <a:lumMod val="10000"/>
                  </a:schemeClr>
                </a:solidFill>
                <a:latin typeface="Calibri" panose="020F0502020204030204" pitchFamily="34" charset="0"/>
                <a:cs typeface="Calibri" panose="020F0502020204030204" pitchFamily="34" charset="0"/>
              </a:rPr>
            </a:br>
            <a:endParaRPr lang="en-US" sz="3600" b="1" dirty="0">
              <a:solidFill>
                <a:schemeClr val="bg2">
                  <a:lumMod val="10000"/>
                </a:schemeClr>
              </a:solidFill>
              <a:latin typeface="Calibri" panose="020F0502020204030204" pitchFamily="34" charset="0"/>
              <a:cs typeface="Calibri" panose="020F0502020204030204" pitchFamily="34" charset="0"/>
            </a:endParaRPr>
          </a:p>
          <a:p>
            <a:pPr marL="1085850" lvl="2" indent="-457200">
              <a:buClr>
                <a:srgbClr val="0076A3"/>
              </a:buClr>
              <a:buSzPct val="100000"/>
              <a:buFont typeface="Arial" panose="020B0604020202020204" pitchFamily="34" charset="0"/>
              <a:buChar char="•"/>
              <a:tabLst>
                <a:tab pos="0" algn="l"/>
              </a:tabLst>
            </a:pPr>
            <a:r>
              <a:rPr lang="en-US" sz="3600" b="1" dirty="0">
                <a:solidFill>
                  <a:srgbClr val="0076A3"/>
                </a:solidFill>
                <a:latin typeface="Calibri" panose="020F0502020204030204" pitchFamily="34" charset="0"/>
                <a:cs typeface="Calibri" panose="020F0502020204030204" pitchFamily="34" charset="0"/>
              </a:rPr>
              <a:t>contributing to a working child (or grandchild’s) IRA</a:t>
            </a:r>
          </a:p>
          <a:p>
            <a:pPr lvl="2">
              <a:buClr>
                <a:srgbClr val="0076A3"/>
              </a:buClr>
              <a:buSzPct val="100000"/>
              <a:tabLst>
                <a:tab pos="0" algn="l"/>
              </a:tabLst>
            </a:pPr>
            <a:endParaRPr lang="en-US" sz="3600" b="1" dirty="0">
              <a:solidFill>
                <a:srgbClr val="0076A3"/>
              </a:solidFill>
              <a:latin typeface="Calibri" panose="020F0502020204030204" pitchFamily="34" charset="0"/>
              <a:cs typeface="Calibri" panose="020F0502020204030204" pitchFamily="34" charset="0"/>
            </a:endParaRPr>
          </a:p>
          <a:p>
            <a:pPr marL="1085850" lvl="2" indent="-457200">
              <a:buClr>
                <a:srgbClr val="0076A3"/>
              </a:buClr>
              <a:buSzPct val="100000"/>
              <a:buFont typeface="Arial" panose="020B0604020202020204" pitchFamily="34" charset="0"/>
              <a:buChar char="•"/>
              <a:tabLst>
                <a:tab pos="0" algn="l"/>
              </a:tabLst>
            </a:pPr>
            <a:r>
              <a:rPr lang="en-US" sz="3600" b="1" dirty="0">
                <a:solidFill>
                  <a:srgbClr val="0076A3"/>
                </a:solidFill>
                <a:latin typeface="Calibri" panose="020F0502020204030204" pitchFamily="34" charset="0"/>
                <a:cs typeface="Calibri" panose="020F0502020204030204" pitchFamily="34" charset="0"/>
              </a:rPr>
              <a:t>gifting to a 529 plan</a:t>
            </a:r>
          </a:p>
          <a:p>
            <a:pPr marL="285750" lvl="0" indent="-285750">
              <a:spcAft>
                <a:spcPts val="750"/>
              </a:spcAft>
              <a:buClr>
                <a:srgbClr val="0076A3"/>
              </a:buClr>
              <a:buSzPts val="1200"/>
              <a:buFont typeface="Arial" panose="020B0604020202020204" pitchFamily="34" charset="0"/>
              <a:buChar char="•"/>
            </a:pPr>
            <a:endParaRPr lang="en-US" sz="2400" dirty="0">
              <a:solidFill>
                <a:schemeClr val="bg2">
                  <a:lumMod val="1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5121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proactive tax">
            <a:extLst>
              <a:ext uri="{FF2B5EF4-FFF2-40B4-BE49-F238E27FC236}">
                <a16:creationId xmlns:a16="http://schemas.microsoft.com/office/drawing/2014/main" id="{DDB2B37B-2EFF-40AD-995B-332D26F97ACD}"/>
              </a:ext>
            </a:extLst>
          </p:cNvPr>
          <p:cNvPicPr>
            <a:picLocks noChangeAspect="1" noChangeArrowheads="1"/>
          </p:cNvPicPr>
          <p:nvPr/>
        </p:nvPicPr>
        <p:blipFill>
          <a:blip r:embed="rId3">
            <a:alphaModFix amt="85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3A9253E2-3A7A-4922-8323-57296A94E041}"/>
              </a:ext>
            </a:extLst>
          </p:cNvPr>
          <p:cNvSpPr txBox="1">
            <a:spLocks/>
          </p:cNvSpPr>
          <p:nvPr/>
        </p:nvSpPr>
        <p:spPr>
          <a:xfrm>
            <a:off x="0" y="1976788"/>
            <a:ext cx="12192000" cy="3201702"/>
          </a:xfrm>
          <a:prstGeom prst="rect">
            <a:avLst/>
          </a:prstGeom>
          <a:solidFill>
            <a:srgbClr val="0070C0">
              <a:alpha val="89804"/>
            </a:srgbClr>
          </a:solidFill>
        </p:spPr>
        <p:txBody>
          <a:bodyPr>
            <a:normAutofit fontScale="550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b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2000" b="1" dirty="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Arial" panose="020B0604020202020204" pitchFamily="34" charset="0"/>
              </a:rPr>
              <a:t>Proactive Tax Planning Strategies</a:t>
            </a:r>
          </a:p>
          <a:p>
            <a:pPr algn="ctr">
              <a:lnSpc>
                <a:spcPct val="120000"/>
              </a:lnSpc>
            </a:pPr>
            <a:br>
              <a:rPr lang="en-US" sz="8000" b="1" dirty="0">
                <a:solidFill>
                  <a:schemeClr val="bg1"/>
                </a:solidFill>
                <a:effectLst>
                  <a:outerShdw blurRad="38100" dist="38100" dir="2700000" algn="tl">
                    <a:srgbClr val="000000">
                      <a:alpha val="43137"/>
                    </a:srgbClr>
                  </a:outerShdw>
                </a:effectLst>
                <a:latin typeface="Roboto Slab" pitchFamily="2" charset="0"/>
                <a:cs typeface="Arial" panose="020B0604020202020204" pitchFamily="34" charset="0"/>
              </a:rPr>
            </a:br>
            <a:r>
              <a:rPr lang="en-US" sz="6500" b="1" dirty="0">
                <a:solidFill>
                  <a:schemeClr val="bg1"/>
                </a:solidFill>
                <a:effectLst>
                  <a:outerShdw blurRad="38100" dist="38100" dir="2700000" algn="tl">
                    <a:srgbClr val="000000">
                      <a:alpha val="43137"/>
                    </a:srgbClr>
                  </a:outerShdw>
                </a:effectLst>
                <a:latin typeface="Roboto Slab" pitchFamily="2" charset="0"/>
                <a:cs typeface="Arial" panose="020B0604020202020204" pitchFamily="34" charset="0"/>
              </a:rPr>
              <a:t>A “Proactive” approach to your tax planning instead of a “Reactive” approach could produce better results!</a:t>
            </a:r>
            <a:endParaRPr lang="en-US" sz="16000" b="1" dirty="0">
              <a:solidFill>
                <a:schemeClr val="bg1"/>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Arial" panose="020B0604020202020204" pitchFamily="34" charset="0"/>
            </a:endParaRPr>
          </a:p>
          <a:p>
            <a:pPr algn="ctr">
              <a:defRPr/>
            </a:pPr>
            <a:endParaRPr lang="en-US" sz="9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4085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leveland, Ohio sunsets: Best spots to watch a sunset in Northeast Ohio">
            <a:extLst>
              <a:ext uri="{FF2B5EF4-FFF2-40B4-BE49-F238E27FC236}">
                <a16:creationId xmlns:a16="http://schemas.microsoft.com/office/drawing/2014/main" id="{5CEA3376-A8D5-19F4-E856-99D4481124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9660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158F3AA-C4F8-42D4-80E1-F92910FF8D8A}"/>
              </a:ext>
            </a:extLst>
          </p:cNvPr>
          <p:cNvSpPr txBox="1"/>
          <p:nvPr/>
        </p:nvSpPr>
        <p:spPr>
          <a:xfrm>
            <a:off x="347869" y="206047"/>
            <a:ext cx="5068957" cy="1323439"/>
          </a:xfrm>
          <a:prstGeom prst="rect">
            <a:avLst/>
          </a:prstGeom>
          <a:solidFill>
            <a:schemeClr val="bg1">
              <a:alpha val="50196"/>
            </a:schemeClr>
          </a:solidFill>
          <a:ln w="57150">
            <a:solidFill>
              <a:srgbClr val="FFFFFF"/>
            </a:solidFill>
          </a:ln>
        </p:spPr>
        <p:txBody>
          <a:bodyPr wrap="square">
            <a:spAutoFit/>
          </a:bodyPr>
          <a:lstStyle/>
          <a:p>
            <a:pPr lvl="0" algn="ctr">
              <a:spcAft>
                <a:spcPts val="0"/>
              </a:spcAft>
              <a:buClr>
                <a:srgbClr val="0076A3"/>
              </a:buClr>
              <a:buSzPts val="1200"/>
              <a:tabLst>
                <a:tab pos="0" algn="l"/>
              </a:tabLst>
            </a:pPr>
            <a:r>
              <a:rPr lang="en-US" sz="40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Sunsetting Tax Laws from the TCJA In 2025</a:t>
            </a:r>
            <a:endParaRPr lang="en-US" sz="66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794E0411-FB6F-509A-AEE4-68DCD82316B9}"/>
              </a:ext>
            </a:extLst>
          </p:cNvPr>
          <p:cNvPicPr>
            <a:picLocks noChangeAspect="1"/>
          </p:cNvPicPr>
          <p:nvPr/>
        </p:nvPicPr>
        <p:blipFill>
          <a:blip r:embed="rId4"/>
          <a:stretch>
            <a:fillRect/>
          </a:stretch>
        </p:blipFill>
        <p:spPr>
          <a:xfrm>
            <a:off x="5996608" y="0"/>
            <a:ext cx="6195392" cy="6857999"/>
          </a:xfrm>
          <a:prstGeom prst="rect">
            <a:avLst/>
          </a:prstGeom>
        </p:spPr>
      </p:pic>
      <p:sp>
        <p:nvSpPr>
          <p:cNvPr id="3" name="TextBox 2">
            <a:extLst>
              <a:ext uri="{FF2B5EF4-FFF2-40B4-BE49-F238E27FC236}">
                <a16:creationId xmlns:a16="http://schemas.microsoft.com/office/drawing/2014/main" id="{669865FA-873A-B29D-0B03-D26F502C7A2A}"/>
              </a:ext>
            </a:extLst>
          </p:cNvPr>
          <p:cNvSpPr txBox="1"/>
          <p:nvPr/>
        </p:nvSpPr>
        <p:spPr>
          <a:xfrm>
            <a:off x="6549887" y="229240"/>
            <a:ext cx="5198165" cy="1323439"/>
          </a:xfrm>
          <a:prstGeom prst="rect">
            <a:avLst/>
          </a:prstGeom>
          <a:solidFill>
            <a:schemeClr val="bg1">
              <a:alpha val="50196"/>
            </a:schemeClr>
          </a:solidFill>
          <a:ln w="57150">
            <a:solidFill>
              <a:srgbClr val="FFFFFF"/>
            </a:solidFill>
          </a:ln>
          <a:effectLst>
            <a:outerShdw blurRad="50800" dist="50800" dir="5400000" algn="ctr" rotWithShape="0">
              <a:srgbClr val="99CCFF">
                <a:alpha val="75686"/>
              </a:srgbClr>
            </a:outerShdw>
          </a:effectLst>
        </p:spPr>
        <p:txBody>
          <a:bodyPr wrap="square">
            <a:spAutoFit/>
          </a:bodyPr>
          <a:lstStyle/>
          <a:p>
            <a:pPr lvl="0" algn="ctr">
              <a:spcAft>
                <a:spcPts val="0"/>
              </a:spcAft>
              <a:buClr>
                <a:srgbClr val="0076A3"/>
              </a:buClr>
              <a:buSzPts val="1200"/>
              <a:tabLst>
                <a:tab pos="0" algn="l"/>
              </a:tabLst>
            </a:pPr>
            <a:r>
              <a:rPr lang="en-US" sz="40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Tax Law Change Promises</a:t>
            </a:r>
            <a:endParaRPr lang="en-US" sz="66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05260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Required Minimum Distributions (RMDs) - Coastal Wealth Management">
            <a:extLst>
              <a:ext uri="{FF2B5EF4-FFF2-40B4-BE49-F238E27FC236}">
                <a16:creationId xmlns:a16="http://schemas.microsoft.com/office/drawing/2014/main" id="{2DDEB61B-4789-40E7-BE07-641E8910496F}"/>
              </a:ext>
            </a:extLst>
          </p:cNvPr>
          <p:cNvPicPr>
            <a:picLocks noChangeAspect="1" noChangeArrowheads="1"/>
          </p:cNvPicPr>
          <p:nvPr/>
        </p:nvPicPr>
        <p:blipFill>
          <a:blip r:embed="rId3">
            <a:duotone>
              <a:schemeClr val="accent5">
                <a:shade val="45000"/>
                <a:satMod val="135000"/>
              </a:schemeClr>
              <a:prstClr val="white"/>
            </a:duotone>
            <a:alphaModFix amt="20000"/>
            <a:extLst>
              <a:ext uri="{28A0092B-C50C-407E-A947-70E740481C1C}">
                <a14:useLocalDpi xmlns:a14="http://schemas.microsoft.com/office/drawing/2010/main" val="0"/>
              </a:ext>
            </a:extLst>
          </a:blip>
          <a:srcRect/>
          <a:stretch>
            <a:fillRect/>
          </a:stretch>
        </p:blipFill>
        <p:spPr bwMode="auto">
          <a:xfrm>
            <a:off x="20049" y="997044"/>
            <a:ext cx="12151902" cy="58609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1F966C9-25E9-42BB-A52F-7AB5A07D47C3}"/>
              </a:ext>
            </a:extLst>
          </p:cNvPr>
          <p:cNvSpPr txBox="1">
            <a:spLocks/>
          </p:cNvSpPr>
          <p:nvPr/>
        </p:nvSpPr>
        <p:spPr>
          <a:xfrm>
            <a:off x="0" y="1"/>
            <a:ext cx="12191999" cy="995880"/>
          </a:xfrm>
          <a:prstGeom prst="rect">
            <a:avLst/>
          </a:prstGeom>
          <a:solidFill>
            <a:srgbClr val="0070C0"/>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br>
              <a:rPr lang="en-US" sz="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6000" dirty="0">
                <a:latin typeface="Franklin Gothic Demi Cond" panose="020B0706030402020204" pitchFamily="34" charset="0"/>
                <a:cs typeface="Arial" panose="020B0604020202020204" pitchFamily="34" charset="0"/>
              </a:rPr>
              <a:t>RMDs are at age 73</a:t>
            </a:r>
          </a:p>
          <a:p>
            <a:pPr algn="ctr">
              <a:defRPr/>
            </a:pPr>
            <a:endParaRPr lang="en-US" sz="9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ext Placeholder 4">
            <a:extLst>
              <a:ext uri="{FF2B5EF4-FFF2-40B4-BE49-F238E27FC236}">
                <a16:creationId xmlns:a16="http://schemas.microsoft.com/office/drawing/2014/main" id="{35C5B66F-740C-4A34-B16C-AFC9EB98CCA3}"/>
              </a:ext>
            </a:extLst>
          </p:cNvPr>
          <p:cNvSpPr txBox="1">
            <a:spLocks/>
          </p:cNvSpPr>
          <p:nvPr/>
        </p:nvSpPr>
        <p:spPr>
          <a:xfrm>
            <a:off x="109381" y="1035144"/>
            <a:ext cx="12062570" cy="1869981"/>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0" indent="0" algn="ctr" defTabSz="685800">
              <a:lnSpc>
                <a:spcPct val="100000"/>
              </a:lnSpc>
              <a:spcBef>
                <a:spcPts val="750"/>
              </a:spcBef>
              <a:spcAft>
                <a:spcPts val="2400"/>
              </a:spcAft>
              <a:buClr>
                <a:schemeClr val="accent5">
                  <a:lumMod val="75000"/>
                </a:schemeClr>
              </a:buClr>
              <a:buNone/>
            </a:pPr>
            <a:r>
              <a:rPr lang="en-US" sz="4000" b="1" dirty="0">
                <a:solidFill>
                  <a:srgbClr val="002060"/>
                </a:solidFill>
                <a:latin typeface="Franklin Gothic Book" panose="020B0503020102020204" pitchFamily="34" charset="0"/>
              </a:rPr>
              <a:t>Required minimum distribution has moved from </a:t>
            </a:r>
            <a:br>
              <a:rPr lang="en-US" sz="4000" b="1" dirty="0">
                <a:solidFill>
                  <a:srgbClr val="002060"/>
                </a:solidFill>
                <a:latin typeface="Franklin Gothic Book" panose="020B0503020102020204" pitchFamily="34" charset="0"/>
              </a:rPr>
            </a:br>
            <a:r>
              <a:rPr lang="en-US" sz="4000" b="1" dirty="0">
                <a:solidFill>
                  <a:srgbClr val="002060"/>
                </a:solidFill>
                <a:latin typeface="Franklin Gothic Book" panose="020B0503020102020204" pitchFamily="34" charset="0"/>
              </a:rPr>
              <a:t>72 to 73. Moves to 75 in 2032.</a:t>
            </a:r>
          </a:p>
          <a:p>
            <a:pPr marL="171450" indent="-171450" defTabSz="685800">
              <a:lnSpc>
                <a:spcPct val="100000"/>
              </a:lnSpc>
              <a:spcBef>
                <a:spcPts val="750"/>
              </a:spcBef>
              <a:spcAft>
                <a:spcPts val="2400"/>
              </a:spcAft>
              <a:buClr>
                <a:schemeClr val="accent5">
                  <a:lumMod val="75000"/>
                </a:schemeClr>
              </a:buClr>
              <a:buFont typeface="Wingdings" panose="05000000000000000000" pitchFamily="2" charset="2"/>
              <a:buChar char="§"/>
            </a:pPr>
            <a:endParaRPr lang="en-US" sz="4800" b="1" dirty="0">
              <a:solidFill>
                <a:schemeClr val="tx2">
                  <a:lumMod val="75000"/>
                </a:schemeClr>
              </a:solidFill>
            </a:endParaRPr>
          </a:p>
          <a:p>
            <a:pPr>
              <a:lnSpc>
                <a:spcPct val="100000"/>
              </a:lnSpc>
              <a:spcBef>
                <a:spcPts val="0"/>
              </a:spcBef>
              <a:spcAft>
                <a:spcPts val="2400"/>
              </a:spcAft>
              <a:buClr>
                <a:schemeClr val="accent5">
                  <a:lumMod val="75000"/>
                </a:schemeClr>
              </a:buClr>
              <a:buFont typeface="Wingdings" panose="05000000000000000000" pitchFamily="2" charset="2"/>
              <a:buChar char="§"/>
            </a:pPr>
            <a:endParaRPr lang="en-US" sz="4800" b="1" dirty="0">
              <a:solidFill>
                <a:schemeClr val="tx2">
                  <a:lumMod val="75000"/>
                </a:schemeClr>
              </a:solidFill>
            </a:endParaRPr>
          </a:p>
          <a:p>
            <a:pPr>
              <a:lnSpc>
                <a:spcPct val="100000"/>
              </a:lnSpc>
              <a:spcBef>
                <a:spcPts val="0"/>
              </a:spcBef>
              <a:spcAft>
                <a:spcPts val="2400"/>
              </a:spcAft>
              <a:buClr>
                <a:schemeClr val="accent5">
                  <a:lumMod val="75000"/>
                </a:schemeClr>
              </a:buClr>
              <a:buFont typeface="Wingdings" panose="05000000000000000000" pitchFamily="2" charset="2"/>
              <a:buChar char="§"/>
            </a:pPr>
            <a:endParaRPr lang="en-US" sz="3200" dirty="0">
              <a:solidFill>
                <a:schemeClr val="tx2">
                  <a:lumMod val="75000"/>
                </a:schemeClr>
              </a:solidFill>
            </a:endParaRPr>
          </a:p>
          <a:p>
            <a:pPr lvl="1">
              <a:lnSpc>
                <a:spcPct val="100000"/>
              </a:lnSpc>
              <a:buClr>
                <a:schemeClr val="accent5">
                  <a:lumMod val="75000"/>
                </a:schemeClr>
              </a:buClr>
              <a:buFont typeface="Wingdings" panose="05000000000000000000" pitchFamily="2" charset="2"/>
              <a:buChar char="§"/>
            </a:pPr>
            <a:endParaRPr lang="en-US" sz="3200" dirty="0">
              <a:solidFill>
                <a:schemeClr val="tx2">
                  <a:lumMod val="75000"/>
                </a:schemeClr>
              </a:solidFill>
            </a:endParaRPr>
          </a:p>
          <a:p>
            <a:pPr marL="0" indent="0">
              <a:lnSpc>
                <a:spcPct val="100000"/>
              </a:lnSpc>
              <a:buClr>
                <a:schemeClr val="accent2">
                  <a:lumMod val="50000"/>
                </a:schemeClr>
              </a:buClr>
              <a:buNone/>
            </a:pPr>
            <a:endParaRPr lang="en-US" sz="2800" dirty="0"/>
          </a:p>
        </p:txBody>
      </p:sp>
      <p:pic>
        <p:nvPicPr>
          <p:cNvPr id="1026" name="Picture 2" descr="Required Minimum Distributions (RMDs) - Coastal Wealth Management">
            <a:extLst>
              <a:ext uri="{FF2B5EF4-FFF2-40B4-BE49-F238E27FC236}">
                <a16:creationId xmlns:a16="http://schemas.microsoft.com/office/drawing/2014/main" id="{5E90B1BD-6E7C-4FE7-8B6C-7D0794EC3B70}"/>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927599" y="2421420"/>
            <a:ext cx="8336800" cy="4090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55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ey-Background | Sarvosys">
            <a:extLst>
              <a:ext uri="{FF2B5EF4-FFF2-40B4-BE49-F238E27FC236}">
                <a16:creationId xmlns:a16="http://schemas.microsoft.com/office/drawing/2014/main" id="{D1058137-276F-4BFE-84AC-8F89E365B638}"/>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210B9BC-92D7-4638-8CFF-BE9F6D79173F}"/>
              </a:ext>
            </a:extLst>
          </p:cNvPr>
          <p:cNvSpPr txBox="1">
            <a:spLocks/>
          </p:cNvSpPr>
          <p:nvPr/>
        </p:nvSpPr>
        <p:spPr>
          <a:xfrm>
            <a:off x="-1" y="-89431"/>
            <a:ext cx="12192001" cy="1244184"/>
          </a:xfrm>
          <a:prstGeom prst="rect">
            <a:avLst/>
          </a:prstGeom>
          <a:solidFill>
            <a:srgbClr val="0070C0">
              <a:alpha val="89804"/>
            </a:srgbClr>
          </a:solidFill>
        </p:spPr>
        <p:txBody>
          <a:bodyPr>
            <a:normAutofit fontScale="925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7200" dirty="0">
                <a:latin typeface="Franklin Gothic Demi Cond" panose="020B0706030402020204" pitchFamily="34" charset="0"/>
                <a:cs typeface="Arial" panose="020B0604020202020204" pitchFamily="34" charset="0"/>
              </a:rPr>
              <a:t>Five Key Areas of Financial Planning</a:t>
            </a:r>
          </a:p>
        </p:txBody>
      </p:sp>
      <p:sp>
        <p:nvSpPr>
          <p:cNvPr id="3" name="Content Placeholder 2">
            <a:extLst>
              <a:ext uri="{FF2B5EF4-FFF2-40B4-BE49-F238E27FC236}">
                <a16:creationId xmlns:a16="http://schemas.microsoft.com/office/drawing/2014/main" id="{22D2CA7B-8D98-4ABC-86D9-973C51EF9432}"/>
              </a:ext>
            </a:extLst>
          </p:cNvPr>
          <p:cNvSpPr txBox="1">
            <a:spLocks/>
          </p:cNvSpPr>
          <p:nvPr/>
        </p:nvSpPr>
        <p:spPr>
          <a:xfrm>
            <a:off x="690762" y="1823677"/>
            <a:ext cx="7391342" cy="4385725"/>
          </a:xfrm>
          <a:prstGeom prst="rect">
            <a:avLst/>
          </a:prstGeom>
        </p:spPr>
        <p:txBody>
          <a:bodyPr vert="horz" lIns="68580" tIns="34290" rIns="68580" bIns="34290" rtlCol="0" anchor="t">
            <a:no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9pPr>
          </a:lstStyle>
          <a:p>
            <a:pPr marL="914400" indent="-914400">
              <a:lnSpc>
                <a:spcPct val="100000"/>
              </a:lnSpc>
              <a:buClr>
                <a:schemeClr val="accent5">
                  <a:lumMod val="75000"/>
                </a:schemeClr>
              </a:buClr>
              <a:buFont typeface="+mj-lt"/>
              <a:buAutoNum type="arabicPeriod"/>
            </a:pPr>
            <a:r>
              <a:rPr lang="en-US" sz="4400" dirty="0">
                <a:solidFill>
                  <a:schemeClr val="tx2">
                    <a:lumMod val="75000"/>
                  </a:schemeClr>
                </a:solidFill>
                <a:latin typeface="Franklin Gothic Book" panose="020B0503020102020204" pitchFamily="34" charset="0"/>
              </a:rPr>
              <a:t>Preservation Planning</a:t>
            </a:r>
          </a:p>
          <a:p>
            <a:pPr marL="914400" indent="-914400">
              <a:lnSpc>
                <a:spcPct val="100000"/>
              </a:lnSpc>
              <a:buClr>
                <a:schemeClr val="accent5">
                  <a:lumMod val="75000"/>
                </a:schemeClr>
              </a:buClr>
              <a:buFont typeface="+mj-lt"/>
              <a:buAutoNum type="arabicPeriod"/>
            </a:pPr>
            <a:r>
              <a:rPr lang="en-US" sz="4400" dirty="0">
                <a:solidFill>
                  <a:schemeClr val="tx2">
                    <a:lumMod val="75000"/>
                  </a:schemeClr>
                </a:solidFill>
                <a:latin typeface="Franklin Gothic Book" panose="020B0503020102020204" pitchFamily="34" charset="0"/>
              </a:rPr>
              <a:t>Retirement Planning</a:t>
            </a:r>
          </a:p>
          <a:p>
            <a:pPr marL="914400" indent="-914400">
              <a:lnSpc>
                <a:spcPct val="100000"/>
              </a:lnSpc>
              <a:buClr>
                <a:schemeClr val="accent5">
                  <a:lumMod val="75000"/>
                </a:schemeClr>
              </a:buClr>
              <a:buFont typeface="+mj-lt"/>
              <a:buAutoNum type="arabicPeriod"/>
            </a:pPr>
            <a:r>
              <a:rPr lang="en-US" sz="4400" dirty="0">
                <a:solidFill>
                  <a:schemeClr val="tx2">
                    <a:lumMod val="75000"/>
                  </a:schemeClr>
                </a:solidFill>
                <a:latin typeface="Franklin Gothic Book" panose="020B0503020102020204" pitchFamily="34" charset="0"/>
              </a:rPr>
              <a:t>Tax Planning</a:t>
            </a:r>
          </a:p>
          <a:p>
            <a:pPr marL="914400" indent="-914400">
              <a:lnSpc>
                <a:spcPct val="100000"/>
              </a:lnSpc>
              <a:buClr>
                <a:schemeClr val="accent5">
                  <a:lumMod val="75000"/>
                </a:schemeClr>
              </a:buClr>
              <a:buFont typeface="+mj-lt"/>
              <a:buAutoNum type="arabicPeriod"/>
            </a:pPr>
            <a:r>
              <a:rPr lang="en-US" sz="4400" dirty="0">
                <a:solidFill>
                  <a:schemeClr val="tx2">
                    <a:lumMod val="75000"/>
                  </a:schemeClr>
                </a:solidFill>
                <a:latin typeface="Franklin Gothic Book" panose="020B0503020102020204" pitchFamily="34" charset="0"/>
              </a:rPr>
              <a:t>Estate Planning</a:t>
            </a:r>
          </a:p>
          <a:p>
            <a:pPr marL="914400" indent="-914400">
              <a:lnSpc>
                <a:spcPct val="100000"/>
              </a:lnSpc>
              <a:buClr>
                <a:schemeClr val="accent5">
                  <a:lumMod val="75000"/>
                </a:schemeClr>
              </a:buClr>
              <a:buFont typeface="+mj-lt"/>
              <a:buAutoNum type="arabicPeriod"/>
            </a:pPr>
            <a:r>
              <a:rPr lang="en-US" sz="4400" dirty="0">
                <a:solidFill>
                  <a:schemeClr val="tx2">
                    <a:lumMod val="75000"/>
                  </a:schemeClr>
                </a:solidFill>
                <a:latin typeface="Franklin Gothic Book" panose="020B0503020102020204" pitchFamily="34" charset="0"/>
              </a:rPr>
              <a:t>Investment Planning</a:t>
            </a:r>
          </a:p>
          <a:p>
            <a:pPr marL="685800" indent="-685800">
              <a:lnSpc>
                <a:spcPct val="170000"/>
              </a:lnSpc>
              <a:buClr>
                <a:srgbClr val="FFCC00"/>
              </a:buClr>
              <a:buFont typeface="Wingdings" panose="05000000000000000000" pitchFamily="2" charset="2"/>
              <a:buChar char="ü"/>
            </a:pPr>
            <a:endParaRPr lang="en-US" sz="3600" b="1" dirty="0">
              <a:solidFill>
                <a:schemeClr val="bg1"/>
              </a:solidFill>
              <a:effectLst>
                <a:outerShdw blurRad="38100" dist="38100" dir="2700000" algn="tl">
                  <a:srgbClr val="000000">
                    <a:alpha val="43137"/>
                  </a:srgbClr>
                </a:outerShdw>
              </a:effectLst>
              <a:latin typeface="Franklin Gothic Book" panose="020B0503020102020204" pitchFamily="34" charset="0"/>
              <a:cs typeface="Calibri" panose="020F0502020204030204" pitchFamily="34" charset="0"/>
            </a:endParaRPr>
          </a:p>
          <a:p>
            <a:pPr marL="342900" indent="-342900">
              <a:lnSpc>
                <a:spcPct val="170000"/>
              </a:lnSpc>
              <a:buClr>
                <a:srgbClr val="FFCC00"/>
              </a:buClr>
              <a:buFont typeface="Wingdings" panose="05000000000000000000" pitchFamily="2" charset="2"/>
              <a:buChar char="ü"/>
            </a:pPr>
            <a:endParaRPr lang="en-US" sz="2000" dirty="0">
              <a:solidFill>
                <a:schemeClr val="bg1"/>
              </a:solidFill>
              <a:latin typeface="Franklin Gothic Book" panose="020B0503020102020204" pitchFamily="34" charset="0"/>
              <a:cs typeface="Calibri" panose="020F0502020204030204" pitchFamily="34" charset="0"/>
            </a:endParaRPr>
          </a:p>
          <a:p>
            <a:pPr marL="342900" indent="-342900">
              <a:lnSpc>
                <a:spcPct val="170000"/>
              </a:lnSpc>
              <a:buClr>
                <a:srgbClr val="FFCC00"/>
              </a:buClr>
              <a:buFont typeface="Wingdings" panose="05000000000000000000" pitchFamily="2" charset="2"/>
              <a:buChar char="ü"/>
            </a:pPr>
            <a:endParaRPr lang="en-US" sz="2000" dirty="0">
              <a:latin typeface="Calibri" panose="020F0502020204030204" pitchFamily="34" charset="0"/>
              <a:cs typeface="Calibri" panose="020F0502020204030204" pitchFamily="34" charset="0"/>
            </a:endParaRPr>
          </a:p>
        </p:txBody>
      </p:sp>
      <p:pic>
        <p:nvPicPr>
          <p:cNvPr id="4" name="Picture 3" descr="http://img1.wikia.nocookie.net/__cb20150106221941/epicrapbattlesofhistory/images/b/b7/Key_hint.jpg">
            <a:extLst>
              <a:ext uri="{FF2B5EF4-FFF2-40B4-BE49-F238E27FC236}">
                <a16:creationId xmlns:a16="http://schemas.microsoft.com/office/drawing/2014/main" id="{513F33D2-1798-4AA5-8331-1D9F557880D0}"/>
              </a:ext>
            </a:extLst>
          </p:cNvPr>
          <p:cNvPicPr/>
          <p:nvPr/>
        </p:nvPicPr>
        <p:blipFill>
          <a:blip r:embed="rId4">
            <a:extLst>
              <a:ext uri="{BEBA8EAE-BF5A-486C-A8C5-ECC9F3942E4B}">
                <a14:imgProps xmlns:a14="http://schemas.microsoft.com/office/drawing/2010/main">
                  <a14:imgLayer r:embed="rId5">
                    <a14:imgEffect>
                      <a14:backgroundRemoval t="5600" b="96000" l="3593" r="97228"/>
                    </a14:imgEffect>
                  </a14:imgLayer>
                </a14:imgProps>
              </a:ext>
              <a:ext uri="{28A0092B-C50C-407E-A947-70E740481C1C}">
                <a14:useLocalDpi xmlns:a14="http://schemas.microsoft.com/office/drawing/2010/main" val="0"/>
              </a:ext>
            </a:extLst>
          </a:blip>
          <a:srcRect/>
          <a:stretch>
            <a:fillRect/>
          </a:stretch>
        </p:blipFill>
        <p:spPr bwMode="auto">
          <a:xfrm rot="5400000">
            <a:off x="7720225" y="2808139"/>
            <a:ext cx="4764903" cy="2037623"/>
          </a:xfrm>
          <a:prstGeom prst="rect">
            <a:avLst/>
          </a:prstGeom>
          <a:noFill/>
          <a:ln>
            <a:noFill/>
          </a:ln>
        </p:spPr>
      </p:pic>
    </p:spTree>
    <p:extLst>
      <p:ext uri="{BB962C8B-B14F-4D97-AF65-F5344CB8AC3E}">
        <p14:creationId xmlns:p14="http://schemas.microsoft.com/office/powerpoint/2010/main" val="157728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mph" presetSubtype="0" fill="hold" nodeType="clickEffect">
                                  <p:stCondLst>
                                    <p:cond delay="0"/>
                                  </p:stCondLst>
                                  <p:childTnLst>
                                    <p:anim calcmode="discrete" valueType="str">
                                      <p:cBhvr override="childStyle">
                                        <p:cTn id="23" dur="2000" fill="hold"/>
                                        <p:tgtEl>
                                          <p:spTgt spid="3">
                                            <p:txEl>
                                              <p:pRg st="4" end="4"/>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nheriting an IRA | H&amp;amp;amp;R Block">
            <a:extLst>
              <a:ext uri="{FF2B5EF4-FFF2-40B4-BE49-F238E27FC236}">
                <a16:creationId xmlns:a16="http://schemas.microsoft.com/office/drawing/2014/main" id="{E7DBA44B-E722-AC7A-5962-90D02E174F8E}"/>
              </a:ext>
            </a:extLst>
          </p:cNvPr>
          <p:cNvPicPr>
            <a:picLocks noChangeAspect="1" noChangeArrowheads="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b="23052"/>
          <a:stretch/>
        </p:blipFill>
        <p:spPr bwMode="auto">
          <a:xfrm>
            <a:off x="-34574" y="995881"/>
            <a:ext cx="12206525" cy="59084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1F966C9-25E9-42BB-A52F-7AB5A07D47C3}"/>
              </a:ext>
            </a:extLst>
          </p:cNvPr>
          <p:cNvSpPr txBox="1">
            <a:spLocks/>
          </p:cNvSpPr>
          <p:nvPr/>
        </p:nvSpPr>
        <p:spPr>
          <a:xfrm>
            <a:off x="0" y="1"/>
            <a:ext cx="12191999" cy="995880"/>
          </a:xfrm>
          <a:prstGeom prst="rect">
            <a:avLst/>
          </a:prstGeom>
          <a:solidFill>
            <a:srgbClr val="0070C0"/>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br>
              <a:rPr lang="en-US" sz="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6000" dirty="0">
                <a:latin typeface="Franklin Gothic Demi Cond" panose="020B0706030402020204" pitchFamily="34" charset="0"/>
                <a:cs typeface="Arial" panose="020B0604020202020204" pitchFamily="34" charset="0"/>
              </a:rPr>
              <a:t>529 Plan Conversions</a:t>
            </a:r>
          </a:p>
          <a:p>
            <a:pPr algn="ctr"/>
            <a:endParaRPr lang="en-US" sz="9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ext Placeholder 4">
            <a:extLst>
              <a:ext uri="{FF2B5EF4-FFF2-40B4-BE49-F238E27FC236}">
                <a16:creationId xmlns:a16="http://schemas.microsoft.com/office/drawing/2014/main" id="{35C5B66F-740C-4A34-B16C-AFC9EB98CCA3}"/>
              </a:ext>
            </a:extLst>
          </p:cNvPr>
          <p:cNvSpPr txBox="1">
            <a:spLocks/>
          </p:cNvSpPr>
          <p:nvPr/>
        </p:nvSpPr>
        <p:spPr>
          <a:xfrm>
            <a:off x="20049" y="1838632"/>
            <a:ext cx="12151902" cy="4665685"/>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0" lvl="0" indent="0" algn="ctr" defTabSz="685800">
              <a:lnSpc>
                <a:spcPct val="100000"/>
              </a:lnSpc>
              <a:spcBef>
                <a:spcPts val="750"/>
              </a:spcBef>
              <a:spcAft>
                <a:spcPts val="1200"/>
              </a:spcAft>
              <a:buClr>
                <a:schemeClr val="accent5">
                  <a:lumMod val="75000"/>
                </a:schemeClr>
              </a:buClr>
              <a:buNone/>
            </a:pPr>
            <a:r>
              <a:rPr lang="en-US" sz="4000" b="1" dirty="0">
                <a:solidFill>
                  <a:srgbClr val="002060"/>
                </a:solidFill>
                <a:latin typeface="Franklin Gothic Book" panose="020B0503020102020204" pitchFamily="34" charset="0"/>
              </a:rPr>
              <a:t>New 529 Plan Conversions</a:t>
            </a:r>
          </a:p>
          <a:p>
            <a:pPr lvl="1">
              <a:lnSpc>
                <a:spcPct val="100000"/>
              </a:lnSpc>
              <a:buClr>
                <a:schemeClr val="accent5">
                  <a:lumMod val="75000"/>
                </a:schemeClr>
              </a:buClr>
              <a:buFont typeface="Wingdings" panose="05000000000000000000" pitchFamily="2" charset="2"/>
              <a:buChar char="§"/>
            </a:pPr>
            <a:endParaRPr lang="en-US" sz="2800" dirty="0">
              <a:solidFill>
                <a:schemeClr val="tx2">
                  <a:lumMod val="75000"/>
                </a:schemeClr>
              </a:solidFill>
            </a:endParaRPr>
          </a:p>
          <a:p>
            <a:pPr marL="0" indent="0">
              <a:lnSpc>
                <a:spcPct val="100000"/>
              </a:lnSpc>
              <a:buClr>
                <a:schemeClr val="accent2">
                  <a:lumMod val="50000"/>
                </a:schemeClr>
              </a:buClr>
              <a:buNone/>
            </a:pPr>
            <a:endParaRPr lang="en-US" sz="2800" dirty="0"/>
          </a:p>
        </p:txBody>
      </p:sp>
      <p:pic>
        <p:nvPicPr>
          <p:cNvPr id="2052" name="Picture 4" descr="SOBEIT Piggy Bank, Ceramic Piggy Bank for Girls Boys Kids, Adorable Pig  Coin Ban 799134504088 | eBay">
            <a:extLst>
              <a:ext uri="{FF2B5EF4-FFF2-40B4-BE49-F238E27FC236}">
                <a16:creationId xmlns:a16="http://schemas.microsoft.com/office/drawing/2014/main" id="{73129AD8-D480-3364-8137-F93428E870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41" t="17695" r="6027" b="7684"/>
          <a:stretch/>
        </p:blipFill>
        <p:spPr bwMode="auto">
          <a:xfrm>
            <a:off x="928777" y="2562869"/>
            <a:ext cx="4159103" cy="3501582"/>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4">
            <a:extLst>
              <a:ext uri="{FF2B5EF4-FFF2-40B4-BE49-F238E27FC236}">
                <a16:creationId xmlns:a16="http://schemas.microsoft.com/office/drawing/2014/main" id="{4D7B7994-74B0-F1F2-E9D8-708F05E7A73B}"/>
              </a:ext>
            </a:extLst>
          </p:cNvPr>
          <p:cNvSpPr txBox="1">
            <a:spLocks/>
          </p:cNvSpPr>
          <p:nvPr/>
        </p:nvSpPr>
        <p:spPr>
          <a:xfrm>
            <a:off x="2384045" y="3482259"/>
            <a:ext cx="2408381" cy="688339"/>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0" lvl="0" indent="0" algn="ctr" defTabSz="685800">
              <a:lnSpc>
                <a:spcPct val="100000"/>
              </a:lnSpc>
              <a:spcBef>
                <a:spcPts val="750"/>
              </a:spcBef>
              <a:spcAft>
                <a:spcPts val="1200"/>
              </a:spcAft>
              <a:buClr>
                <a:schemeClr val="accent5">
                  <a:lumMod val="75000"/>
                </a:schemeClr>
              </a:buClr>
              <a:buNone/>
            </a:pPr>
            <a:r>
              <a:rPr lang="en-US" sz="4800" b="1" dirty="0">
                <a:solidFill>
                  <a:srgbClr val="002060"/>
                </a:solidFill>
                <a:effectLst>
                  <a:outerShdw blurRad="38100" dist="38100" dir="2700000" algn="tl">
                    <a:srgbClr val="000000">
                      <a:alpha val="43137"/>
                    </a:srgbClr>
                  </a:outerShdw>
                </a:effectLst>
                <a:latin typeface="Franklin Gothic Heavy" panose="020B0903020102020204" pitchFamily="34" charset="0"/>
              </a:rPr>
              <a:t>529 Plan</a:t>
            </a:r>
            <a:endParaRPr lang="en-US" sz="4800" b="1" dirty="0">
              <a:solidFill>
                <a:schemeClr val="tx2">
                  <a:lumMod val="75000"/>
                </a:schemeClr>
              </a:solidFill>
              <a:effectLst>
                <a:outerShdw blurRad="38100" dist="38100" dir="2700000" algn="tl">
                  <a:srgbClr val="000000">
                    <a:alpha val="43137"/>
                  </a:srgbClr>
                </a:outerShdw>
              </a:effectLst>
              <a:latin typeface="Franklin Gothic Heavy" panose="020B0903020102020204" pitchFamily="34" charset="0"/>
            </a:endParaRPr>
          </a:p>
          <a:p>
            <a:pPr lvl="1" algn="ctr">
              <a:lnSpc>
                <a:spcPct val="100000"/>
              </a:lnSpc>
              <a:buClr>
                <a:schemeClr val="accent5">
                  <a:lumMod val="75000"/>
                </a:schemeClr>
              </a:buClr>
              <a:buFont typeface="Wingdings" panose="05000000000000000000" pitchFamily="2" charset="2"/>
              <a:buChar char="§"/>
            </a:pPr>
            <a:endParaRPr lang="en-US" sz="4800" b="1" dirty="0">
              <a:solidFill>
                <a:schemeClr val="tx2">
                  <a:lumMod val="75000"/>
                </a:schemeClr>
              </a:solidFill>
              <a:effectLst>
                <a:outerShdw blurRad="38100" dist="38100" dir="2700000" algn="tl">
                  <a:srgbClr val="000000">
                    <a:alpha val="43137"/>
                  </a:srgbClr>
                </a:outerShdw>
              </a:effectLst>
              <a:latin typeface="Franklin Gothic Heavy" panose="020B0903020102020204" pitchFamily="34" charset="0"/>
            </a:endParaRPr>
          </a:p>
          <a:p>
            <a:pPr marL="0" indent="0" algn="ctr">
              <a:lnSpc>
                <a:spcPct val="100000"/>
              </a:lnSpc>
              <a:buClr>
                <a:schemeClr val="accent2">
                  <a:lumMod val="50000"/>
                </a:schemeClr>
              </a:buClr>
              <a:buNone/>
            </a:pPr>
            <a:endParaRPr lang="en-US" sz="4800" b="1" dirty="0">
              <a:effectLst>
                <a:outerShdw blurRad="38100" dist="38100" dir="2700000" algn="tl">
                  <a:srgbClr val="000000">
                    <a:alpha val="43137"/>
                  </a:srgbClr>
                </a:outerShdw>
              </a:effectLst>
              <a:latin typeface="Franklin Gothic Heavy" panose="020B0903020102020204" pitchFamily="34" charset="0"/>
            </a:endParaRPr>
          </a:p>
        </p:txBody>
      </p:sp>
      <p:pic>
        <p:nvPicPr>
          <p:cNvPr id="11" name="Picture 4" descr="SOBEIT Piggy Bank, Ceramic Piggy Bank for Girls Boys Kids, Adorable Pig  Coin Ban 799134504088 | eBay">
            <a:extLst>
              <a:ext uri="{FF2B5EF4-FFF2-40B4-BE49-F238E27FC236}">
                <a16:creationId xmlns:a16="http://schemas.microsoft.com/office/drawing/2014/main" id="{D41BFEA8-70AF-24F4-FE35-3822EC87E4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41" t="17695" r="6027" b="7684"/>
          <a:stretch/>
        </p:blipFill>
        <p:spPr bwMode="auto">
          <a:xfrm>
            <a:off x="6972206" y="2562869"/>
            <a:ext cx="4226965" cy="3558715"/>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4">
            <a:extLst>
              <a:ext uri="{FF2B5EF4-FFF2-40B4-BE49-F238E27FC236}">
                <a16:creationId xmlns:a16="http://schemas.microsoft.com/office/drawing/2014/main" id="{47CD9993-9D35-C1D1-6D37-F7DB08FAB1DC}"/>
              </a:ext>
            </a:extLst>
          </p:cNvPr>
          <p:cNvSpPr txBox="1">
            <a:spLocks/>
          </p:cNvSpPr>
          <p:nvPr/>
        </p:nvSpPr>
        <p:spPr>
          <a:xfrm>
            <a:off x="8500347" y="3473738"/>
            <a:ext cx="2408381" cy="688339"/>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0" lvl="0" indent="0" algn="ctr" defTabSz="685800">
              <a:lnSpc>
                <a:spcPct val="100000"/>
              </a:lnSpc>
              <a:spcBef>
                <a:spcPts val="750"/>
              </a:spcBef>
              <a:spcAft>
                <a:spcPts val="1200"/>
              </a:spcAft>
              <a:buClr>
                <a:schemeClr val="accent5">
                  <a:lumMod val="75000"/>
                </a:schemeClr>
              </a:buClr>
              <a:buNone/>
            </a:pPr>
            <a:r>
              <a:rPr lang="en-US" sz="4800" b="1" dirty="0">
                <a:solidFill>
                  <a:srgbClr val="002060"/>
                </a:solidFill>
                <a:effectLst>
                  <a:outerShdw blurRad="38100" dist="38100" dir="2700000" algn="tl">
                    <a:srgbClr val="000000">
                      <a:alpha val="43137"/>
                    </a:srgbClr>
                  </a:outerShdw>
                </a:effectLst>
                <a:latin typeface="Franklin Gothic Heavy" panose="020B0903020102020204" pitchFamily="34" charset="0"/>
              </a:rPr>
              <a:t>ROTH</a:t>
            </a:r>
          </a:p>
          <a:p>
            <a:pPr marL="0" lvl="0" indent="0" algn="ctr" defTabSz="685800">
              <a:lnSpc>
                <a:spcPct val="100000"/>
              </a:lnSpc>
              <a:spcBef>
                <a:spcPts val="750"/>
              </a:spcBef>
              <a:spcAft>
                <a:spcPts val="1200"/>
              </a:spcAft>
              <a:buClr>
                <a:schemeClr val="accent5">
                  <a:lumMod val="75000"/>
                </a:schemeClr>
              </a:buClr>
              <a:buNone/>
            </a:pPr>
            <a:r>
              <a:rPr lang="en-US" sz="4800" b="1" dirty="0">
                <a:solidFill>
                  <a:srgbClr val="002060"/>
                </a:solidFill>
                <a:effectLst>
                  <a:outerShdw blurRad="38100" dist="38100" dir="2700000" algn="tl">
                    <a:srgbClr val="000000">
                      <a:alpha val="43137"/>
                    </a:srgbClr>
                  </a:outerShdw>
                </a:effectLst>
                <a:latin typeface="Franklin Gothic Heavy" panose="020B0903020102020204" pitchFamily="34" charset="0"/>
              </a:rPr>
              <a:t>IRA</a:t>
            </a:r>
            <a:endParaRPr lang="en-US" sz="4800" b="1" dirty="0">
              <a:solidFill>
                <a:schemeClr val="tx2">
                  <a:lumMod val="75000"/>
                </a:schemeClr>
              </a:solidFill>
              <a:effectLst>
                <a:outerShdw blurRad="38100" dist="38100" dir="2700000" algn="tl">
                  <a:srgbClr val="000000">
                    <a:alpha val="43137"/>
                  </a:srgbClr>
                </a:outerShdw>
              </a:effectLst>
              <a:latin typeface="Franklin Gothic Heavy" panose="020B0903020102020204" pitchFamily="34" charset="0"/>
            </a:endParaRPr>
          </a:p>
          <a:p>
            <a:pPr marL="0" indent="0" algn="ctr">
              <a:lnSpc>
                <a:spcPct val="100000"/>
              </a:lnSpc>
              <a:buClr>
                <a:schemeClr val="accent2">
                  <a:lumMod val="50000"/>
                </a:schemeClr>
              </a:buClr>
              <a:buNone/>
            </a:pPr>
            <a:endParaRPr lang="en-US" sz="4800" b="1" dirty="0">
              <a:latin typeface="Franklin Gothic Heavy" panose="020B0903020102020204" pitchFamily="34" charset="0"/>
            </a:endParaRPr>
          </a:p>
        </p:txBody>
      </p:sp>
      <p:sp>
        <p:nvSpPr>
          <p:cNvPr id="13" name="Arrow: Right 12">
            <a:extLst>
              <a:ext uri="{FF2B5EF4-FFF2-40B4-BE49-F238E27FC236}">
                <a16:creationId xmlns:a16="http://schemas.microsoft.com/office/drawing/2014/main" id="{C8CE37EF-6BB8-6BA3-B5C7-C9F65FBAFA26}"/>
              </a:ext>
            </a:extLst>
          </p:cNvPr>
          <p:cNvSpPr/>
          <p:nvPr/>
        </p:nvSpPr>
        <p:spPr>
          <a:xfrm>
            <a:off x="5142502" y="3963669"/>
            <a:ext cx="1829703" cy="396815"/>
          </a:xfrm>
          <a:prstGeom prst="rightArrow">
            <a:avLst/>
          </a:prstGeom>
          <a:solidFill>
            <a:srgbClr val="007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90817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C2C1779-ADFF-4F29-92C4-B4C04B8B24C8}"/>
              </a:ext>
            </a:extLst>
          </p:cNvPr>
          <p:cNvSpPr txBox="1">
            <a:spLocks/>
          </p:cNvSpPr>
          <p:nvPr/>
        </p:nvSpPr>
        <p:spPr>
          <a:xfrm>
            <a:off x="-53442" y="-1"/>
            <a:ext cx="12192000" cy="1147355"/>
          </a:xfrm>
          <a:prstGeom prst="rect">
            <a:avLst/>
          </a:prstGeom>
          <a:solidFill>
            <a:srgbClr val="0070C0"/>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defRPr/>
            </a:pPr>
            <a:endParaRPr lang="en-US" sz="9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FF8C12F-FA89-40A1-A77E-A974F8D3FEEB}"/>
              </a:ext>
            </a:extLst>
          </p:cNvPr>
          <p:cNvSpPr txBox="1"/>
          <p:nvPr/>
        </p:nvSpPr>
        <p:spPr>
          <a:xfrm>
            <a:off x="145019" y="-290624"/>
            <a:ext cx="11795079" cy="1154162"/>
          </a:xfrm>
          <a:prstGeom prst="rect">
            <a:avLst/>
          </a:prstGeom>
          <a:noFill/>
          <a:ln w="38100">
            <a:noFill/>
          </a:ln>
        </p:spPr>
        <p:txBody>
          <a:bodyPr wrap="square">
            <a:spAutoFit/>
          </a:bodyPr>
          <a:lstStyle/>
          <a:p>
            <a:pPr lvl="0" algn="ctr">
              <a:spcAft>
                <a:spcPts val="0"/>
              </a:spcAft>
              <a:buClr>
                <a:srgbClr val="0076A3"/>
              </a:buClr>
              <a:buSzPts val="1200"/>
              <a:tabLst>
                <a:tab pos="0" algn="l"/>
              </a:tabLst>
            </a:pPr>
            <a:endParaRPr lang="en-US" b="1" dirty="0">
              <a:solidFill>
                <a:srgbClr val="1A4D98"/>
              </a:solidFill>
              <a:latin typeface="Calibri" panose="020F0502020204030204" pitchFamily="34" charset="0"/>
              <a:cs typeface="Calibri" panose="020F0502020204030204" pitchFamily="34" charset="0"/>
            </a:endParaRPr>
          </a:p>
          <a:p>
            <a:pPr lvl="0" algn="ctr">
              <a:spcAft>
                <a:spcPts val="0"/>
              </a:spcAft>
              <a:buClr>
                <a:srgbClr val="0076A3"/>
              </a:buClr>
              <a:buSzPts val="1200"/>
              <a:tabLst>
                <a:tab pos="0" algn="l"/>
              </a:tabLst>
            </a:pPr>
            <a:r>
              <a:rPr lang="en-US" sz="4800" spc="-60" dirty="0">
                <a:solidFill>
                  <a:srgbClr val="FFFFFF"/>
                </a:solidFill>
                <a:latin typeface="Franklin Gothic Demi Cond" panose="020B0706030402020204" pitchFamily="34" charset="0"/>
                <a:ea typeface="+mj-ea"/>
                <a:cs typeface="Arial" panose="020B0604020202020204" pitchFamily="34" charset="0"/>
              </a:rPr>
              <a:t>Family Tax Bracket Management</a:t>
            </a:r>
            <a:br>
              <a:rPr lang="en-US" sz="3600" b="1" spc="-60" dirty="0">
                <a:solidFill>
                  <a:srgbClr val="FFFFFF"/>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rPr>
            </a:br>
            <a:endParaRPr lang="en-US" sz="100" dirty="0">
              <a:solidFill>
                <a:schemeClr val="bg2">
                  <a:lumMod val="10000"/>
                </a:schemeClr>
              </a:solidFill>
              <a:latin typeface="Calibri" panose="020F0502020204030204" pitchFamily="34" charset="0"/>
              <a:cs typeface="Calibri" panose="020F0502020204030204" pitchFamily="34" charset="0"/>
            </a:endParaRPr>
          </a:p>
          <a:p>
            <a:pPr lvl="0">
              <a:spcAft>
                <a:spcPts val="0"/>
              </a:spcAft>
              <a:buClr>
                <a:srgbClr val="0076A3"/>
              </a:buClr>
              <a:buSzPts val="1200"/>
              <a:tabLst>
                <a:tab pos="0" algn="l"/>
              </a:tabLst>
            </a:pPr>
            <a:endParaRPr lang="en-US" sz="100" dirty="0">
              <a:solidFill>
                <a:schemeClr val="bg2">
                  <a:lumMod val="10000"/>
                </a:schemeClr>
              </a:solidFill>
              <a:latin typeface="Calibri" panose="020F0502020204030204" pitchFamily="34" charset="0"/>
              <a:cs typeface="Calibri" panose="020F0502020204030204" pitchFamily="34" charset="0"/>
            </a:endParaRPr>
          </a:p>
          <a:p>
            <a:pPr lvl="0">
              <a:spcAft>
                <a:spcPts val="0"/>
              </a:spcAft>
              <a:buClr>
                <a:srgbClr val="0076A3"/>
              </a:buClr>
              <a:buSzPts val="1200"/>
              <a:tabLst>
                <a:tab pos="0" algn="l"/>
              </a:tabLst>
            </a:pPr>
            <a:endParaRPr lang="en-US" sz="100" dirty="0">
              <a:solidFill>
                <a:schemeClr val="bg2">
                  <a:lumMod val="10000"/>
                </a:schemeClr>
              </a:solidFill>
              <a:latin typeface="Calibri" panose="020F0502020204030204" pitchFamily="34" charset="0"/>
              <a:cs typeface="Calibri" panose="020F0502020204030204" pitchFamily="34" charset="0"/>
            </a:endParaRPr>
          </a:p>
        </p:txBody>
      </p:sp>
      <p:sp>
        <p:nvSpPr>
          <p:cNvPr id="3" name="Isosceles Triangle 2">
            <a:extLst>
              <a:ext uri="{FF2B5EF4-FFF2-40B4-BE49-F238E27FC236}">
                <a16:creationId xmlns:a16="http://schemas.microsoft.com/office/drawing/2014/main" id="{9030A79B-53A1-4A83-9261-317D09FD5218}"/>
              </a:ext>
            </a:extLst>
          </p:cNvPr>
          <p:cNvSpPr/>
          <p:nvPr/>
        </p:nvSpPr>
        <p:spPr>
          <a:xfrm>
            <a:off x="5295898" y="1897856"/>
            <a:ext cx="1343025" cy="10287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245CBD69-0EE8-4900-9E06-24294F14A7BE}"/>
              </a:ext>
            </a:extLst>
          </p:cNvPr>
          <p:cNvCxnSpPr>
            <a:cxnSpLocks/>
          </p:cNvCxnSpPr>
          <p:nvPr/>
        </p:nvCxnSpPr>
        <p:spPr>
          <a:xfrm>
            <a:off x="2952749" y="1476375"/>
            <a:ext cx="6115051" cy="82867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05865C1-3EA0-427F-9762-F0083350D7D7}"/>
              </a:ext>
            </a:extLst>
          </p:cNvPr>
          <p:cNvSpPr txBox="1"/>
          <p:nvPr/>
        </p:nvSpPr>
        <p:spPr>
          <a:xfrm>
            <a:off x="2867021" y="1716606"/>
            <a:ext cx="2028825" cy="646331"/>
          </a:xfrm>
          <a:prstGeom prst="rect">
            <a:avLst/>
          </a:prstGeom>
          <a:noFill/>
        </p:spPr>
        <p:txBody>
          <a:bodyPr wrap="square" rtlCol="0">
            <a:spAutoFit/>
          </a:bodyPr>
          <a:lstStyle/>
          <a:p>
            <a:pPr algn="ctr"/>
            <a:r>
              <a:rPr lang="en-US" dirty="0">
                <a:solidFill>
                  <a:schemeClr val="accent4">
                    <a:lumMod val="75000"/>
                  </a:schemeClr>
                </a:solidFill>
              </a:rPr>
              <a:t>Marginal Tax Rate of IRA Holder</a:t>
            </a:r>
          </a:p>
        </p:txBody>
      </p:sp>
      <p:sp>
        <p:nvSpPr>
          <p:cNvPr id="12" name="TextBox 11">
            <a:extLst>
              <a:ext uri="{FF2B5EF4-FFF2-40B4-BE49-F238E27FC236}">
                <a16:creationId xmlns:a16="http://schemas.microsoft.com/office/drawing/2014/main" id="{33D9E06F-BF7B-4B31-8D3F-D14EA51FF5DC}"/>
              </a:ext>
            </a:extLst>
          </p:cNvPr>
          <p:cNvSpPr txBox="1"/>
          <p:nvPr/>
        </p:nvSpPr>
        <p:spPr>
          <a:xfrm>
            <a:off x="7277100" y="2412206"/>
            <a:ext cx="2028825" cy="646331"/>
          </a:xfrm>
          <a:prstGeom prst="rect">
            <a:avLst/>
          </a:prstGeom>
          <a:noFill/>
        </p:spPr>
        <p:txBody>
          <a:bodyPr wrap="square" rtlCol="0">
            <a:spAutoFit/>
          </a:bodyPr>
          <a:lstStyle/>
          <a:p>
            <a:pPr algn="ctr"/>
            <a:r>
              <a:rPr lang="en-US" dirty="0">
                <a:solidFill>
                  <a:schemeClr val="accent6">
                    <a:lumMod val="75000"/>
                  </a:schemeClr>
                </a:solidFill>
              </a:rPr>
              <a:t>Marginal Tax Rate of Beneficiary</a:t>
            </a:r>
          </a:p>
        </p:txBody>
      </p:sp>
      <p:sp>
        <p:nvSpPr>
          <p:cNvPr id="13" name="TextBox 12">
            <a:extLst>
              <a:ext uri="{FF2B5EF4-FFF2-40B4-BE49-F238E27FC236}">
                <a16:creationId xmlns:a16="http://schemas.microsoft.com/office/drawing/2014/main" id="{6CFC71B3-589F-4BBA-AF44-90F221351778}"/>
              </a:ext>
            </a:extLst>
          </p:cNvPr>
          <p:cNvSpPr txBox="1"/>
          <p:nvPr/>
        </p:nvSpPr>
        <p:spPr>
          <a:xfrm>
            <a:off x="3538536" y="2934860"/>
            <a:ext cx="4943475" cy="461665"/>
          </a:xfrm>
          <a:prstGeom prst="rect">
            <a:avLst/>
          </a:prstGeom>
          <a:noFill/>
        </p:spPr>
        <p:txBody>
          <a:bodyPr wrap="square" rtlCol="0">
            <a:spAutoFit/>
          </a:bodyPr>
          <a:lstStyle/>
          <a:p>
            <a:pPr algn="ctr"/>
            <a:r>
              <a:rPr lang="en-US" sz="2400" dirty="0">
                <a:solidFill>
                  <a:srgbClr val="C00000"/>
                </a:solidFill>
              </a:rPr>
              <a:t>Don’t Convert to a ROTH IRA</a:t>
            </a:r>
          </a:p>
        </p:txBody>
      </p:sp>
      <p:sp>
        <p:nvSpPr>
          <p:cNvPr id="14" name="Isosceles Triangle 13">
            <a:extLst>
              <a:ext uri="{FF2B5EF4-FFF2-40B4-BE49-F238E27FC236}">
                <a16:creationId xmlns:a16="http://schemas.microsoft.com/office/drawing/2014/main" id="{4C2269BF-C8DB-46C6-9C95-E56DFE364591}"/>
              </a:ext>
            </a:extLst>
          </p:cNvPr>
          <p:cNvSpPr/>
          <p:nvPr/>
        </p:nvSpPr>
        <p:spPr>
          <a:xfrm>
            <a:off x="5295898" y="4545806"/>
            <a:ext cx="1343025" cy="10287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9C5608EC-F2E2-4A15-902E-C4FB992F96EC}"/>
              </a:ext>
            </a:extLst>
          </p:cNvPr>
          <p:cNvCxnSpPr>
            <a:cxnSpLocks/>
          </p:cNvCxnSpPr>
          <p:nvPr/>
        </p:nvCxnSpPr>
        <p:spPr>
          <a:xfrm flipV="1">
            <a:off x="2952749" y="3836491"/>
            <a:ext cx="6305550" cy="136920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C363464-70CB-4C99-A26A-0930E07F8159}"/>
              </a:ext>
            </a:extLst>
          </p:cNvPr>
          <p:cNvSpPr txBox="1"/>
          <p:nvPr/>
        </p:nvSpPr>
        <p:spPr>
          <a:xfrm>
            <a:off x="2969418" y="5155058"/>
            <a:ext cx="2028825" cy="646331"/>
          </a:xfrm>
          <a:prstGeom prst="rect">
            <a:avLst/>
          </a:prstGeom>
          <a:noFill/>
        </p:spPr>
        <p:txBody>
          <a:bodyPr wrap="square" rtlCol="0">
            <a:spAutoFit/>
          </a:bodyPr>
          <a:lstStyle/>
          <a:p>
            <a:pPr algn="ctr"/>
            <a:r>
              <a:rPr lang="en-US" dirty="0">
                <a:solidFill>
                  <a:schemeClr val="accent4">
                    <a:lumMod val="75000"/>
                  </a:schemeClr>
                </a:solidFill>
              </a:rPr>
              <a:t>Marginal Tax Rate of IRA Holder</a:t>
            </a:r>
          </a:p>
        </p:txBody>
      </p:sp>
      <p:sp>
        <p:nvSpPr>
          <p:cNvPr id="17" name="TextBox 16">
            <a:extLst>
              <a:ext uri="{FF2B5EF4-FFF2-40B4-BE49-F238E27FC236}">
                <a16:creationId xmlns:a16="http://schemas.microsoft.com/office/drawing/2014/main" id="{10C06261-AC72-4D64-99C7-3F444030D88E}"/>
              </a:ext>
            </a:extLst>
          </p:cNvPr>
          <p:cNvSpPr txBox="1"/>
          <p:nvPr/>
        </p:nvSpPr>
        <p:spPr>
          <a:xfrm>
            <a:off x="7677144" y="4230345"/>
            <a:ext cx="2028825" cy="646331"/>
          </a:xfrm>
          <a:prstGeom prst="rect">
            <a:avLst/>
          </a:prstGeom>
          <a:noFill/>
        </p:spPr>
        <p:txBody>
          <a:bodyPr wrap="square" rtlCol="0">
            <a:spAutoFit/>
          </a:bodyPr>
          <a:lstStyle/>
          <a:p>
            <a:pPr algn="ctr"/>
            <a:r>
              <a:rPr lang="en-US" dirty="0">
                <a:solidFill>
                  <a:schemeClr val="accent6">
                    <a:lumMod val="75000"/>
                  </a:schemeClr>
                </a:solidFill>
              </a:rPr>
              <a:t>Marginal Tax Rate of Beneficiary</a:t>
            </a:r>
          </a:p>
        </p:txBody>
      </p:sp>
      <p:sp>
        <p:nvSpPr>
          <p:cNvPr id="18" name="TextBox 17">
            <a:extLst>
              <a:ext uri="{FF2B5EF4-FFF2-40B4-BE49-F238E27FC236}">
                <a16:creationId xmlns:a16="http://schemas.microsoft.com/office/drawing/2014/main" id="{F9244758-9D78-46C0-B398-A1C28893259F}"/>
              </a:ext>
            </a:extLst>
          </p:cNvPr>
          <p:cNvSpPr txBox="1"/>
          <p:nvPr/>
        </p:nvSpPr>
        <p:spPr>
          <a:xfrm>
            <a:off x="3508685" y="5864396"/>
            <a:ext cx="5559115" cy="461665"/>
          </a:xfrm>
          <a:prstGeom prst="rect">
            <a:avLst/>
          </a:prstGeom>
          <a:noFill/>
        </p:spPr>
        <p:txBody>
          <a:bodyPr wrap="square" rtlCol="0">
            <a:spAutoFit/>
          </a:bodyPr>
          <a:lstStyle/>
          <a:p>
            <a:pPr algn="ctr"/>
            <a:r>
              <a:rPr lang="en-US" sz="2400" dirty="0">
                <a:solidFill>
                  <a:srgbClr val="C00000"/>
                </a:solidFill>
              </a:rPr>
              <a:t>Consider a Partial or Full ROTH Conversion</a:t>
            </a:r>
          </a:p>
        </p:txBody>
      </p:sp>
      <p:sp>
        <p:nvSpPr>
          <p:cNvPr id="20" name="TextBox 19">
            <a:extLst>
              <a:ext uri="{FF2B5EF4-FFF2-40B4-BE49-F238E27FC236}">
                <a16:creationId xmlns:a16="http://schemas.microsoft.com/office/drawing/2014/main" id="{08C3FF47-6DCC-444D-A3F9-608239529EEC}"/>
              </a:ext>
            </a:extLst>
          </p:cNvPr>
          <p:cNvSpPr txBox="1"/>
          <p:nvPr/>
        </p:nvSpPr>
        <p:spPr>
          <a:xfrm rot="16200000">
            <a:off x="115604" y="2168360"/>
            <a:ext cx="2028825" cy="369332"/>
          </a:xfrm>
          <a:prstGeom prst="rect">
            <a:avLst/>
          </a:prstGeom>
          <a:noFill/>
        </p:spPr>
        <p:txBody>
          <a:bodyPr wrap="square" rtlCol="0">
            <a:spAutoFit/>
          </a:bodyPr>
          <a:lstStyle/>
          <a:p>
            <a:pPr algn="ctr"/>
            <a:r>
              <a:rPr lang="en-US" dirty="0">
                <a:solidFill>
                  <a:srgbClr val="1A4D98"/>
                </a:solidFill>
              </a:rPr>
              <a:t>Marginal Tax Rate</a:t>
            </a:r>
          </a:p>
        </p:txBody>
      </p:sp>
      <p:sp>
        <p:nvSpPr>
          <p:cNvPr id="21" name="TextBox 20">
            <a:extLst>
              <a:ext uri="{FF2B5EF4-FFF2-40B4-BE49-F238E27FC236}">
                <a16:creationId xmlns:a16="http://schemas.microsoft.com/office/drawing/2014/main" id="{037B87C1-845A-4B9F-B27A-BCC862B08B9B}"/>
              </a:ext>
            </a:extLst>
          </p:cNvPr>
          <p:cNvSpPr txBox="1"/>
          <p:nvPr/>
        </p:nvSpPr>
        <p:spPr>
          <a:xfrm>
            <a:off x="888201" y="1377603"/>
            <a:ext cx="1343026" cy="369332"/>
          </a:xfrm>
          <a:prstGeom prst="rect">
            <a:avLst/>
          </a:prstGeom>
          <a:noFill/>
        </p:spPr>
        <p:txBody>
          <a:bodyPr wrap="square" rtlCol="0">
            <a:spAutoFit/>
          </a:bodyPr>
          <a:lstStyle/>
          <a:p>
            <a:pPr algn="ctr"/>
            <a:r>
              <a:rPr lang="en-US" dirty="0">
                <a:solidFill>
                  <a:srgbClr val="1A4D98"/>
                </a:solidFill>
              </a:rPr>
              <a:t>High</a:t>
            </a:r>
          </a:p>
        </p:txBody>
      </p:sp>
      <p:sp>
        <p:nvSpPr>
          <p:cNvPr id="22" name="TextBox 21">
            <a:extLst>
              <a:ext uri="{FF2B5EF4-FFF2-40B4-BE49-F238E27FC236}">
                <a16:creationId xmlns:a16="http://schemas.microsoft.com/office/drawing/2014/main" id="{FE12A166-A0A9-4E02-8ECC-8FD60980DC95}"/>
              </a:ext>
            </a:extLst>
          </p:cNvPr>
          <p:cNvSpPr txBox="1"/>
          <p:nvPr/>
        </p:nvSpPr>
        <p:spPr>
          <a:xfrm>
            <a:off x="888201" y="2926556"/>
            <a:ext cx="1343026" cy="369332"/>
          </a:xfrm>
          <a:prstGeom prst="rect">
            <a:avLst/>
          </a:prstGeom>
          <a:noFill/>
        </p:spPr>
        <p:txBody>
          <a:bodyPr wrap="square" rtlCol="0">
            <a:spAutoFit/>
          </a:bodyPr>
          <a:lstStyle/>
          <a:p>
            <a:pPr algn="ctr"/>
            <a:r>
              <a:rPr lang="en-US" dirty="0">
                <a:solidFill>
                  <a:srgbClr val="1A4D98"/>
                </a:solidFill>
              </a:rPr>
              <a:t>Low</a:t>
            </a:r>
          </a:p>
        </p:txBody>
      </p:sp>
      <p:sp>
        <p:nvSpPr>
          <p:cNvPr id="23" name="Left Bracket 22">
            <a:extLst>
              <a:ext uri="{FF2B5EF4-FFF2-40B4-BE49-F238E27FC236}">
                <a16:creationId xmlns:a16="http://schemas.microsoft.com/office/drawing/2014/main" id="{49DC2579-E648-4CA2-B930-E7F8DA387B89}"/>
              </a:ext>
            </a:extLst>
          </p:cNvPr>
          <p:cNvSpPr/>
          <p:nvPr/>
        </p:nvSpPr>
        <p:spPr>
          <a:xfrm>
            <a:off x="1314683" y="1388268"/>
            <a:ext cx="302180" cy="1921312"/>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a:extLst>
              <a:ext uri="{FF2B5EF4-FFF2-40B4-BE49-F238E27FC236}">
                <a16:creationId xmlns:a16="http://schemas.microsoft.com/office/drawing/2014/main" id="{559762C9-E61F-415A-9802-41DBCD749A75}"/>
              </a:ext>
            </a:extLst>
          </p:cNvPr>
          <p:cNvSpPr txBox="1"/>
          <p:nvPr/>
        </p:nvSpPr>
        <p:spPr>
          <a:xfrm rot="16200000">
            <a:off x="132076" y="4707433"/>
            <a:ext cx="2028825" cy="369332"/>
          </a:xfrm>
          <a:prstGeom prst="rect">
            <a:avLst/>
          </a:prstGeom>
          <a:noFill/>
        </p:spPr>
        <p:txBody>
          <a:bodyPr wrap="square" rtlCol="0">
            <a:spAutoFit/>
          </a:bodyPr>
          <a:lstStyle/>
          <a:p>
            <a:pPr algn="ctr"/>
            <a:r>
              <a:rPr lang="en-US" dirty="0">
                <a:solidFill>
                  <a:srgbClr val="1A4D98"/>
                </a:solidFill>
              </a:rPr>
              <a:t>Marginal Tax Rate</a:t>
            </a:r>
          </a:p>
        </p:txBody>
      </p:sp>
      <p:sp>
        <p:nvSpPr>
          <p:cNvPr id="25" name="TextBox 24">
            <a:extLst>
              <a:ext uri="{FF2B5EF4-FFF2-40B4-BE49-F238E27FC236}">
                <a16:creationId xmlns:a16="http://schemas.microsoft.com/office/drawing/2014/main" id="{84CE1E86-F755-4410-B219-7C63F7D66505}"/>
              </a:ext>
            </a:extLst>
          </p:cNvPr>
          <p:cNvSpPr txBox="1"/>
          <p:nvPr/>
        </p:nvSpPr>
        <p:spPr>
          <a:xfrm>
            <a:off x="869152" y="3920779"/>
            <a:ext cx="1343026" cy="369332"/>
          </a:xfrm>
          <a:prstGeom prst="rect">
            <a:avLst/>
          </a:prstGeom>
          <a:noFill/>
        </p:spPr>
        <p:txBody>
          <a:bodyPr wrap="square" rtlCol="0">
            <a:spAutoFit/>
          </a:bodyPr>
          <a:lstStyle/>
          <a:p>
            <a:pPr algn="ctr"/>
            <a:r>
              <a:rPr lang="en-US" dirty="0">
                <a:solidFill>
                  <a:srgbClr val="1A4D98"/>
                </a:solidFill>
              </a:rPr>
              <a:t>High</a:t>
            </a:r>
          </a:p>
        </p:txBody>
      </p:sp>
      <p:sp>
        <p:nvSpPr>
          <p:cNvPr id="26" name="TextBox 25">
            <a:extLst>
              <a:ext uri="{FF2B5EF4-FFF2-40B4-BE49-F238E27FC236}">
                <a16:creationId xmlns:a16="http://schemas.microsoft.com/office/drawing/2014/main" id="{8DEC8208-DE59-4813-A340-151155BFF2BC}"/>
              </a:ext>
            </a:extLst>
          </p:cNvPr>
          <p:cNvSpPr txBox="1"/>
          <p:nvPr/>
        </p:nvSpPr>
        <p:spPr>
          <a:xfrm>
            <a:off x="869152" y="5469732"/>
            <a:ext cx="1343026" cy="369332"/>
          </a:xfrm>
          <a:prstGeom prst="rect">
            <a:avLst/>
          </a:prstGeom>
          <a:noFill/>
        </p:spPr>
        <p:txBody>
          <a:bodyPr wrap="square" rtlCol="0">
            <a:spAutoFit/>
          </a:bodyPr>
          <a:lstStyle/>
          <a:p>
            <a:pPr algn="ctr"/>
            <a:r>
              <a:rPr lang="en-US" dirty="0">
                <a:solidFill>
                  <a:srgbClr val="1A4D98"/>
                </a:solidFill>
              </a:rPr>
              <a:t>Low</a:t>
            </a:r>
          </a:p>
        </p:txBody>
      </p:sp>
      <p:sp>
        <p:nvSpPr>
          <p:cNvPr id="27" name="Left Bracket 26">
            <a:extLst>
              <a:ext uri="{FF2B5EF4-FFF2-40B4-BE49-F238E27FC236}">
                <a16:creationId xmlns:a16="http://schemas.microsoft.com/office/drawing/2014/main" id="{DD6D5CAD-3B97-4CE9-A4BE-7FDB30CD68ED}"/>
              </a:ext>
            </a:extLst>
          </p:cNvPr>
          <p:cNvSpPr/>
          <p:nvPr/>
        </p:nvSpPr>
        <p:spPr>
          <a:xfrm>
            <a:off x="1295634" y="3931444"/>
            <a:ext cx="302180" cy="1921312"/>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13770345-EE15-4189-9DB4-FB7ED4AE33ED}"/>
              </a:ext>
            </a:extLst>
          </p:cNvPr>
          <p:cNvSpPr txBox="1"/>
          <p:nvPr/>
        </p:nvSpPr>
        <p:spPr>
          <a:xfrm>
            <a:off x="1192750" y="615732"/>
            <a:ext cx="9806498" cy="584775"/>
          </a:xfrm>
          <a:prstGeom prst="rect">
            <a:avLst/>
          </a:prstGeom>
          <a:noFill/>
        </p:spPr>
        <p:txBody>
          <a:bodyPr wrap="square" rtlCol="0">
            <a:spAutoFit/>
          </a:bodyPr>
          <a:lstStyle/>
          <a:p>
            <a:pPr algn="ctr"/>
            <a:r>
              <a:rPr lang="en-US" sz="3200" spc="-60" dirty="0">
                <a:solidFill>
                  <a:srgbClr val="FFFFFF"/>
                </a:solidFill>
                <a:latin typeface="Franklin Gothic Demi Cond" panose="020B0706030402020204" pitchFamily="34" charset="0"/>
                <a:ea typeface="+mj-ea"/>
                <a:cs typeface="Arial" panose="020B0604020202020204" pitchFamily="34" charset="0"/>
              </a:rPr>
              <a:t>Should I leave my beneficiary a Traditional or ROTH IRA?</a:t>
            </a:r>
          </a:p>
        </p:txBody>
      </p:sp>
      <p:cxnSp>
        <p:nvCxnSpPr>
          <p:cNvPr id="30" name="Straight Connector 29">
            <a:extLst>
              <a:ext uri="{FF2B5EF4-FFF2-40B4-BE49-F238E27FC236}">
                <a16:creationId xmlns:a16="http://schemas.microsoft.com/office/drawing/2014/main" id="{9836850B-0DB5-4595-AB94-BF23AEB3027C}"/>
              </a:ext>
            </a:extLst>
          </p:cNvPr>
          <p:cNvCxnSpPr>
            <a:cxnSpLocks/>
          </p:cNvCxnSpPr>
          <p:nvPr/>
        </p:nvCxnSpPr>
        <p:spPr>
          <a:xfrm>
            <a:off x="-53442" y="3638550"/>
            <a:ext cx="9759411"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4E65A23-B6D3-4281-8172-BB873E80DBFC}"/>
              </a:ext>
            </a:extLst>
          </p:cNvPr>
          <p:cNvSpPr txBox="1"/>
          <p:nvPr/>
        </p:nvSpPr>
        <p:spPr>
          <a:xfrm>
            <a:off x="9953716" y="1487695"/>
            <a:ext cx="2085739" cy="1754326"/>
          </a:xfrm>
          <a:prstGeom prst="rect">
            <a:avLst/>
          </a:prstGeom>
          <a:noFill/>
          <a:ln w="38100">
            <a:solidFill>
              <a:srgbClr val="1A4D98"/>
            </a:solidFill>
          </a:ln>
        </p:spPr>
        <p:txBody>
          <a:bodyPr wrap="square" rtlCol="0">
            <a:spAutoFit/>
          </a:bodyPr>
          <a:lstStyle/>
          <a:p>
            <a:pPr algn="ctr"/>
            <a:r>
              <a:rPr lang="en-US" b="1" dirty="0">
                <a:solidFill>
                  <a:srgbClr val="1A4D98"/>
                </a:solidFill>
              </a:rPr>
              <a:t>Your Marginal Tax Rate is:</a:t>
            </a:r>
          </a:p>
          <a:p>
            <a:pPr algn="ctr"/>
            <a:endParaRPr lang="en-US" b="1" dirty="0">
              <a:solidFill>
                <a:srgbClr val="1A4D98"/>
              </a:solidFill>
            </a:endParaRPr>
          </a:p>
          <a:p>
            <a:pPr algn="ctr"/>
            <a:r>
              <a:rPr lang="en-US" b="1" dirty="0">
                <a:solidFill>
                  <a:srgbClr val="1A4D98"/>
                </a:solidFill>
              </a:rPr>
              <a:t>_____________</a:t>
            </a:r>
          </a:p>
          <a:p>
            <a:pPr algn="ctr"/>
            <a:endParaRPr lang="en-US" b="1" dirty="0">
              <a:solidFill>
                <a:srgbClr val="1A4D98"/>
              </a:solidFill>
            </a:endParaRPr>
          </a:p>
          <a:p>
            <a:pPr algn="ctr"/>
            <a:endParaRPr lang="en-US" b="1" dirty="0">
              <a:solidFill>
                <a:srgbClr val="1A4D98"/>
              </a:solidFill>
            </a:endParaRPr>
          </a:p>
        </p:txBody>
      </p:sp>
      <p:sp>
        <p:nvSpPr>
          <p:cNvPr id="32" name="TextBox 31">
            <a:extLst>
              <a:ext uri="{FF2B5EF4-FFF2-40B4-BE49-F238E27FC236}">
                <a16:creationId xmlns:a16="http://schemas.microsoft.com/office/drawing/2014/main" id="{9B752DCA-A2DF-4AB9-859D-D18CEE6C6919}"/>
              </a:ext>
            </a:extLst>
          </p:cNvPr>
          <p:cNvSpPr txBox="1"/>
          <p:nvPr/>
        </p:nvSpPr>
        <p:spPr>
          <a:xfrm>
            <a:off x="9960967" y="3856028"/>
            <a:ext cx="2085739" cy="2031325"/>
          </a:xfrm>
          <a:prstGeom prst="rect">
            <a:avLst/>
          </a:prstGeom>
          <a:noFill/>
          <a:ln w="38100">
            <a:solidFill>
              <a:srgbClr val="1A4D98"/>
            </a:solidFill>
          </a:ln>
        </p:spPr>
        <p:txBody>
          <a:bodyPr wrap="square" rtlCol="0">
            <a:spAutoFit/>
          </a:bodyPr>
          <a:lstStyle/>
          <a:p>
            <a:pPr algn="ctr"/>
            <a:r>
              <a:rPr lang="en-US" b="1" dirty="0">
                <a:solidFill>
                  <a:srgbClr val="1A4D98"/>
                </a:solidFill>
              </a:rPr>
              <a:t>Your Beneficiaries Marginal Tax Rate(s) is/are:</a:t>
            </a:r>
          </a:p>
          <a:p>
            <a:pPr algn="ctr"/>
            <a:endParaRPr lang="en-US" b="1" dirty="0">
              <a:solidFill>
                <a:srgbClr val="1A4D98"/>
              </a:solidFill>
            </a:endParaRPr>
          </a:p>
          <a:p>
            <a:pPr algn="ctr"/>
            <a:r>
              <a:rPr lang="en-US" b="1" dirty="0">
                <a:solidFill>
                  <a:srgbClr val="1A4D98"/>
                </a:solidFill>
              </a:rPr>
              <a:t>_____________</a:t>
            </a:r>
          </a:p>
          <a:p>
            <a:pPr algn="ctr"/>
            <a:endParaRPr lang="en-US" b="1" dirty="0">
              <a:solidFill>
                <a:srgbClr val="1A4D98"/>
              </a:solidFill>
            </a:endParaRPr>
          </a:p>
          <a:p>
            <a:pPr algn="ctr"/>
            <a:endParaRPr lang="en-US" b="1" dirty="0">
              <a:solidFill>
                <a:srgbClr val="1A4D98"/>
              </a:solidFill>
            </a:endParaRPr>
          </a:p>
        </p:txBody>
      </p:sp>
      <p:cxnSp>
        <p:nvCxnSpPr>
          <p:cNvPr id="11" name="Straight Connector 10">
            <a:extLst>
              <a:ext uri="{FF2B5EF4-FFF2-40B4-BE49-F238E27FC236}">
                <a16:creationId xmlns:a16="http://schemas.microsoft.com/office/drawing/2014/main" id="{E6EC8C86-00AC-8618-D79D-F6C0DC0068BF}"/>
              </a:ext>
            </a:extLst>
          </p:cNvPr>
          <p:cNvCxnSpPr>
            <a:cxnSpLocks/>
          </p:cNvCxnSpPr>
          <p:nvPr/>
        </p:nvCxnSpPr>
        <p:spPr>
          <a:xfrm>
            <a:off x="9720369" y="1184939"/>
            <a:ext cx="0" cy="567306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97407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C648CFD-77D4-4367-B94E-FF77238EE835}"/>
              </a:ext>
            </a:extLst>
          </p:cNvPr>
          <p:cNvSpPr txBox="1">
            <a:spLocks/>
          </p:cNvSpPr>
          <p:nvPr/>
        </p:nvSpPr>
        <p:spPr>
          <a:xfrm>
            <a:off x="0" y="0"/>
            <a:ext cx="12192000" cy="917232"/>
          </a:xfrm>
          <a:prstGeom prst="rect">
            <a:avLst/>
          </a:prstGeom>
          <a:solidFill>
            <a:srgbClr val="0070C0"/>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r>
              <a:rPr lang="en-US" sz="5400" dirty="0">
                <a:latin typeface="Franklin Gothic Demi Cond" panose="020B0706030402020204" pitchFamily="34" charset="0"/>
                <a:cs typeface="Arial" panose="020B0604020202020204" pitchFamily="34" charset="0"/>
              </a:rPr>
              <a:t>Roth IRA Conversion Benefits</a:t>
            </a:r>
          </a:p>
          <a:p>
            <a:pPr algn="ctr">
              <a:defRPr/>
            </a:pPr>
            <a:endParaRPr lang="en-US" sz="9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ext Box 3">
            <a:extLst>
              <a:ext uri="{FF2B5EF4-FFF2-40B4-BE49-F238E27FC236}">
                <a16:creationId xmlns:a16="http://schemas.microsoft.com/office/drawing/2014/main" id="{1F7D71F6-24A9-410B-A474-DAC9659DB1D5}"/>
              </a:ext>
            </a:extLst>
          </p:cNvPr>
          <p:cNvSpPr txBox="1">
            <a:spLocks noChangeArrowheads="1"/>
          </p:cNvSpPr>
          <p:nvPr/>
        </p:nvSpPr>
        <p:spPr bwMode="auto">
          <a:xfrm>
            <a:off x="238352" y="2252323"/>
            <a:ext cx="7750616"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tabLst>
                <a:tab pos="285750" algn="l"/>
              </a:tabLst>
              <a:defRPr sz="2400">
                <a:solidFill>
                  <a:schemeClr val="tx1"/>
                </a:solidFill>
                <a:latin typeface="Times New Roman" pitchFamily="18" charset="0"/>
              </a:defRPr>
            </a:lvl1pPr>
            <a:lvl2pPr algn="l">
              <a:tabLst>
                <a:tab pos="285750" algn="l"/>
              </a:tabLst>
              <a:defRPr sz="2400">
                <a:solidFill>
                  <a:schemeClr val="tx1"/>
                </a:solidFill>
                <a:latin typeface="Times New Roman" pitchFamily="18" charset="0"/>
              </a:defRPr>
            </a:lvl2pPr>
            <a:lvl3pPr algn="l">
              <a:tabLst>
                <a:tab pos="285750" algn="l"/>
              </a:tabLst>
              <a:defRPr sz="2400">
                <a:solidFill>
                  <a:schemeClr val="tx1"/>
                </a:solidFill>
                <a:latin typeface="Times New Roman" pitchFamily="18" charset="0"/>
              </a:defRPr>
            </a:lvl3pPr>
            <a:lvl4pPr algn="l">
              <a:tabLst>
                <a:tab pos="285750" algn="l"/>
              </a:tabLst>
              <a:defRPr sz="2400">
                <a:solidFill>
                  <a:schemeClr val="tx1"/>
                </a:solidFill>
                <a:latin typeface="Times New Roman" pitchFamily="18" charset="0"/>
              </a:defRPr>
            </a:lvl4pPr>
            <a:lvl5pPr algn="l">
              <a:tabLst>
                <a:tab pos="285750" algn="l"/>
              </a:tabLst>
              <a:defRPr sz="2400">
                <a:solidFill>
                  <a:schemeClr val="tx1"/>
                </a:solidFill>
                <a:latin typeface="Times New Roman" pitchFamily="18" charset="0"/>
              </a:defRPr>
            </a:lvl5pPr>
            <a:lvl6pPr eaLnBrk="0" fontAlgn="base" hangingPunct="0">
              <a:spcBef>
                <a:spcPct val="0"/>
              </a:spcBef>
              <a:spcAft>
                <a:spcPct val="0"/>
              </a:spcAft>
              <a:tabLst>
                <a:tab pos="285750" algn="l"/>
              </a:tabLst>
              <a:defRPr sz="2400">
                <a:solidFill>
                  <a:schemeClr val="tx1"/>
                </a:solidFill>
                <a:latin typeface="Times New Roman" pitchFamily="18" charset="0"/>
              </a:defRPr>
            </a:lvl6pPr>
            <a:lvl7pPr eaLnBrk="0" fontAlgn="base" hangingPunct="0">
              <a:spcBef>
                <a:spcPct val="0"/>
              </a:spcBef>
              <a:spcAft>
                <a:spcPct val="0"/>
              </a:spcAft>
              <a:tabLst>
                <a:tab pos="285750" algn="l"/>
              </a:tabLst>
              <a:defRPr sz="2400">
                <a:solidFill>
                  <a:schemeClr val="tx1"/>
                </a:solidFill>
                <a:latin typeface="Times New Roman" pitchFamily="18" charset="0"/>
              </a:defRPr>
            </a:lvl7pPr>
            <a:lvl8pPr eaLnBrk="0" fontAlgn="base" hangingPunct="0">
              <a:spcBef>
                <a:spcPct val="0"/>
              </a:spcBef>
              <a:spcAft>
                <a:spcPct val="0"/>
              </a:spcAft>
              <a:tabLst>
                <a:tab pos="285750" algn="l"/>
              </a:tabLst>
              <a:defRPr sz="2400">
                <a:solidFill>
                  <a:schemeClr val="tx1"/>
                </a:solidFill>
                <a:latin typeface="Times New Roman" pitchFamily="18" charset="0"/>
              </a:defRPr>
            </a:lvl8pPr>
            <a:lvl9pPr eaLnBrk="0" fontAlgn="base" hangingPunct="0">
              <a:spcBef>
                <a:spcPct val="0"/>
              </a:spcBef>
              <a:spcAft>
                <a:spcPct val="0"/>
              </a:spcAft>
              <a:tabLst>
                <a:tab pos="285750" algn="l"/>
              </a:tabLst>
              <a:defRPr sz="2400">
                <a:solidFill>
                  <a:schemeClr val="tx1"/>
                </a:solidFill>
                <a:latin typeface="Times New Roman" pitchFamily="18" charset="0"/>
              </a:defRPr>
            </a:lvl9pPr>
          </a:lstStyle>
          <a:p>
            <a:pPr marL="287338" indent="-287338" fontAlgn="auto">
              <a:lnSpc>
                <a:spcPct val="150000"/>
              </a:lnSpc>
              <a:spcBef>
                <a:spcPts val="0"/>
              </a:spcBef>
              <a:spcAft>
                <a:spcPts val="0"/>
              </a:spcAft>
              <a:buFontTx/>
              <a:buChar char="•"/>
              <a:defRPr/>
            </a:pPr>
            <a:r>
              <a:rPr lang="en-US" sz="3200" b="1" dirty="0">
                <a:solidFill>
                  <a:schemeClr val="tx2">
                    <a:lumMod val="50000"/>
                  </a:schemeClr>
                </a:solidFill>
                <a:latin typeface="+mn-lt"/>
                <a:cs typeface="Times New Roman" panose="02020603050405020304" pitchFamily="18" charset="0"/>
              </a:rPr>
              <a:t>Lowers overall taxable income long-term</a:t>
            </a:r>
          </a:p>
          <a:p>
            <a:pPr marL="287338" indent="-287338" fontAlgn="auto">
              <a:lnSpc>
                <a:spcPct val="150000"/>
              </a:lnSpc>
              <a:spcBef>
                <a:spcPts val="0"/>
              </a:spcBef>
              <a:spcAft>
                <a:spcPts val="0"/>
              </a:spcAft>
              <a:buFontTx/>
              <a:buChar char="•"/>
              <a:defRPr/>
            </a:pPr>
            <a:r>
              <a:rPr lang="en-US" sz="3200" b="1" dirty="0">
                <a:solidFill>
                  <a:schemeClr val="tx2">
                    <a:lumMod val="50000"/>
                  </a:schemeClr>
                </a:solidFill>
                <a:latin typeface="+mn-lt"/>
                <a:cs typeface="Times New Roman" panose="02020603050405020304" pitchFamily="18" charset="0"/>
              </a:rPr>
              <a:t>Tax-free compounding</a:t>
            </a:r>
          </a:p>
          <a:p>
            <a:pPr marL="287338" indent="-287338" fontAlgn="auto">
              <a:lnSpc>
                <a:spcPct val="150000"/>
              </a:lnSpc>
              <a:spcBef>
                <a:spcPts val="0"/>
              </a:spcBef>
              <a:spcAft>
                <a:spcPts val="0"/>
              </a:spcAft>
              <a:buFontTx/>
              <a:buChar char="•"/>
              <a:defRPr/>
            </a:pPr>
            <a:r>
              <a:rPr lang="en-US" sz="3200" b="1" dirty="0">
                <a:solidFill>
                  <a:schemeClr val="tx2">
                    <a:lumMod val="50000"/>
                  </a:schemeClr>
                </a:solidFill>
                <a:latin typeface="+mn-lt"/>
                <a:cs typeface="Times New Roman" panose="02020603050405020304" pitchFamily="18" charset="0"/>
              </a:rPr>
              <a:t>No RMDs (currently at age 73) </a:t>
            </a:r>
          </a:p>
          <a:p>
            <a:pPr marL="287338" indent="-287338" fontAlgn="auto">
              <a:lnSpc>
                <a:spcPct val="150000"/>
              </a:lnSpc>
              <a:spcBef>
                <a:spcPts val="0"/>
              </a:spcBef>
              <a:spcAft>
                <a:spcPts val="0"/>
              </a:spcAft>
              <a:buFontTx/>
              <a:buChar char="•"/>
              <a:defRPr/>
            </a:pPr>
            <a:r>
              <a:rPr lang="en-US" sz="3200" b="1" dirty="0">
                <a:solidFill>
                  <a:schemeClr val="tx2">
                    <a:lumMod val="50000"/>
                  </a:schemeClr>
                </a:solidFill>
                <a:latin typeface="+mn-lt"/>
                <a:cs typeface="Times New Roman" panose="02020603050405020304" pitchFamily="18" charset="0"/>
              </a:rPr>
              <a:t>Tax-free withdrawals for beneficiaries</a:t>
            </a:r>
          </a:p>
          <a:p>
            <a:pPr fontAlgn="auto">
              <a:spcBef>
                <a:spcPts val="0"/>
              </a:spcBef>
              <a:spcAft>
                <a:spcPts val="0"/>
              </a:spcAft>
              <a:defRPr/>
            </a:pPr>
            <a:endParaRPr lang="en-US" sz="1600" i="1" dirty="0">
              <a:solidFill>
                <a:schemeClr val="tx2">
                  <a:lumMod val="50000"/>
                </a:schemeClr>
              </a:solidFill>
              <a:latin typeface="+mn-lt"/>
              <a:cs typeface="Times New Roman" panose="02020603050405020304" pitchFamily="18" charset="0"/>
            </a:endParaRPr>
          </a:p>
        </p:txBody>
      </p:sp>
      <p:pic>
        <p:nvPicPr>
          <p:cNvPr id="5" name="Picture 4">
            <a:extLst>
              <a:ext uri="{FF2B5EF4-FFF2-40B4-BE49-F238E27FC236}">
                <a16:creationId xmlns:a16="http://schemas.microsoft.com/office/drawing/2014/main" id="{8C5F8451-5CEB-4929-A045-DF5D064362B3}"/>
              </a:ext>
            </a:extLst>
          </p:cNvPr>
          <p:cNvPicPr>
            <a:picLocks noChangeAspect="1"/>
          </p:cNvPicPr>
          <p:nvPr/>
        </p:nvPicPr>
        <p:blipFill>
          <a:blip r:embed="rId3"/>
          <a:stretch>
            <a:fillRect/>
          </a:stretch>
        </p:blipFill>
        <p:spPr>
          <a:xfrm>
            <a:off x="8302370" y="2252323"/>
            <a:ext cx="3889629" cy="2751347"/>
          </a:xfrm>
          <a:prstGeom prst="rect">
            <a:avLst/>
          </a:prstGeom>
        </p:spPr>
      </p:pic>
      <p:sp>
        <p:nvSpPr>
          <p:cNvPr id="6" name="Rectangle 5">
            <a:extLst>
              <a:ext uri="{FF2B5EF4-FFF2-40B4-BE49-F238E27FC236}">
                <a16:creationId xmlns:a16="http://schemas.microsoft.com/office/drawing/2014/main" id="{4BF400AD-E80F-4D9A-B735-26CAFD022C0F}"/>
              </a:ext>
            </a:extLst>
          </p:cNvPr>
          <p:cNvSpPr/>
          <p:nvPr/>
        </p:nvSpPr>
        <p:spPr>
          <a:xfrm>
            <a:off x="238352" y="1172424"/>
            <a:ext cx="11953647" cy="830997"/>
          </a:xfrm>
          <a:prstGeom prst="rect">
            <a:avLst/>
          </a:prstGeom>
        </p:spPr>
        <p:txBody>
          <a:bodyPr wrap="square">
            <a:spAutoFit/>
          </a:bodyPr>
          <a:lstStyle/>
          <a:p>
            <a:pPr algn="ctr" fontAlgn="auto">
              <a:spcBef>
                <a:spcPts val="0"/>
              </a:spcBef>
              <a:spcAft>
                <a:spcPts val="0"/>
              </a:spcAft>
              <a:defRPr/>
            </a:pPr>
            <a:r>
              <a:rPr lang="en-US" sz="4800" b="1" dirty="0">
                <a:solidFill>
                  <a:srgbClr val="1A4D98"/>
                </a:solidFill>
                <a:latin typeface="Calibri" panose="020F0502020204030204" pitchFamily="34" charset="0"/>
                <a:cs typeface="Calibri" panose="020F0502020204030204" pitchFamily="34" charset="0"/>
              </a:rPr>
              <a:t>Explore Roth IRA Conversion Benefits</a:t>
            </a:r>
          </a:p>
        </p:txBody>
      </p:sp>
      <p:sp>
        <p:nvSpPr>
          <p:cNvPr id="7" name="Rectangle 6">
            <a:extLst>
              <a:ext uri="{FF2B5EF4-FFF2-40B4-BE49-F238E27FC236}">
                <a16:creationId xmlns:a16="http://schemas.microsoft.com/office/drawing/2014/main" id="{8A85491B-2D8C-4684-8D74-C44BAEDD38C8}"/>
              </a:ext>
            </a:extLst>
          </p:cNvPr>
          <p:cNvSpPr/>
          <p:nvPr/>
        </p:nvSpPr>
        <p:spPr>
          <a:xfrm>
            <a:off x="119175" y="5545532"/>
            <a:ext cx="12192000" cy="1200329"/>
          </a:xfrm>
          <a:prstGeom prst="rect">
            <a:avLst/>
          </a:prstGeom>
        </p:spPr>
        <p:txBody>
          <a:bodyPr wrap="square">
            <a:spAutoFit/>
          </a:bodyPr>
          <a:lstStyle/>
          <a:p>
            <a:pPr fontAlgn="auto">
              <a:spcBef>
                <a:spcPts val="0"/>
              </a:spcBef>
              <a:spcAft>
                <a:spcPts val="0"/>
              </a:spcAft>
              <a:defRPr/>
            </a:pPr>
            <a:r>
              <a:rPr lang="en-US" sz="1600" i="1" dirty="0">
                <a:solidFill>
                  <a:schemeClr val="tx2">
                    <a:lumMod val="50000"/>
                  </a:schemeClr>
                </a:solidFill>
                <a:latin typeface="Calibri" panose="020F0502020204030204" pitchFamily="34" charset="0"/>
                <a:cs typeface="Calibri" panose="020F0502020204030204" pitchFamily="34" charset="0"/>
              </a:rPr>
              <a:t>*</a:t>
            </a:r>
            <a:r>
              <a:rPr lang="en-US" sz="1400" i="1" dirty="0">
                <a:solidFill>
                  <a:schemeClr val="tx2">
                    <a:lumMod val="50000"/>
                  </a:schemeClr>
                </a:solidFill>
                <a:latin typeface="Calibri" panose="020F0502020204030204" pitchFamily="34" charset="0"/>
                <a:cs typeface="Calibri" panose="020F0502020204030204" pitchFamily="34" charset="0"/>
              </a:rPr>
              <a:t>Withdrawals from Roth IRA may be tax free if they are considered qualified. Limitations and restrictions may apply. Withdrawals prior to age 59 ½ or prior to the account being opened for 5 years, whichever is later, may result in a 10% IRS penalty tax. Future tax laws can change at any time and may impact the benefits of Roth IRAs. Their tax treatment may change. </a:t>
            </a:r>
            <a:r>
              <a:rPr lang="en-US" sz="1400" i="1" dirty="0"/>
              <a:t>Traditional IRA account owners have considerations to make before performing a Roth IRA conversion. These primarily include income tax consequences on the converted amount in the year of conversion, withdrawal limitations from a Roth IRA, and income limitations for future contributions to a Roth IRA. In addition, if you are required to take a required minimum distribution (RMD) in the year you convert, you must do so before converting to a Roth IRA.</a:t>
            </a:r>
            <a:endParaRPr lang="en-US" sz="1600" i="1" dirty="0">
              <a:solidFill>
                <a:schemeClr val="tx2">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2968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1F62F59-FEDC-4B3B-BF30-F53EB35D557B}"/>
              </a:ext>
            </a:extLst>
          </p:cNvPr>
          <p:cNvSpPr txBox="1">
            <a:spLocks/>
          </p:cNvSpPr>
          <p:nvPr/>
        </p:nvSpPr>
        <p:spPr>
          <a:xfrm>
            <a:off x="0" y="1"/>
            <a:ext cx="12192000" cy="1471296"/>
          </a:xfrm>
          <a:prstGeom prst="rect">
            <a:avLst/>
          </a:prstGeom>
          <a:solidFill>
            <a:srgbClr val="0070C0"/>
          </a:solidFill>
        </p:spPr>
        <p:txBody>
          <a:bodyPr>
            <a:normAutofit fontScale="850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br>
              <a:rPr lang="en-US" sz="1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1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1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5800" dirty="0">
                <a:latin typeface="Franklin Gothic Demi Cond" panose="020B0706030402020204" pitchFamily="34" charset="0"/>
                <a:cs typeface="Arial" panose="020B0604020202020204" pitchFamily="34" charset="0"/>
              </a:rPr>
              <a:t>Consider Bunching Charitable Contributions </a:t>
            </a:r>
            <a:br>
              <a:rPr lang="en-US" sz="5800" dirty="0">
                <a:latin typeface="Franklin Gothic Demi Cond" panose="020B0706030402020204" pitchFamily="34" charset="0"/>
                <a:cs typeface="Arial" panose="020B0604020202020204" pitchFamily="34" charset="0"/>
              </a:rPr>
            </a:br>
            <a:r>
              <a:rPr lang="en-US" sz="5800" dirty="0">
                <a:latin typeface="Franklin Gothic Demi Cond" panose="020B0706030402020204" pitchFamily="34" charset="0"/>
                <a:cs typeface="Arial" panose="020B0604020202020204" pitchFamily="34" charset="0"/>
              </a:rPr>
              <a:t>Using a Donor Advised Fund (DAF)</a:t>
            </a:r>
          </a:p>
          <a:p>
            <a:pPr algn="ctr">
              <a:defRPr/>
            </a:pPr>
            <a:endParaRPr lang="en-US" sz="9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F7199B6-F402-4472-A9B3-04E88D3DFDB9}"/>
              </a:ext>
            </a:extLst>
          </p:cNvPr>
          <p:cNvSpPr txBox="1"/>
          <p:nvPr/>
        </p:nvSpPr>
        <p:spPr>
          <a:xfrm>
            <a:off x="-201761" y="5048150"/>
            <a:ext cx="1740579" cy="338554"/>
          </a:xfrm>
          <a:prstGeom prst="rect">
            <a:avLst/>
          </a:prstGeom>
          <a:noFill/>
          <a:effectLst/>
        </p:spPr>
        <p:txBody>
          <a:bodyPr wrap="square" rtlCol="0">
            <a:spAutoFit/>
          </a:bodyPr>
          <a:lstStyle/>
          <a:p>
            <a:pPr algn="ctr"/>
            <a:r>
              <a:rPr lang="en-US" sz="1600" b="1" dirty="0">
                <a:solidFill>
                  <a:schemeClr val="bg1"/>
                </a:solidFill>
              </a:rPr>
              <a:t>Donor</a:t>
            </a:r>
          </a:p>
        </p:txBody>
      </p:sp>
      <p:sp>
        <p:nvSpPr>
          <p:cNvPr id="7" name="TextBox 6">
            <a:extLst>
              <a:ext uri="{FF2B5EF4-FFF2-40B4-BE49-F238E27FC236}">
                <a16:creationId xmlns:a16="http://schemas.microsoft.com/office/drawing/2014/main" id="{C705144E-3855-46BE-9B55-CA33D82AB332}"/>
              </a:ext>
            </a:extLst>
          </p:cNvPr>
          <p:cNvSpPr txBox="1"/>
          <p:nvPr/>
        </p:nvSpPr>
        <p:spPr>
          <a:xfrm>
            <a:off x="5762596" y="4768541"/>
            <a:ext cx="1740579" cy="338554"/>
          </a:xfrm>
          <a:prstGeom prst="rect">
            <a:avLst/>
          </a:prstGeom>
          <a:noFill/>
          <a:effectLst/>
        </p:spPr>
        <p:txBody>
          <a:bodyPr wrap="square" rtlCol="0">
            <a:spAutoFit/>
          </a:bodyPr>
          <a:lstStyle/>
          <a:p>
            <a:pPr algn="ctr"/>
            <a:r>
              <a:rPr lang="en-US" sz="1600" b="1" dirty="0">
                <a:solidFill>
                  <a:schemeClr val="bg1"/>
                </a:solidFill>
              </a:rPr>
              <a:t>Donor</a:t>
            </a:r>
          </a:p>
        </p:txBody>
      </p:sp>
      <p:pic>
        <p:nvPicPr>
          <p:cNvPr id="10" name="Picture 9">
            <a:extLst>
              <a:ext uri="{FF2B5EF4-FFF2-40B4-BE49-F238E27FC236}">
                <a16:creationId xmlns:a16="http://schemas.microsoft.com/office/drawing/2014/main" id="{70AAA305-2555-4BB1-8E93-7F644427D010}"/>
              </a:ext>
            </a:extLst>
          </p:cNvPr>
          <p:cNvPicPr>
            <a:picLocks noChangeAspect="1"/>
          </p:cNvPicPr>
          <p:nvPr/>
        </p:nvPicPr>
        <p:blipFill>
          <a:blip r:embed="rId3"/>
          <a:stretch>
            <a:fillRect/>
          </a:stretch>
        </p:blipFill>
        <p:spPr>
          <a:xfrm>
            <a:off x="1591807" y="1669629"/>
            <a:ext cx="8341578" cy="4424603"/>
          </a:xfrm>
          <a:prstGeom prst="rect">
            <a:avLst/>
          </a:prstGeom>
        </p:spPr>
      </p:pic>
      <p:sp>
        <p:nvSpPr>
          <p:cNvPr id="2" name="TextBox 1">
            <a:extLst>
              <a:ext uri="{FF2B5EF4-FFF2-40B4-BE49-F238E27FC236}">
                <a16:creationId xmlns:a16="http://schemas.microsoft.com/office/drawing/2014/main" id="{693B6D03-E7EA-4926-9755-CB6CAB6709BE}"/>
              </a:ext>
            </a:extLst>
          </p:cNvPr>
          <p:cNvSpPr txBox="1"/>
          <p:nvPr/>
        </p:nvSpPr>
        <p:spPr>
          <a:xfrm>
            <a:off x="180975" y="6379761"/>
            <a:ext cx="11803518" cy="307777"/>
          </a:xfrm>
          <a:prstGeom prst="rect">
            <a:avLst/>
          </a:prstGeom>
          <a:noFill/>
        </p:spPr>
        <p:txBody>
          <a:bodyPr wrap="square" rtlCol="0">
            <a:spAutoFit/>
          </a:bodyPr>
          <a:lstStyle/>
          <a:p>
            <a:pPr algn="r"/>
            <a:r>
              <a:rPr lang="en-US" sz="1400" i="1" dirty="0"/>
              <a:t>Example is for informational purposes only. </a:t>
            </a:r>
          </a:p>
        </p:txBody>
      </p:sp>
    </p:spTree>
    <p:extLst>
      <p:ext uri="{BB962C8B-B14F-4D97-AF65-F5344CB8AC3E}">
        <p14:creationId xmlns:p14="http://schemas.microsoft.com/office/powerpoint/2010/main" val="130497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5622925" y="488951"/>
            <a:ext cx="184150" cy="366713"/>
          </a:xfrm>
          <a:prstGeom prst="rect">
            <a:avLst/>
          </a:prstGeom>
          <a:noFill/>
          <a:ln w="9525">
            <a:noFill/>
            <a:miter lim="800000"/>
            <a:headEnd/>
            <a:tailEnd/>
          </a:ln>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5" name="AutoShape 2" descr="Image result for market record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8C4298A4-8E0F-4AB5-A8D8-4EDBE5CBB629}"/>
              </a:ext>
            </a:extLst>
          </p:cNvPr>
          <p:cNvSpPr/>
          <p:nvPr/>
        </p:nvSpPr>
        <p:spPr>
          <a:xfrm>
            <a:off x="225222" y="4011454"/>
            <a:ext cx="11417203" cy="1882567"/>
          </a:xfrm>
          <a:prstGeom prst="rect">
            <a:avLst/>
          </a:prstGeom>
        </p:spPr>
        <p:txBody>
          <a:bodyPr wrap="square">
            <a:spAutoFit/>
          </a:bodyPr>
          <a:lstStyle/>
          <a:p>
            <a:pPr marL="571500" indent="-571500">
              <a:lnSpc>
                <a:spcPct val="90000"/>
              </a:lnSpc>
              <a:spcBef>
                <a:spcPts val="1000"/>
              </a:spcBef>
              <a:buFont typeface="Wingdings" panose="05000000000000000000" pitchFamily="2" charset="2"/>
              <a:buChar char="ü"/>
            </a:pPr>
            <a:r>
              <a:rPr lang="en-US" sz="4000" b="1" dirty="0">
                <a:solidFill>
                  <a:srgbClr val="002060"/>
                </a:solidFill>
                <a:latin typeface="Calibri" panose="020F0502020204030204"/>
              </a:rPr>
              <a:t>Allowed at 70½. </a:t>
            </a:r>
          </a:p>
          <a:p>
            <a:pPr marL="571500" indent="-571500">
              <a:lnSpc>
                <a:spcPct val="90000"/>
              </a:lnSpc>
              <a:spcBef>
                <a:spcPts val="1000"/>
              </a:spcBef>
              <a:buFont typeface="Wingdings" panose="05000000000000000000" pitchFamily="2" charset="2"/>
              <a:buChar char="ü"/>
            </a:pPr>
            <a:r>
              <a:rPr lang="en-US" sz="4000" b="1" dirty="0">
                <a:solidFill>
                  <a:srgbClr val="002060"/>
                </a:solidFill>
                <a:latin typeface="Calibri" panose="020F0502020204030204"/>
              </a:rPr>
              <a:t>Many retirement savers like to use their RMDs or part of them for QCDs.</a:t>
            </a:r>
          </a:p>
        </p:txBody>
      </p:sp>
      <p:sp>
        <p:nvSpPr>
          <p:cNvPr id="8" name="Rectangle 7">
            <a:extLst>
              <a:ext uri="{FF2B5EF4-FFF2-40B4-BE49-F238E27FC236}">
                <a16:creationId xmlns:a16="http://schemas.microsoft.com/office/drawing/2014/main" id="{8A870629-2BD5-4867-96B2-F15D8226E937}"/>
              </a:ext>
            </a:extLst>
          </p:cNvPr>
          <p:cNvSpPr/>
          <p:nvPr/>
        </p:nvSpPr>
        <p:spPr>
          <a:xfrm>
            <a:off x="0" y="1344615"/>
            <a:ext cx="6959248" cy="1938992"/>
          </a:xfrm>
          <a:prstGeom prst="rect">
            <a:avLst/>
          </a:prstGeom>
        </p:spPr>
        <p:txBody>
          <a:bodyPr wrap="square">
            <a:spAutoFit/>
          </a:bodyPr>
          <a:lstStyle/>
          <a:p>
            <a:pPr algn="ctr"/>
            <a:r>
              <a:rPr lang="en-US" sz="4000" b="1" dirty="0">
                <a:solidFill>
                  <a:srgbClr val="002060"/>
                </a:solidFill>
                <a:latin typeface="Calibri" panose="020F0502020204030204"/>
              </a:rPr>
              <a:t>Qualified Charitable Distributions (QCD) are a </a:t>
            </a:r>
            <a:br>
              <a:rPr lang="en-US" sz="4000" b="1" dirty="0">
                <a:solidFill>
                  <a:srgbClr val="002060"/>
                </a:solidFill>
                <a:latin typeface="Calibri" panose="020F0502020204030204"/>
              </a:rPr>
            </a:br>
            <a:r>
              <a:rPr lang="en-US" sz="4000" b="1" dirty="0">
                <a:solidFill>
                  <a:srgbClr val="002060"/>
                </a:solidFill>
                <a:latin typeface="Calibri" panose="020F0502020204030204"/>
              </a:rPr>
              <a:t>strategy for retirement savers. </a:t>
            </a:r>
            <a:endParaRPr lang="en-US" sz="4000" b="1" dirty="0">
              <a:solidFill>
                <a:srgbClr val="FF0000"/>
              </a:solidFill>
              <a:latin typeface="Calibri" panose="020F0502020204030204" pitchFamily="34" charset="0"/>
              <a:cs typeface="Calibri" panose="020F0502020204030204" pitchFamily="34" charset="0"/>
            </a:endParaRPr>
          </a:p>
        </p:txBody>
      </p:sp>
      <p:sp>
        <p:nvSpPr>
          <p:cNvPr id="9" name="Title 1">
            <a:extLst>
              <a:ext uri="{FF2B5EF4-FFF2-40B4-BE49-F238E27FC236}">
                <a16:creationId xmlns:a16="http://schemas.microsoft.com/office/drawing/2014/main" id="{3566E98D-0FFA-4520-95EC-92D8BE41CCA8}"/>
              </a:ext>
            </a:extLst>
          </p:cNvPr>
          <p:cNvSpPr txBox="1">
            <a:spLocks/>
          </p:cNvSpPr>
          <p:nvPr/>
        </p:nvSpPr>
        <p:spPr>
          <a:xfrm>
            <a:off x="0" y="0"/>
            <a:ext cx="12192000" cy="917232"/>
          </a:xfrm>
          <a:prstGeom prst="rect">
            <a:avLst/>
          </a:prstGeom>
          <a:solidFill>
            <a:srgbClr val="0070C0"/>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spcAft>
                <a:spcPts val="0"/>
              </a:spcAft>
              <a:buClr>
                <a:srgbClr val="0076A3"/>
              </a:buClr>
              <a:buSzPts val="1200"/>
              <a:tabLst>
                <a:tab pos="0" algn="l"/>
              </a:tabLst>
            </a:pPr>
            <a:r>
              <a:rPr lang="en-US" sz="5400" dirty="0">
                <a:latin typeface="Franklin Gothic Demi Cond" panose="020B0706030402020204" pitchFamily="34" charset="0"/>
                <a:cs typeface="Arial" panose="020B0604020202020204" pitchFamily="34" charset="0"/>
              </a:rPr>
              <a:t>Qualified Charitable Distributions (QCD)</a:t>
            </a:r>
          </a:p>
        </p:txBody>
      </p:sp>
      <p:pic>
        <p:nvPicPr>
          <p:cNvPr id="12" name="Picture 11">
            <a:extLst>
              <a:ext uri="{FF2B5EF4-FFF2-40B4-BE49-F238E27FC236}">
                <a16:creationId xmlns:a16="http://schemas.microsoft.com/office/drawing/2014/main" id="{320D867A-052E-4A17-B5F3-F0A4793606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36235" y="1089631"/>
            <a:ext cx="4885737" cy="3435724"/>
          </a:xfrm>
          <a:prstGeom prst="rect">
            <a:avLst/>
          </a:prstGeom>
          <a:noFill/>
          <a:ln>
            <a:noFill/>
          </a:ln>
        </p:spPr>
      </p:pic>
    </p:spTree>
    <p:extLst>
      <p:ext uri="{BB962C8B-B14F-4D97-AF65-F5344CB8AC3E}">
        <p14:creationId xmlns:p14="http://schemas.microsoft.com/office/powerpoint/2010/main" val="40517722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7D41A1-D776-707B-4207-3756FDDA071B}"/>
              </a:ext>
            </a:extLst>
          </p:cNvPr>
          <p:cNvPicPr>
            <a:picLocks noChangeAspect="1"/>
          </p:cNvPicPr>
          <p:nvPr/>
        </p:nvPicPr>
        <p:blipFill>
          <a:blip r:embed="rId3"/>
          <a:stretch>
            <a:fillRect/>
          </a:stretch>
        </p:blipFill>
        <p:spPr>
          <a:xfrm>
            <a:off x="0" y="917232"/>
            <a:ext cx="12192000" cy="5940768"/>
          </a:xfrm>
          <a:prstGeom prst="rect">
            <a:avLst/>
          </a:prstGeom>
        </p:spPr>
      </p:pic>
      <p:sp>
        <p:nvSpPr>
          <p:cNvPr id="3" name="Title 1">
            <a:extLst>
              <a:ext uri="{FF2B5EF4-FFF2-40B4-BE49-F238E27FC236}">
                <a16:creationId xmlns:a16="http://schemas.microsoft.com/office/drawing/2014/main" id="{8D741813-DC92-A1CB-FC9D-A4AFB8B26813}"/>
              </a:ext>
            </a:extLst>
          </p:cNvPr>
          <p:cNvSpPr txBox="1">
            <a:spLocks/>
          </p:cNvSpPr>
          <p:nvPr/>
        </p:nvSpPr>
        <p:spPr>
          <a:xfrm>
            <a:off x="0" y="0"/>
            <a:ext cx="12192000" cy="917232"/>
          </a:xfrm>
          <a:prstGeom prst="rect">
            <a:avLst/>
          </a:prstGeom>
          <a:solidFill>
            <a:srgbClr val="0070C0"/>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spcAft>
                <a:spcPts val="0"/>
              </a:spcAft>
              <a:buClr>
                <a:srgbClr val="0076A3"/>
              </a:buClr>
              <a:buSzPts val="1200"/>
              <a:tabLst>
                <a:tab pos="0" algn="l"/>
              </a:tabLst>
            </a:pPr>
            <a:r>
              <a:rPr lang="en-US" sz="6000" dirty="0">
                <a:latin typeface="Franklin Gothic Demi Cond" panose="020B0706030402020204" pitchFamily="34" charset="0"/>
                <a:cs typeface="Arial" panose="020B0604020202020204" pitchFamily="34" charset="0"/>
              </a:rPr>
              <a:t>Tax Law Changes</a:t>
            </a:r>
          </a:p>
        </p:txBody>
      </p:sp>
    </p:spTree>
    <p:extLst>
      <p:ext uri="{BB962C8B-B14F-4D97-AF65-F5344CB8AC3E}">
        <p14:creationId xmlns:p14="http://schemas.microsoft.com/office/powerpoint/2010/main" val="11255065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F703D5-288D-0052-8FBF-79E73E244CB5}"/>
              </a:ext>
            </a:extLst>
          </p:cNvPr>
          <p:cNvPicPr>
            <a:picLocks noChangeAspect="1"/>
          </p:cNvPicPr>
          <p:nvPr/>
        </p:nvPicPr>
        <p:blipFill>
          <a:blip r:embed="rId3"/>
          <a:stretch>
            <a:fillRect/>
          </a:stretch>
        </p:blipFill>
        <p:spPr>
          <a:xfrm>
            <a:off x="0" y="0"/>
            <a:ext cx="12192000" cy="6936920"/>
          </a:xfrm>
          <a:prstGeom prst="rect">
            <a:avLst/>
          </a:prstGeom>
        </p:spPr>
      </p:pic>
      <p:sp>
        <p:nvSpPr>
          <p:cNvPr id="4" name="TextBox 3">
            <a:extLst>
              <a:ext uri="{FF2B5EF4-FFF2-40B4-BE49-F238E27FC236}">
                <a16:creationId xmlns:a16="http://schemas.microsoft.com/office/drawing/2014/main" id="{4DD2FA21-13A8-B200-4868-06A79ACE9B76}"/>
              </a:ext>
            </a:extLst>
          </p:cNvPr>
          <p:cNvSpPr txBox="1"/>
          <p:nvPr/>
        </p:nvSpPr>
        <p:spPr>
          <a:xfrm>
            <a:off x="7770311" y="767513"/>
            <a:ext cx="4146115" cy="1200329"/>
          </a:xfrm>
          <a:prstGeom prst="rect">
            <a:avLst/>
          </a:prstGeom>
          <a:noFill/>
          <a:ln w="76200">
            <a:solidFill>
              <a:schemeClr val="bg1"/>
            </a:solidFill>
          </a:ln>
        </p:spPr>
        <p:txBody>
          <a:bodyPr wrap="square">
            <a:spAutoFit/>
          </a:bodyPr>
          <a:lstStyle/>
          <a:p>
            <a:pPr algn="ctr"/>
            <a:r>
              <a:rPr lang="en-US" sz="2400" b="1" i="1" spc="5" dirty="0">
                <a:solidFill>
                  <a:schemeClr val="bg1"/>
                </a:solidFill>
                <a:effectLst>
                  <a:outerShdw blurRad="38100" dist="38100" dir="2700000" algn="tl">
                    <a:srgbClr val="000000">
                      <a:alpha val="43137"/>
                    </a:srgbClr>
                  </a:outerShdw>
                </a:effectLst>
                <a:latin typeface="Arial Narrow" panose="020B0606020202030204" pitchFamily="34" charset="0"/>
                <a:ea typeface="Times New Roman" panose="02020603050405020304" pitchFamily="18" charset="0"/>
                <a:cs typeface="Times New Roman" panose="02020603050405020304" pitchFamily="18" charset="0"/>
              </a:rPr>
              <a:t>Helpful Information for Filing 2024 Income Taxes and Proactive Tax Planning for 2025</a:t>
            </a:r>
            <a:endParaRPr lang="en-US" sz="2400" i="1" dirty="0">
              <a:solidFill>
                <a:schemeClr val="bg1"/>
              </a:solidFill>
              <a:effectLst>
                <a:outerShdw blurRad="38100" dist="38100" dir="2700000" algn="tl">
                  <a:srgbClr val="000000">
                    <a:alpha val="43137"/>
                  </a:srgbClr>
                </a:outerShdw>
              </a:effectLst>
            </a:endParaRPr>
          </a:p>
        </p:txBody>
      </p:sp>
      <p:sp>
        <p:nvSpPr>
          <p:cNvPr id="5" name="Rectangle 3">
            <a:extLst>
              <a:ext uri="{FF2B5EF4-FFF2-40B4-BE49-F238E27FC236}">
                <a16:creationId xmlns:a16="http://schemas.microsoft.com/office/drawing/2014/main" id="{C99BF5D6-A1A2-33C7-C443-D914AACD0C8D}"/>
              </a:ext>
            </a:extLst>
          </p:cNvPr>
          <p:cNvSpPr txBox="1">
            <a:spLocks noChangeArrowheads="1"/>
          </p:cNvSpPr>
          <p:nvPr/>
        </p:nvSpPr>
        <p:spPr>
          <a:xfrm>
            <a:off x="1199401" y="22512"/>
            <a:ext cx="9311013" cy="722489"/>
          </a:xfrm>
          <a:prstGeom prst="rect">
            <a:avLst/>
          </a:prstGeom>
          <a:noFill/>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algn="r">
              <a:buFont typeface="Wingdings" pitchFamily="2" charset="2"/>
              <a:buNone/>
            </a:pPr>
            <a:r>
              <a:rPr lang="en-US" sz="4000" b="1" dirty="0">
                <a:solidFill>
                  <a:schemeClr val="accent4">
                    <a:lumMod val="60000"/>
                    <a:lumOff val="40000"/>
                  </a:schemeClr>
                </a:solidFill>
                <a:latin typeface="Century Gothic" panose="020B0502020202020204" pitchFamily="34" charset="0"/>
                <a:ea typeface="Cambria Math" panose="02040503050406030204" pitchFamily="18" charset="0"/>
              </a:rPr>
              <a:t>Look for our special tax report!</a:t>
            </a:r>
          </a:p>
          <a:p>
            <a:pPr algn="r">
              <a:buFont typeface="Wingdings" pitchFamily="2" charset="2"/>
              <a:buNone/>
            </a:pPr>
            <a:endParaRPr lang="en-US" sz="6000" b="1" dirty="0">
              <a:solidFill>
                <a:schemeClr val="accent4">
                  <a:lumMod val="60000"/>
                  <a:lumOff val="40000"/>
                </a:schemeClr>
              </a:solidFill>
              <a:latin typeface="Century Gothic" panose="020B0502020202020204" pitchFamily="34" charset="0"/>
              <a:ea typeface="Cambria Math" panose="02040503050406030204" pitchFamily="18" charset="0"/>
            </a:endParaRPr>
          </a:p>
          <a:p>
            <a:pPr algn="r">
              <a:buFont typeface="Wingdings" pitchFamily="2" charset="2"/>
              <a:buNone/>
            </a:pPr>
            <a:endParaRPr lang="en-US" sz="6000" b="1" dirty="0">
              <a:solidFill>
                <a:schemeClr val="accent4">
                  <a:lumMod val="60000"/>
                  <a:lumOff val="40000"/>
                </a:schemeClr>
              </a:solidFill>
              <a:latin typeface="Century Gothic" panose="020B0502020202020204" pitchFamily="34" charset="0"/>
              <a:ea typeface="Cambria Math" panose="02040503050406030204" pitchFamily="18" charset="0"/>
            </a:endParaRPr>
          </a:p>
          <a:p>
            <a:pPr algn="r">
              <a:buFont typeface="Wingdings" pitchFamily="2" charset="2"/>
              <a:buNone/>
            </a:pPr>
            <a:endParaRPr lang="en-US" sz="4400" dirty="0">
              <a:solidFill>
                <a:schemeClr val="accent4">
                  <a:lumMod val="60000"/>
                  <a:lumOff val="40000"/>
                </a:schemeClr>
              </a:solidFill>
            </a:endParaRPr>
          </a:p>
        </p:txBody>
      </p:sp>
    </p:spTree>
    <p:extLst>
      <p:ext uri="{BB962C8B-B14F-4D97-AF65-F5344CB8AC3E}">
        <p14:creationId xmlns:p14="http://schemas.microsoft.com/office/powerpoint/2010/main" val="42712740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CB261CE-16AE-4AFB-9F77-B3D5A6AABC87}"/>
              </a:ext>
            </a:extLst>
          </p:cNvPr>
          <p:cNvSpPr>
            <a:spLocks noChangeArrowheads="1"/>
          </p:cNvSpPr>
          <p:nvPr/>
        </p:nvSpPr>
        <p:spPr bwMode="auto">
          <a:xfrm>
            <a:off x="4119" y="0"/>
            <a:ext cx="12192000" cy="1320874"/>
          </a:xfrm>
          <a:prstGeom prst="rect">
            <a:avLst/>
          </a:prstGeom>
          <a:noFill/>
          <a:ln w="12700">
            <a:noFill/>
            <a:miter lim="800000"/>
            <a:headEnd/>
            <a:tailEnd/>
          </a:ln>
          <a:effectLst/>
        </p:spPr>
        <p:txBody>
          <a:bodyPr wrap="square" lIns="90488" tIns="44450" rIns="90488" bIns="44450">
            <a:spAutoFit/>
          </a:bodyPr>
          <a:lstStyle/>
          <a:p>
            <a:pPr algn="ctr" eaLnBrk="0" hangingPunct="0">
              <a:defRPr/>
            </a:pPr>
            <a:r>
              <a:rPr lang="en-US" sz="8000" b="1" dirty="0">
                <a:solidFill>
                  <a:srgbClr val="1A4D98"/>
                </a:solidFill>
                <a:latin typeface="Franklin Gothic Demi" panose="020B0703020102020204" pitchFamily="34" charset="0"/>
                <a:cs typeface="Arial" panose="020B0604020202020204" pitchFamily="34" charset="0"/>
              </a:rPr>
              <a:t>We appreciate you!</a:t>
            </a:r>
          </a:p>
        </p:txBody>
      </p:sp>
      <p:sp>
        <p:nvSpPr>
          <p:cNvPr id="4" name="Rectangle 3">
            <a:extLst>
              <a:ext uri="{FF2B5EF4-FFF2-40B4-BE49-F238E27FC236}">
                <a16:creationId xmlns:a16="http://schemas.microsoft.com/office/drawing/2014/main" id="{56AD428E-9EF5-4807-B708-776E00E01D3A}"/>
              </a:ext>
            </a:extLst>
          </p:cNvPr>
          <p:cNvSpPr txBox="1">
            <a:spLocks noChangeArrowheads="1"/>
          </p:cNvSpPr>
          <p:nvPr/>
        </p:nvSpPr>
        <p:spPr>
          <a:xfrm>
            <a:off x="371475" y="1320874"/>
            <a:ext cx="11725275" cy="1320874"/>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algn="ctr">
              <a:buFont typeface="Wingdings" pitchFamily="2" charset="2"/>
              <a:buNone/>
            </a:pPr>
            <a:r>
              <a:rPr lang="en-US" sz="4400" b="1" dirty="0">
                <a:solidFill>
                  <a:srgbClr val="003399"/>
                </a:solidFill>
                <a:latin typeface="Century Gothic" panose="020B0502020202020204" pitchFamily="34" charset="0"/>
                <a:ea typeface="Cambria Math" panose="02040503050406030204" pitchFamily="18" charset="0"/>
              </a:rPr>
              <a:t>The best compliment is a referral!</a:t>
            </a:r>
          </a:p>
          <a:p>
            <a:pPr>
              <a:buFont typeface="Wingdings" pitchFamily="2" charset="2"/>
              <a:buNone/>
            </a:pPr>
            <a:endParaRPr lang="en-US" sz="3200" dirty="0"/>
          </a:p>
        </p:txBody>
      </p:sp>
      <p:pic>
        <p:nvPicPr>
          <p:cNvPr id="8196" name="Picture 4" descr="Member Referral | Lenexa Chamber of Commerce">
            <a:extLst>
              <a:ext uri="{FF2B5EF4-FFF2-40B4-BE49-F238E27FC236}">
                <a16:creationId xmlns:a16="http://schemas.microsoft.com/office/drawing/2014/main" id="{695A23CB-21E7-D66E-3283-BB7E75234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2435299"/>
            <a:ext cx="4629150" cy="3988191"/>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4">
            <a:extLst>
              <a:ext uri="{FF2B5EF4-FFF2-40B4-BE49-F238E27FC236}">
                <a16:creationId xmlns:a16="http://schemas.microsoft.com/office/drawing/2014/main" id="{AC911153-D48A-D501-1411-8375AE958F3E}"/>
              </a:ext>
            </a:extLst>
          </p:cNvPr>
          <p:cNvSpPr txBox="1">
            <a:spLocks/>
          </p:cNvSpPr>
          <p:nvPr/>
        </p:nvSpPr>
        <p:spPr>
          <a:xfrm>
            <a:off x="0" y="3089424"/>
            <a:ext cx="8477249" cy="3690435"/>
          </a:xfrm>
          <a:prstGeom prst="rect">
            <a:avLst/>
          </a:prstGeom>
        </p:spPr>
        <p:txBody>
          <a:bodyP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171450" indent="-171450" defTabSz="685800">
              <a:lnSpc>
                <a:spcPct val="110000"/>
              </a:lnSpc>
              <a:spcBef>
                <a:spcPts val="750"/>
              </a:spcBef>
              <a:buClr>
                <a:schemeClr val="accent5">
                  <a:lumMod val="75000"/>
                </a:schemeClr>
              </a:buClr>
              <a:buFont typeface="Wingdings" panose="05000000000000000000" pitchFamily="2" charset="2"/>
              <a:buChar char="§"/>
            </a:pPr>
            <a:r>
              <a:rPr lang="en-US" sz="4000" dirty="0">
                <a:solidFill>
                  <a:schemeClr val="tx2">
                    <a:lumMod val="75000"/>
                  </a:schemeClr>
                </a:solidFill>
              </a:rPr>
              <a:t> Add someone to our mailing list</a:t>
            </a:r>
          </a:p>
          <a:p>
            <a:pPr marL="171450" indent="-171450" defTabSz="685800">
              <a:lnSpc>
                <a:spcPct val="110000"/>
              </a:lnSpc>
              <a:spcBef>
                <a:spcPts val="750"/>
              </a:spcBef>
              <a:buClr>
                <a:schemeClr val="accent5">
                  <a:lumMod val="75000"/>
                </a:schemeClr>
              </a:buClr>
              <a:buFont typeface="Wingdings" panose="05000000000000000000" pitchFamily="2" charset="2"/>
              <a:buChar char="§"/>
            </a:pPr>
            <a:r>
              <a:rPr lang="en-US" sz="4000" dirty="0">
                <a:solidFill>
                  <a:schemeClr val="tx2">
                    <a:lumMod val="75000"/>
                  </a:schemeClr>
                </a:solidFill>
              </a:rPr>
              <a:t> Invite them to attend a presentation</a:t>
            </a:r>
          </a:p>
          <a:p>
            <a:pPr marL="0" indent="0" defTabSz="685800">
              <a:lnSpc>
                <a:spcPct val="110000"/>
              </a:lnSpc>
              <a:spcBef>
                <a:spcPts val="750"/>
              </a:spcBef>
              <a:buClr>
                <a:schemeClr val="accent5">
                  <a:lumMod val="75000"/>
                </a:schemeClr>
              </a:buClr>
              <a:buNone/>
            </a:pPr>
            <a:endParaRPr lang="en-US" sz="4000" dirty="0">
              <a:solidFill>
                <a:schemeClr val="tx2">
                  <a:lumMod val="75000"/>
                </a:schemeClr>
              </a:solidFill>
            </a:endParaRPr>
          </a:p>
          <a:p>
            <a:pPr marL="0" indent="0">
              <a:buClr>
                <a:schemeClr val="accent2">
                  <a:lumMod val="50000"/>
                </a:schemeClr>
              </a:buClr>
              <a:buNone/>
            </a:pPr>
            <a:endParaRPr lang="en-US" sz="3600" dirty="0"/>
          </a:p>
        </p:txBody>
      </p:sp>
    </p:spTree>
    <p:extLst>
      <p:ext uri="{BB962C8B-B14F-4D97-AF65-F5344CB8AC3E}">
        <p14:creationId xmlns:p14="http://schemas.microsoft.com/office/powerpoint/2010/main" val="150597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6992F9-B96E-458F-BAD2-C612D28B3C9A}"/>
              </a:ext>
            </a:extLst>
          </p:cNvPr>
          <p:cNvSpPr txBox="1"/>
          <p:nvPr/>
        </p:nvSpPr>
        <p:spPr>
          <a:xfrm>
            <a:off x="0" y="586597"/>
            <a:ext cx="12090840" cy="4108817"/>
          </a:xfrm>
          <a:prstGeom prst="rect">
            <a:avLst/>
          </a:prstGeom>
          <a:noFill/>
        </p:spPr>
        <p:txBody>
          <a:bodyPr wrap="square">
            <a:spAutoFit/>
          </a:bodyPr>
          <a:lstStyle/>
          <a:p>
            <a:pPr algn="ctr">
              <a:spcBef>
                <a:spcPct val="50000"/>
              </a:spcBef>
            </a:pPr>
            <a:r>
              <a:rPr lang="en-US" sz="1800" dirty="0">
                <a:solidFill>
                  <a:srgbClr val="FF0000"/>
                </a:solidFill>
                <a:effectLst/>
                <a:highlight>
                  <a:srgbClr val="FFFF00"/>
                </a:highlight>
                <a:latin typeface="Calibri" panose="020F0502020204030204" pitchFamily="34" charset="0"/>
                <a:ea typeface="Calibri" panose="020F0502020204030204" pitchFamily="34" charset="0"/>
              </a:rPr>
              <a:t>Insert registered branch office address and phone number, as well as broker-dealer identification/disclosure</a:t>
            </a:r>
            <a:endParaRPr lang="en-US" sz="1800" dirty="0">
              <a:solidFill>
                <a:srgbClr val="FF0000"/>
              </a:solidFill>
              <a:effectLst/>
              <a:latin typeface="Calibri" panose="020F0502020204030204" pitchFamily="34" charset="0"/>
              <a:ea typeface="Calibri" panose="020F0502020204030204" pitchFamily="34" charset="0"/>
            </a:endParaRPr>
          </a:p>
          <a:p>
            <a:pPr algn="ctr">
              <a:spcBef>
                <a:spcPct val="50000"/>
              </a:spcBef>
            </a:pPr>
            <a:endParaRPr lang="en-US" sz="1400" dirty="0">
              <a:latin typeface="Arial" panose="020B0604020202020204" pitchFamily="34" charset="0"/>
              <a:cs typeface="Arial" panose="020B0604020202020204" pitchFamily="34" charset="0"/>
            </a:endParaRPr>
          </a:p>
          <a:p>
            <a:pPr>
              <a:spcBef>
                <a:spcPct val="50000"/>
              </a:spcBef>
            </a:pPr>
            <a:r>
              <a:rPr lang="en-US" sz="1200" dirty="0">
                <a:latin typeface="Arial" panose="020B0604020202020204" pitchFamily="34" charset="0"/>
                <a:cs typeface="Arial" panose="020B0604020202020204" pitchFamily="34" charset="0"/>
              </a:rPr>
              <a:t>The views expressed are not necessarily the opinion of </a:t>
            </a:r>
            <a:r>
              <a:rPr lang="en-US" sz="1200" dirty="0">
                <a:solidFill>
                  <a:srgbClr val="FF0000"/>
                </a:solidFill>
                <a:highlight>
                  <a:srgbClr val="FFFF00"/>
                </a:highlight>
                <a:latin typeface="Arial" panose="020B0604020202020204" pitchFamily="34" charset="0"/>
                <a:cs typeface="Arial" panose="020B0604020202020204" pitchFamily="34" charset="0"/>
              </a:rPr>
              <a:t>Insert Broker-dealer name</a:t>
            </a:r>
            <a:r>
              <a:rPr lang="en-US" sz="1200" dirty="0">
                <a:latin typeface="Arial" panose="020B0604020202020204" pitchFamily="34" charset="0"/>
                <a:cs typeface="Arial" panose="020B0604020202020204" pitchFamily="34" charset="0"/>
              </a:rPr>
              <a:t>.  Information is based on sources believed to be reliable, however, their accuracy or completeness cannot be guaranteed.</a:t>
            </a:r>
          </a:p>
          <a:p>
            <a:pPr>
              <a:spcBef>
                <a:spcPct val="50000"/>
              </a:spcBef>
            </a:pPr>
            <a:r>
              <a:rPr lang="en-US" sz="1200" dirty="0">
                <a:latin typeface="Arial" panose="020B0604020202020204" pitchFamily="34" charset="0"/>
                <a:cs typeface="Arial" panose="020B0604020202020204" pitchFamily="34" charset="0"/>
              </a:rPr>
              <a:t>Investing involves risk including the potential loss of principal. No investment strategy can guarantee a profit or protect against loss in periods of declining values. Past performance is no guarantee of future results. Diversification and strategic asset allocation do not ensure a profit or protect against a loss. The process of rebalancing may carry tax consequences. </a:t>
            </a:r>
          </a:p>
          <a:p>
            <a:pPr>
              <a:spcBef>
                <a:spcPct val="50000"/>
              </a:spcBef>
            </a:pPr>
            <a:r>
              <a:rPr lang="en-US" sz="1200" dirty="0">
                <a:latin typeface="Arial" panose="020B0604020202020204" pitchFamily="34" charset="0"/>
                <a:cs typeface="Arial" panose="020B0604020202020204" pitchFamily="34" charset="0"/>
              </a:rPr>
              <a:t>This information is not intended to be a substitute  for specific individualized tax, legal, or investment planning advice. You should discuss any tax, legal or investment planning matters with the appropriate professional.</a:t>
            </a:r>
          </a:p>
          <a:p>
            <a:pPr>
              <a:spcBef>
                <a:spcPct val="50000"/>
              </a:spcBef>
            </a:pPr>
            <a:r>
              <a:rPr lang="en-US" sz="1200" dirty="0">
                <a:latin typeface="Arial" panose="020B0604020202020204" pitchFamily="34" charset="0"/>
                <a:cs typeface="Arial" panose="020B0604020202020204" pitchFamily="34" charset="0"/>
              </a:rPr>
              <a:t>All indexes are unmanaged and cannot be invested into directly. Unmanaged index returns do not reflect fees, expenses, or sales charges. Index performance is not indicative of the performance of any investment. Economic forecasts set forth may not develop as predicted and there can be no guarantee that strategies promoted will be successful. International investing involves special risks such as currency fluctuation and political instability and may not be suitable for all investors. </a:t>
            </a:r>
          </a:p>
          <a:p>
            <a:pPr>
              <a:spcBef>
                <a:spcPct val="50000"/>
              </a:spcBef>
            </a:pPr>
            <a:r>
              <a:rPr lang="en-US" sz="1200" dirty="0">
                <a:latin typeface="Arial" panose="020B0604020202020204" pitchFamily="34" charset="0"/>
                <a:cs typeface="Arial" panose="020B0604020202020204" pitchFamily="34" charset="0"/>
              </a:rPr>
              <a:t>The S&amp;P 500 is an unmanaged index of 500 widely held stocks that is generally considered representative of the U.S. Stock market. The Dow Jones Industrial Average (DJIA) commonly known as “The Dow”, is an index representing 30 stocks of companies maintained and reviewed by the editors of the Wall Street Journal. Index performance does not include transaction costs or other fees, which will affect actual investment performance. Individual investor’s results will vary.</a:t>
            </a:r>
          </a:p>
          <a:p>
            <a:pPr algn="ctr">
              <a:spcBef>
                <a:spcPct val="50000"/>
              </a:spcBef>
            </a:pPr>
            <a:endParaRPr lang="en-US" sz="1200" dirty="0">
              <a:latin typeface="Arial" panose="020B0604020202020204" pitchFamily="34" charset="0"/>
              <a:cs typeface="Arial" panose="020B0604020202020204" pitchFamily="34" charset="0"/>
            </a:endParaRPr>
          </a:p>
          <a:p>
            <a:pPr algn="ctr">
              <a:spcBef>
                <a:spcPct val="50000"/>
              </a:spcBef>
            </a:pPr>
            <a:r>
              <a:rPr lang="en-US" sz="1200" dirty="0">
                <a:latin typeface="Arial" panose="020B0604020202020204" pitchFamily="34" charset="0"/>
                <a:cs typeface="Arial" panose="020B0604020202020204" pitchFamily="34" charset="0"/>
              </a:rPr>
              <a:t>Contents provided by: The Academy of Preferred Financial Advisors, Inc. </a:t>
            </a:r>
            <a:r>
              <a:rPr lang="en-US" sz="1200" baseline="30000"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 2025. All rights reserved.</a:t>
            </a:r>
          </a:p>
        </p:txBody>
      </p:sp>
    </p:spTree>
    <p:extLst>
      <p:ext uri="{BB962C8B-B14F-4D97-AF65-F5344CB8AC3E}">
        <p14:creationId xmlns:p14="http://schemas.microsoft.com/office/powerpoint/2010/main" val="757101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rey-Background | Sarvosys">
            <a:extLst>
              <a:ext uri="{FF2B5EF4-FFF2-40B4-BE49-F238E27FC236}">
                <a16:creationId xmlns:a16="http://schemas.microsoft.com/office/drawing/2014/main" id="{AFCBF640-651F-88BD-4F65-85889BFD1605}"/>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9280" y="-287053"/>
            <a:ext cx="12781280" cy="7145053"/>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2D6EF291-1358-EABC-BECD-85CB6338B924}"/>
              </a:ext>
            </a:extLst>
          </p:cNvPr>
          <p:cNvSpPr txBox="1">
            <a:spLocks/>
          </p:cNvSpPr>
          <p:nvPr/>
        </p:nvSpPr>
        <p:spPr>
          <a:xfrm>
            <a:off x="-1" y="0"/>
            <a:ext cx="12192001" cy="993182"/>
          </a:xfrm>
          <a:prstGeom prst="rect">
            <a:avLst/>
          </a:prstGeom>
          <a:solidFill>
            <a:schemeClr val="accent5">
              <a:lumMod val="75000"/>
            </a:schemeClr>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6000" dirty="0">
                <a:latin typeface="Franklin Gothic Demi Cond" panose="020B0706030402020204" pitchFamily="34" charset="0"/>
                <a:cs typeface="Arial" panose="020B0604020202020204" pitchFamily="34" charset="0"/>
              </a:rPr>
              <a:t>2024 was another good year for investors!</a:t>
            </a:r>
          </a:p>
        </p:txBody>
      </p:sp>
      <p:pic>
        <p:nvPicPr>
          <p:cNvPr id="3" name="Picture 2">
            <a:extLst>
              <a:ext uri="{FF2B5EF4-FFF2-40B4-BE49-F238E27FC236}">
                <a16:creationId xmlns:a16="http://schemas.microsoft.com/office/drawing/2014/main" id="{D7F8E470-84E8-5047-7DAB-062F930F1E72}"/>
              </a:ext>
            </a:extLst>
          </p:cNvPr>
          <p:cNvPicPr>
            <a:picLocks noChangeAspect="1"/>
          </p:cNvPicPr>
          <p:nvPr/>
        </p:nvPicPr>
        <p:blipFill>
          <a:blip r:embed="rId4"/>
          <a:stretch>
            <a:fillRect/>
          </a:stretch>
        </p:blipFill>
        <p:spPr>
          <a:xfrm>
            <a:off x="7411959" y="4413111"/>
            <a:ext cx="3881120" cy="2160526"/>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65AAE32E-1E61-03BB-15E8-EEA6D3351B39}"/>
              </a:ext>
            </a:extLst>
          </p:cNvPr>
          <p:cNvPicPr>
            <a:picLocks noChangeAspect="1"/>
          </p:cNvPicPr>
          <p:nvPr/>
        </p:nvPicPr>
        <p:blipFill>
          <a:blip r:embed="rId5"/>
          <a:stretch>
            <a:fillRect/>
          </a:stretch>
        </p:blipFill>
        <p:spPr>
          <a:xfrm>
            <a:off x="2113279" y="2264291"/>
            <a:ext cx="3982720" cy="2329417"/>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50A10657-CFAC-F55F-12E0-52FC6DD92298}"/>
              </a:ext>
            </a:extLst>
          </p:cNvPr>
          <p:cNvSpPr txBox="1"/>
          <p:nvPr/>
        </p:nvSpPr>
        <p:spPr>
          <a:xfrm rot="21241262">
            <a:off x="64737" y="1489757"/>
            <a:ext cx="7577027" cy="461665"/>
          </a:xfrm>
          <a:prstGeom prst="rect">
            <a:avLst/>
          </a:prstGeom>
          <a:solidFill>
            <a:schemeClr val="bg1"/>
          </a:solidFill>
          <a:ln>
            <a:solidFill>
              <a:schemeClr val="accent5">
                <a:lumMod val="50000"/>
              </a:schemeClr>
            </a:solidFill>
          </a:ln>
        </p:spPr>
        <p:txBody>
          <a:bodyPr wrap="square">
            <a:spAutoFit/>
          </a:bodyPr>
          <a:lstStyle/>
          <a:p>
            <a:r>
              <a:rPr lang="en-US" sz="2400" b="0" i="0" dirty="0">
                <a:solidFill>
                  <a:srgbClr val="00B050"/>
                </a:solidFill>
                <a:effectLst/>
                <a:latin typeface="Google Sans"/>
              </a:rPr>
              <a:t> </a:t>
            </a:r>
            <a:r>
              <a:rPr lang="en-US" sz="2400" b="1" i="0" dirty="0">
                <a:solidFill>
                  <a:srgbClr val="00B050"/>
                </a:solidFill>
                <a:effectLst/>
                <a:latin typeface="Google Sans"/>
              </a:rPr>
              <a:t>The S&amp;P 500 Has Roared </a:t>
            </a:r>
            <a:r>
              <a:rPr lang="en-US" sz="2400" b="1" dirty="0">
                <a:solidFill>
                  <a:srgbClr val="00B050"/>
                </a:solidFill>
                <a:latin typeface="Google Sans"/>
              </a:rPr>
              <a:t>to</a:t>
            </a:r>
            <a:r>
              <a:rPr lang="en-US" sz="2400" b="1" i="0" dirty="0">
                <a:solidFill>
                  <a:srgbClr val="00B050"/>
                </a:solidFill>
                <a:effectLst/>
                <a:latin typeface="Google Sans"/>
              </a:rPr>
              <a:t> Over </a:t>
            </a:r>
            <a:r>
              <a:rPr lang="en-US" sz="2400" b="1" dirty="0">
                <a:solidFill>
                  <a:srgbClr val="00B050"/>
                </a:solidFill>
                <a:latin typeface="Google Sans"/>
              </a:rPr>
              <a:t>50</a:t>
            </a:r>
            <a:r>
              <a:rPr lang="en-US" sz="2400" b="1" i="0" dirty="0">
                <a:solidFill>
                  <a:srgbClr val="00B050"/>
                </a:solidFill>
                <a:effectLst/>
                <a:latin typeface="Google Sans"/>
              </a:rPr>
              <a:t> Record Highs in 2024!</a:t>
            </a:r>
            <a:endParaRPr lang="en-US" sz="2400" b="1" dirty="0">
              <a:solidFill>
                <a:srgbClr val="00B050"/>
              </a:solidFill>
            </a:endParaRPr>
          </a:p>
        </p:txBody>
      </p:sp>
      <p:pic>
        <p:nvPicPr>
          <p:cNvPr id="15" name="Picture 14">
            <a:extLst>
              <a:ext uri="{FF2B5EF4-FFF2-40B4-BE49-F238E27FC236}">
                <a16:creationId xmlns:a16="http://schemas.microsoft.com/office/drawing/2014/main" id="{047FC790-FBB3-E79D-93B2-D46C9CD87EB2}"/>
              </a:ext>
            </a:extLst>
          </p:cNvPr>
          <p:cNvPicPr>
            <a:picLocks noChangeAspect="1"/>
          </p:cNvPicPr>
          <p:nvPr/>
        </p:nvPicPr>
        <p:blipFill>
          <a:blip r:embed="rId6"/>
          <a:stretch>
            <a:fillRect/>
          </a:stretch>
        </p:blipFill>
        <p:spPr>
          <a:xfrm>
            <a:off x="7411959" y="1807262"/>
            <a:ext cx="4114361" cy="2321486"/>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6C5330C3-7D82-22FF-5E8A-04AAB79D4E1F}"/>
              </a:ext>
            </a:extLst>
          </p:cNvPr>
          <p:cNvPicPr>
            <a:picLocks noChangeAspect="1"/>
          </p:cNvPicPr>
          <p:nvPr/>
        </p:nvPicPr>
        <p:blipFill>
          <a:blip r:embed="rId7"/>
          <a:stretch>
            <a:fillRect/>
          </a:stretch>
        </p:blipFill>
        <p:spPr>
          <a:xfrm>
            <a:off x="463918" y="4834449"/>
            <a:ext cx="5738304" cy="178281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44772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Grey-Background | Sarvosys">
            <a:extLst>
              <a:ext uri="{FF2B5EF4-FFF2-40B4-BE49-F238E27FC236}">
                <a16:creationId xmlns:a16="http://schemas.microsoft.com/office/drawing/2014/main" id="{A28EF512-1A9B-1B69-1630-41002620E432}"/>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29698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8147E8C-8B79-0352-66ED-2F7FCEC3E627}"/>
              </a:ext>
            </a:extLst>
          </p:cNvPr>
          <p:cNvSpPr txBox="1"/>
          <p:nvPr/>
        </p:nvSpPr>
        <p:spPr>
          <a:xfrm>
            <a:off x="8654104" y="6628426"/>
            <a:ext cx="3401071" cy="215444"/>
          </a:xfrm>
          <a:prstGeom prst="rect">
            <a:avLst/>
          </a:prstGeom>
          <a:noFill/>
        </p:spPr>
        <p:txBody>
          <a:bodyPr wrap="square" rtlCol="0">
            <a:spAutoFit/>
          </a:bodyPr>
          <a:lstStyle/>
          <a:p>
            <a:pPr algn="r"/>
            <a:r>
              <a:rPr lang="en-US" sz="800" i="1" dirty="0">
                <a:latin typeface="Century Gothic" panose="020B0502020202020204" pitchFamily="34" charset="0"/>
                <a:ea typeface="Cambria Math" panose="02040503050406030204" pitchFamily="18" charset="0"/>
              </a:rPr>
              <a:t>Chart Source: Bigcharts.com</a:t>
            </a:r>
          </a:p>
        </p:txBody>
      </p:sp>
      <p:sp>
        <p:nvSpPr>
          <p:cNvPr id="8" name="Title 1">
            <a:extLst>
              <a:ext uri="{FF2B5EF4-FFF2-40B4-BE49-F238E27FC236}">
                <a16:creationId xmlns:a16="http://schemas.microsoft.com/office/drawing/2014/main" id="{C1895410-BF5F-E65D-9774-AFA425A81B3C}"/>
              </a:ext>
            </a:extLst>
          </p:cNvPr>
          <p:cNvSpPr txBox="1">
            <a:spLocks/>
          </p:cNvSpPr>
          <p:nvPr/>
        </p:nvSpPr>
        <p:spPr>
          <a:xfrm>
            <a:off x="-1" y="0"/>
            <a:ext cx="12192001" cy="993182"/>
          </a:xfrm>
          <a:prstGeom prst="rect">
            <a:avLst/>
          </a:prstGeom>
          <a:solidFill>
            <a:schemeClr val="accent5">
              <a:lumMod val="75000"/>
            </a:schemeClr>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3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3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3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6000" dirty="0">
                <a:latin typeface="Franklin Gothic Demi Cond" panose="020B0706030402020204" pitchFamily="34" charset="0"/>
                <a:cs typeface="Arial" panose="020B0604020202020204" pitchFamily="34" charset="0"/>
              </a:rPr>
              <a:t>Strong Year for Investors in 2024</a:t>
            </a:r>
          </a:p>
        </p:txBody>
      </p:sp>
      <p:pic>
        <p:nvPicPr>
          <p:cNvPr id="4" name="Picture 3">
            <a:extLst>
              <a:ext uri="{FF2B5EF4-FFF2-40B4-BE49-F238E27FC236}">
                <a16:creationId xmlns:a16="http://schemas.microsoft.com/office/drawing/2014/main" id="{6C068560-DB36-0B12-4D9C-F04C324A3B3C}"/>
              </a:ext>
            </a:extLst>
          </p:cNvPr>
          <p:cNvPicPr>
            <a:picLocks noChangeAspect="1"/>
          </p:cNvPicPr>
          <p:nvPr/>
        </p:nvPicPr>
        <p:blipFill>
          <a:blip r:embed="rId4">
            <a:duotone>
              <a:schemeClr val="accent1">
                <a:shade val="45000"/>
                <a:satMod val="135000"/>
              </a:schemeClr>
              <a:prstClr val="white"/>
            </a:duotone>
          </a:blip>
          <a:stretch>
            <a:fillRect/>
          </a:stretch>
        </p:blipFill>
        <p:spPr>
          <a:xfrm>
            <a:off x="893723" y="1738428"/>
            <a:ext cx="10265809" cy="4763315"/>
          </a:xfrm>
          <a:prstGeom prst="rect">
            <a:avLst/>
          </a:prstGeom>
        </p:spPr>
      </p:pic>
      <p:pic>
        <p:nvPicPr>
          <p:cNvPr id="11" name="Picture 10">
            <a:extLst>
              <a:ext uri="{FF2B5EF4-FFF2-40B4-BE49-F238E27FC236}">
                <a16:creationId xmlns:a16="http://schemas.microsoft.com/office/drawing/2014/main" id="{1546296B-2066-E3DC-0013-182A7AF4EBB1}"/>
              </a:ext>
            </a:extLst>
          </p:cNvPr>
          <p:cNvPicPr>
            <a:picLocks noChangeAspect="1"/>
          </p:cNvPicPr>
          <p:nvPr/>
        </p:nvPicPr>
        <p:blipFill>
          <a:blip r:embed="rId5">
            <a:duotone>
              <a:schemeClr val="accent1">
                <a:shade val="45000"/>
                <a:satMod val="135000"/>
              </a:schemeClr>
              <a:prstClr val="white"/>
            </a:duotone>
          </a:blip>
          <a:stretch>
            <a:fillRect/>
          </a:stretch>
        </p:blipFill>
        <p:spPr>
          <a:xfrm>
            <a:off x="1288616" y="6381753"/>
            <a:ext cx="8910676" cy="119990"/>
          </a:xfrm>
          <a:prstGeom prst="rect">
            <a:avLst/>
          </a:prstGeom>
        </p:spPr>
      </p:pic>
      <p:sp>
        <p:nvSpPr>
          <p:cNvPr id="12" name="TextBox 11">
            <a:extLst>
              <a:ext uri="{FF2B5EF4-FFF2-40B4-BE49-F238E27FC236}">
                <a16:creationId xmlns:a16="http://schemas.microsoft.com/office/drawing/2014/main" id="{D248C730-49B8-2A67-4ADB-C447635E1AB9}"/>
              </a:ext>
            </a:extLst>
          </p:cNvPr>
          <p:cNvSpPr txBox="1"/>
          <p:nvPr/>
        </p:nvSpPr>
        <p:spPr>
          <a:xfrm>
            <a:off x="893723" y="1171077"/>
            <a:ext cx="10265809" cy="523220"/>
          </a:xfrm>
          <a:prstGeom prst="rect">
            <a:avLst/>
          </a:prstGeom>
          <a:solidFill>
            <a:schemeClr val="bg1"/>
          </a:solidFill>
          <a:ln w="38100">
            <a:solidFill>
              <a:schemeClr val="accent1"/>
            </a:solidFill>
          </a:ln>
        </p:spPr>
        <p:txBody>
          <a:bodyPr wrap="square" rtlCol="0">
            <a:spAutoFit/>
          </a:bodyPr>
          <a:lstStyle/>
          <a:p>
            <a:pPr algn="ctr"/>
            <a:r>
              <a:rPr lang="en-US" sz="2800" b="1" dirty="0"/>
              <a:t>S&amp;P 500 Index      1/1/2024  --  12/31/2024</a:t>
            </a:r>
          </a:p>
        </p:txBody>
      </p:sp>
      <p:cxnSp>
        <p:nvCxnSpPr>
          <p:cNvPr id="16" name="Straight Arrow Connector 15">
            <a:extLst>
              <a:ext uri="{FF2B5EF4-FFF2-40B4-BE49-F238E27FC236}">
                <a16:creationId xmlns:a16="http://schemas.microsoft.com/office/drawing/2014/main" id="{5ADBFDE8-155D-EEC0-2663-039F6B86C700}"/>
              </a:ext>
            </a:extLst>
          </p:cNvPr>
          <p:cNvCxnSpPr/>
          <p:nvPr/>
        </p:nvCxnSpPr>
        <p:spPr>
          <a:xfrm flipV="1">
            <a:off x="1032468" y="2349910"/>
            <a:ext cx="9322171" cy="3588774"/>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4550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ey-Background | Sarvosys">
            <a:extLst>
              <a:ext uri="{FF2B5EF4-FFF2-40B4-BE49-F238E27FC236}">
                <a16:creationId xmlns:a16="http://schemas.microsoft.com/office/drawing/2014/main" id="{DD301B88-860F-43A8-909E-0EB82EA4611E}"/>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38479"/>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6D9C4A-8D12-4845-B83A-F0593DA4DCF1}"/>
              </a:ext>
            </a:extLst>
          </p:cNvPr>
          <p:cNvSpPr txBox="1">
            <a:spLocks/>
          </p:cNvSpPr>
          <p:nvPr/>
        </p:nvSpPr>
        <p:spPr>
          <a:xfrm>
            <a:off x="-1" y="0"/>
            <a:ext cx="12192001" cy="946298"/>
          </a:xfrm>
          <a:prstGeom prst="rect">
            <a:avLst/>
          </a:prstGeom>
          <a:solidFill>
            <a:schemeClr val="accent5">
              <a:lumMod val="75000"/>
            </a:schemeClr>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6100" dirty="0">
                <a:latin typeface="Franklin Gothic Demi Cond" panose="020B0706030402020204" pitchFamily="34" charset="0"/>
                <a:cs typeface="Arial" panose="020B0604020202020204" pitchFamily="34" charset="0"/>
              </a:rPr>
              <a:t>2024 E</a:t>
            </a:r>
            <a:r>
              <a:rPr lang="en-US" sz="6100" dirty="0" err="1">
                <a:latin typeface="Franklin Gothic Demi Cond" panose="020B0706030402020204" pitchFamily="34" charset="0"/>
                <a:cs typeface="Arial" panose="020B0604020202020204" pitchFamily="34" charset="0"/>
              </a:rPr>
              <a:t>quity</a:t>
            </a:r>
            <a:r>
              <a:rPr lang="en-US" sz="6100" dirty="0">
                <a:latin typeface="Franklin Gothic Demi Cond" panose="020B0706030402020204" pitchFamily="34" charset="0"/>
                <a:cs typeface="Arial" panose="020B0604020202020204" pitchFamily="34" charset="0"/>
              </a:rPr>
              <a:t> Market Review</a:t>
            </a:r>
          </a:p>
        </p:txBody>
      </p:sp>
      <p:sp>
        <p:nvSpPr>
          <p:cNvPr id="3" name="Content Placeholder 2">
            <a:extLst>
              <a:ext uri="{FF2B5EF4-FFF2-40B4-BE49-F238E27FC236}">
                <a16:creationId xmlns:a16="http://schemas.microsoft.com/office/drawing/2014/main" id="{4431B8F8-6E8B-4824-B38D-541CE72FF3D6}"/>
              </a:ext>
            </a:extLst>
          </p:cNvPr>
          <p:cNvSpPr txBox="1">
            <a:spLocks/>
          </p:cNvSpPr>
          <p:nvPr/>
        </p:nvSpPr>
        <p:spPr>
          <a:xfrm>
            <a:off x="424902" y="1582581"/>
            <a:ext cx="11117524" cy="469829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Clr>
                <a:schemeClr val="accent5">
                  <a:lumMod val="75000"/>
                </a:schemeClr>
              </a:buClr>
              <a:buNone/>
            </a:pPr>
            <a:endParaRPr lang="en-US" sz="2800" dirty="0"/>
          </a:p>
        </p:txBody>
      </p:sp>
      <p:sp>
        <p:nvSpPr>
          <p:cNvPr id="21" name="Text Placeholder 4">
            <a:extLst>
              <a:ext uri="{FF2B5EF4-FFF2-40B4-BE49-F238E27FC236}">
                <a16:creationId xmlns:a16="http://schemas.microsoft.com/office/drawing/2014/main" id="{C8C8FBB2-0134-4D23-9D09-C603CFB68423}"/>
              </a:ext>
            </a:extLst>
          </p:cNvPr>
          <p:cNvSpPr txBox="1">
            <a:spLocks/>
          </p:cNvSpPr>
          <p:nvPr/>
        </p:nvSpPr>
        <p:spPr>
          <a:xfrm>
            <a:off x="0" y="1471960"/>
            <a:ext cx="12192000" cy="5229922"/>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571500" indent="-571500" defTabSz="685800">
              <a:spcBef>
                <a:spcPts val="750"/>
              </a:spcBef>
              <a:spcAft>
                <a:spcPts val="1800"/>
              </a:spcAft>
              <a:buClr>
                <a:schemeClr val="accent5">
                  <a:lumMod val="75000"/>
                </a:schemeClr>
              </a:buClr>
              <a:buSzPct val="100000"/>
              <a:buFont typeface="Wingdings" panose="05000000000000000000" pitchFamily="2" charset="2"/>
              <a:buChar char="§"/>
              <a:defRPr/>
            </a:pPr>
            <a:r>
              <a:rPr lang="en-US" sz="4400" dirty="0">
                <a:solidFill>
                  <a:schemeClr val="tx2">
                    <a:lumMod val="75000"/>
                  </a:schemeClr>
                </a:solidFill>
                <a:latin typeface="Franklin Gothic Demi Cond" panose="020B0706030402020204" pitchFamily="34" charset="0"/>
              </a:rPr>
              <a:t>2024 was a good year for investors.</a:t>
            </a:r>
          </a:p>
          <a:p>
            <a:pPr marL="571500" indent="-571500" defTabSz="685800">
              <a:spcBef>
                <a:spcPts val="750"/>
              </a:spcBef>
              <a:spcAft>
                <a:spcPts val="1800"/>
              </a:spcAft>
              <a:buClr>
                <a:schemeClr val="accent5">
                  <a:lumMod val="75000"/>
                </a:schemeClr>
              </a:buClr>
              <a:buSzPct val="100000"/>
              <a:buFont typeface="Wingdings" panose="05000000000000000000" pitchFamily="2" charset="2"/>
              <a:buChar char="§"/>
              <a:defRPr/>
            </a:pPr>
            <a:r>
              <a:rPr lang="en-US" sz="4400" dirty="0">
                <a:solidFill>
                  <a:schemeClr val="tx2">
                    <a:lumMod val="75000"/>
                  </a:schemeClr>
                </a:solidFill>
                <a:latin typeface="Franklin Gothic Demi Cond" panose="020B0706030402020204" pitchFamily="34" charset="0"/>
              </a:rPr>
              <a:t>Inflation moved closer to the Fed’s 2% goal.</a:t>
            </a:r>
          </a:p>
          <a:p>
            <a:pPr marL="571500" indent="-571500" defTabSz="685800">
              <a:spcBef>
                <a:spcPts val="750"/>
              </a:spcBef>
              <a:spcAft>
                <a:spcPts val="1800"/>
              </a:spcAft>
              <a:buClr>
                <a:schemeClr val="accent5">
                  <a:lumMod val="75000"/>
                </a:schemeClr>
              </a:buClr>
              <a:buSzPct val="100000"/>
              <a:buFont typeface="Wingdings" panose="05000000000000000000" pitchFamily="2" charset="2"/>
              <a:buChar char="§"/>
              <a:defRPr/>
            </a:pPr>
            <a:r>
              <a:rPr lang="en-US" sz="4400" dirty="0">
                <a:solidFill>
                  <a:schemeClr val="tx2">
                    <a:lumMod val="75000"/>
                  </a:schemeClr>
                </a:solidFill>
                <a:latin typeface="Franklin Gothic Demi Cond" panose="020B0706030402020204" pitchFamily="34" charset="0"/>
              </a:rPr>
              <a:t>Interest rates were cut three times in 2024.</a:t>
            </a:r>
          </a:p>
          <a:p>
            <a:pPr marL="571500" indent="-571500" defTabSz="685800">
              <a:spcBef>
                <a:spcPts val="750"/>
              </a:spcBef>
              <a:spcAft>
                <a:spcPts val="1800"/>
              </a:spcAft>
              <a:buClr>
                <a:schemeClr val="accent5">
                  <a:lumMod val="75000"/>
                </a:schemeClr>
              </a:buClr>
              <a:buSzPct val="100000"/>
              <a:buFont typeface="Wingdings" panose="05000000000000000000" pitchFamily="2" charset="2"/>
              <a:buChar char="§"/>
              <a:defRPr/>
            </a:pPr>
            <a:r>
              <a:rPr lang="en-US" sz="4400" dirty="0">
                <a:solidFill>
                  <a:schemeClr val="tx2">
                    <a:lumMod val="75000"/>
                  </a:schemeClr>
                </a:solidFill>
                <a:latin typeface="Franklin Gothic Demi Cond" panose="020B0706030402020204" pitchFamily="34" charset="0"/>
              </a:rPr>
              <a:t>The economy was strong in 2024.</a:t>
            </a:r>
            <a:r>
              <a:rPr lang="en-US" sz="4800" dirty="0">
                <a:solidFill>
                  <a:schemeClr val="tx2">
                    <a:lumMod val="75000"/>
                  </a:schemeClr>
                </a:solidFill>
                <a:latin typeface="Franklin Gothic Demi Cond" panose="020B0706030402020204" pitchFamily="34" charset="0"/>
              </a:rPr>
              <a:t> </a:t>
            </a:r>
          </a:p>
          <a:p>
            <a:pPr marL="571500" indent="-571500" defTabSz="685800">
              <a:spcBef>
                <a:spcPts val="750"/>
              </a:spcBef>
              <a:spcAft>
                <a:spcPts val="1800"/>
              </a:spcAft>
              <a:buClr>
                <a:schemeClr val="accent5">
                  <a:lumMod val="75000"/>
                </a:schemeClr>
              </a:buClr>
              <a:buSzPct val="100000"/>
              <a:buFont typeface="Wingdings" panose="05000000000000000000" pitchFamily="2" charset="2"/>
              <a:buChar char="§"/>
              <a:defRPr/>
            </a:pPr>
            <a:r>
              <a:rPr lang="en-US" sz="4800" dirty="0">
                <a:solidFill>
                  <a:schemeClr val="tx2">
                    <a:lumMod val="75000"/>
                  </a:schemeClr>
                </a:solidFill>
                <a:latin typeface="Franklin Gothic Demi Cond" panose="020B0706030402020204" pitchFamily="34" charset="0"/>
              </a:rPr>
              <a:t>Volatility returned in the last few months.</a:t>
            </a:r>
          </a:p>
          <a:p>
            <a:pPr marL="571500" indent="-571500" defTabSz="685800">
              <a:spcBef>
                <a:spcPts val="750"/>
              </a:spcBef>
              <a:spcAft>
                <a:spcPts val="1800"/>
              </a:spcAft>
              <a:buClr>
                <a:schemeClr val="accent5">
                  <a:lumMod val="75000"/>
                </a:schemeClr>
              </a:buClr>
              <a:buSzPct val="100000"/>
              <a:buFont typeface="Wingdings" panose="05000000000000000000" pitchFamily="2" charset="2"/>
              <a:buChar char="§"/>
              <a:defRPr/>
            </a:pPr>
            <a:endParaRPr lang="en-US" sz="4800" dirty="0">
              <a:solidFill>
                <a:schemeClr val="tx2">
                  <a:lumMod val="75000"/>
                </a:schemeClr>
              </a:solidFill>
              <a:latin typeface="Franklin Gothic Demi Cond" panose="020B0706030402020204" pitchFamily="34" charset="0"/>
            </a:endParaRPr>
          </a:p>
          <a:p>
            <a:pPr marL="0" indent="0">
              <a:buClr>
                <a:schemeClr val="accent2">
                  <a:lumMod val="50000"/>
                </a:schemeClr>
              </a:buClr>
              <a:buNone/>
            </a:pPr>
            <a:endParaRPr lang="en-US" sz="4800" dirty="0">
              <a:latin typeface="Franklin Gothic Demi Cond" panose="020B0706030402020204" pitchFamily="34" charset="0"/>
            </a:endParaRPr>
          </a:p>
        </p:txBody>
      </p:sp>
    </p:spTree>
    <p:extLst>
      <p:ext uri="{BB962C8B-B14F-4D97-AF65-F5344CB8AC3E}">
        <p14:creationId xmlns:p14="http://schemas.microsoft.com/office/powerpoint/2010/main" val="381455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animEffect transition="in" filter="fade">
                                      <p:cBhvr>
                                        <p:cTn id="11" dur="500"/>
                                        <p:tgtEl>
                                          <p:spTgt spid="21">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xEl>
                                              <p:pRg st="2" end="2"/>
                                            </p:txEl>
                                          </p:spTgt>
                                        </p:tgtEl>
                                        <p:attrNameLst>
                                          <p:attrName>style.visibility</p:attrName>
                                        </p:attrNameLst>
                                      </p:cBhvr>
                                      <p:to>
                                        <p:strVal val="visible"/>
                                      </p:to>
                                    </p:set>
                                    <p:animEffect transition="in" filter="fade">
                                      <p:cBhvr>
                                        <p:cTn id="15" dur="500"/>
                                        <p:tgtEl>
                                          <p:spTgt spid="21">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1">
                                            <p:txEl>
                                              <p:pRg st="3" end="3"/>
                                            </p:txEl>
                                          </p:spTgt>
                                        </p:tgtEl>
                                        <p:attrNameLst>
                                          <p:attrName>style.visibility</p:attrName>
                                        </p:attrNameLst>
                                      </p:cBhvr>
                                      <p:to>
                                        <p:strVal val="visible"/>
                                      </p:to>
                                    </p:set>
                                    <p:animEffect transition="in" filter="fade">
                                      <p:cBhvr>
                                        <p:cTn id="19" dur="500"/>
                                        <p:tgtEl>
                                          <p:spTgt spid="21">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1">
                                            <p:txEl>
                                              <p:pRg st="4" end="4"/>
                                            </p:txEl>
                                          </p:spTgt>
                                        </p:tgtEl>
                                        <p:attrNameLst>
                                          <p:attrName>style.visibility</p:attrName>
                                        </p:attrNameLst>
                                      </p:cBhvr>
                                      <p:to>
                                        <p:strVal val="visible"/>
                                      </p:to>
                                    </p:set>
                                    <p:animEffect transition="in" filter="fade">
                                      <p:cBhvr>
                                        <p:cTn id="23" dur="5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5F2EE-70BD-58D1-1A5E-4782E43851B3}"/>
            </a:ext>
          </a:extLst>
        </p:cNvPr>
        <p:cNvGrpSpPr/>
        <p:nvPr/>
      </p:nvGrpSpPr>
      <p:grpSpPr>
        <a:xfrm>
          <a:off x="0" y="0"/>
          <a:ext cx="0" cy="0"/>
          <a:chOff x="0" y="0"/>
          <a:chExt cx="0" cy="0"/>
        </a:xfrm>
      </p:grpSpPr>
      <p:pic>
        <p:nvPicPr>
          <p:cNvPr id="4" name="Picture 4" descr="Grey-Background | Sarvosys">
            <a:extLst>
              <a:ext uri="{FF2B5EF4-FFF2-40B4-BE49-F238E27FC236}">
                <a16:creationId xmlns:a16="http://schemas.microsoft.com/office/drawing/2014/main" id="{3BBBF92D-E3DB-B124-F5BB-262352CFDB8E}"/>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38479"/>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9210BD4-AF98-3834-A1AA-9EABF0403FFF}"/>
              </a:ext>
            </a:extLst>
          </p:cNvPr>
          <p:cNvSpPr txBox="1">
            <a:spLocks/>
          </p:cNvSpPr>
          <p:nvPr/>
        </p:nvSpPr>
        <p:spPr>
          <a:xfrm>
            <a:off x="-1" y="0"/>
            <a:ext cx="12192001" cy="946298"/>
          </a:xfrm>
          <a:prstGeom prst="rect">
            <a:avLst/>
          </a:prstGeom>
          <a:solidFill>
            <a:schemeClr val="accent5">
              <a:lumMod val="75000"/>
            </a:schemeClr>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6100" dirty="0">
                <a:latin typeface="Franklin Gothic Demi Cond" panose="020B0706030402020204" pitchFamily="34" charset="0"/>
                <a:cs typeface="Arial" panose="020B0604020202020204" pitchFamily="34" charset="0"/>
              </a:rPr>
              <a:t>2025 Equity Markets</a:t>
            </a:r>
          </a:p>
        </p:txBody>
      </p:sp>
      <p:sp>
        <p:nvSpPr>
          <p:cNvPr id="3" name="Content Placeholder 2">
            <a:extLst>
              <a:ext uri="{FF2B5EF4-FFF2-40B4-BE49-F238E27FC236}">
                <a16:creationId xmlns:a16="http://schemas.microsoft.com/office/drawing/2014/main" id="{C7B46BBB-0A8F-A77B-D3DE-DB636F1CF49E}"/>
              </a:ext>
            </a:extLst>
          </p:cNvPr>
          <p:cNvSpPr txBox="1">
            <a:spLocks/>
          </p:cNvSpPr>
          <p:nvPr/>
        </p:nvSpPr>
        <p:spPr>
          <a:xfrm>
            <a:off x="424902" y="1582581"/>
            <a:ext cx="11117524" cy="469829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Clr>
                <a:schemeClr val="accent5">
                  <a:lumMod val="75000"/>
                </a:schemeClr>
              </a:buClr>
              <a:buNone/>
            </a:pPr>
            <a:endParaRPr lang="en-US" sz="2800" dirty="0"/>
          </a:p>
        </p:txBody>
      </p:sp>
      <p:sp>
        <p:nvSpPr>
          <p:cNvPr id="21" name="Text Placeholder 4">
            <a:extLst>
              <a:ext uri="{FF2B5EF4-FFF2-40B4-BE49-F238E27FC236}">
                <a16:creationId xmlns:a16="http://schemas.microsoft.com/office/drawing/2014/main" id="{36C59881-9D86-0DA7-154C-9FAC8418B170}"/>
              </a:ext>
            </a:extLst>
          </p:cNvPr>
          <p:cNvSpPr txBox="1">
            <a:spLocks/>
          </p:cNvSpPr>
          <p:nvPr/>
        </p:nvSpPr>
        <p:spPr>
          <a:xfrm>
            <a:off x="0" y="1471960"/>
            <a:ext cx="12192000" cy="5229922"/>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0" indent="0" defTabSz="685800">
              <a:spcBef>
                <a:spcPts val="750"/>
              </a:spcBef>
              <a:spcAft>
                <a:spcPts val="1800"/>
              </a:spcAft>
              <a:buClr>
                <a:schemeClr val="accent5">
                  <a:lumMod val="75000"/>
                </a:schemeClr>
              </a:buClr>
              <a:buSzPct val="100000"/>
              <a:buNone/>
              <a:defRPr/>
            </a:pPr>
            <a:endParaRPr lang="en-US" sz="4800" dirty="0">
              <a:solidFill>
                <a:schemeClr val="tx2">
                  <a:lumMod val="75000"/>
                </a:schemeClr>
              </a:solidFill>
              <a:latin typeface="Franklin Gothic Demi Cond" panose="020B0706030402020204" pitchFamily="34" charset="0"/>
            </a:endParaRPr>
          </a:p>
          <a:p>
            <a:pPr marL="0" indent="0">
              <a:buClr>
                <a:schemeClr val="accent2">
                  <a:lumMod val="50000"/>
                </a:schemeClr>
              </a:buClr>
              <a:buNone/>
            </a:pPr>
            <a:endParaRPr lang="en-US" sz="4800" dirty="0">
              <a:latin typeface="Franklin Gothic Demi Cond" panose="020B0706030402020204" pitchFamily="34" charset="0"/>
            </a:endParaRPr>
          </a:p>
        </p:txBody>
      </p:sp>
      <p:sp>
        <p:nvSpPr>
          <p:cNvPr id="7" name="TextBox 6">
            <a:extLst>
              <a:ext uri="{FF2B5EF4-FFF2-40B4-BE49-F238E27FC236}">
                <a16:creationId xmlns:a16="http://schemas.microsoft.com/office/drawing/2014/main" id="{430C5AC2-4DFE-68BB-B515-98CCE33A679B}"/>
              </a:ext>
            </a:extLst>
          </p:cNvPr>
          <p:cNvSpPr txBox="1"/>
          <p:nvPr/>
        </p:nvSpPr>
        <p:spPr>
          <a:xfrm>
            <a:off x="10592263" y="6549406"/>
            <a:ext cx="1556195" cy="276999"/>
          </a:xfrm>
          <a:prstGeom prst="rect">
            <a:avLst/>
          </a:prstGeom>
          <a:noFill/>
        </p:spPr>
        <p:txBody>
          <a:bodyPr wrap="none" rtlCol="0">
            <a:spAutoFit/>
          </a:bodyPr>
          <a:lstStyle/>
          <a:p>
            <a:r>
              <a:rPr lang="en-US" sz="1200" i="1" dirty="0">
                <a:solidFill>
                  <a:srgbClr val="0076A3"/>
                </a:solidFill>
              </a:rPr>
              <a:t>Source: bigcharts.com</a:t>
            </a:r>
          </a:p>
        </p:txBody>
      </p:sp>
      <p:grpSp>
        <p:nvGrpSpPr>
          <p:cNvPr id="26" name="Group 25">
            <a:extLst>
              <a:ext uri="{FF2B5EF4-FFF2-40B4-BE49-F238E27FC236}">
                <a16:creationId xmlns:a16="http://schemas.microsoft.com/office/drawing/2014/main" id="{51CFED34-F902-EEC2-A5B1-2371B76F6C93}"/>
              </a:ext>
            </a:extLst>
          </p:cNvPr>
          <p:cNvGrpSpPr/>
          <p:nvPr/>
        </p:nvGrpSpPr>
        <p:grpSpPr>
          <a:xfrm>
            <a:off x="426185" y="1112062"/>
            <a:ext cx="9953626" cy="5587928"/>
            <a:chOff x="426185" y="1112062"/>
            <a:chExt cx="9953626" cy="5587928"/>
          </a:xfrm>
        </p:grpSpPr>
        <p:grpSp>
          <p:nvGrpSpPr>
            <p:cNvPr id="23" name="Group 22">
              <a:extLst>
                <a:ext uri="{FF2B5EF4-FFF2-40B4-BE49-F238E27FC236}">
                  <a16:creationId xmlns:a16="http://schemas.microsoft.com/office/drawing/2014/main" id="{AA35408A-04C2-6553-07D3-3CE24DA85B56}"/>
                </a:ext>
              </a:extLst>
            </p:cNvPr>
            <p:cNvGrpSpPr/>
            <p:nvPr/>
          </p:nvGrpSpPr>
          <p:grpSpPr>
            <a:xfrm>
              <a:off x="426185" y="2424069"/>
              <a:ext cx="9953626" cy="4275921"/>
              <a:chOff x="1221823" y="354563"/>
              <a:chExt cx="9953626" cy="4275921"/>
            </a:xfrm>
          </p:grpSpPr>
          <p:pic>
            <p:nvPicPr>
              <p:cNvPr id="24" name="Picture 23">
                <a:extLst>
                  <a:ext uri="{FF2B5EF4-FFF2-40B4-BE49-F238E27FC236}">
                    <a16:creationId xmlns:a16="http://schemas.microsoft.com/office/drawing/2014/main" id="{EAC1F835-FEBE-9E86-9666-7AE7750F0B2B}"/>
                  </a:ext>
                </a:extLst>
              </p:cNvPr>
              <p:cNvPicPr>
                <a:picLocks noChangeAspect="1" noChangeArrowheads="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t="2617" b="29044"/>
              <a:stretch/>
            </p:blipFill>
            <p:spPr bwMode="auto">
              <a:xfrm>
                <a:off x="1221824" y="354563"/>
                <a:ext cx="9953625" cy="413346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994C2804-DFD4-E250-3B15-51E0ADAF8FDA}"/>
                  </a:ext>
                </a:extLst>
              </p:cNvPr>
              <p:cNvPicPr>
                <a:picLocks noChangeAspect="1" noChangeArrowheads="1"/>
              </p:cNvPicPr>
              <p:nvPr/>
            </p:nvPicPr>
            <p:blipFill rotWithShape="1">
              <a:blip r:embed="rId4">
                <a:duotone>
                  <a:schemeClr val="accent5">
                    <a:shade val="45000"/>
                    <a:satMod val="135000"/>
                  </a:schemeClr>
                  <a:prstClr val="white"/>
                </a:duotone>
                <a:extLst>
                  <a:ext uri="{28A0092B-C50C-407E-A947-70E740481C1C}">
                    <a14:useLocalDpi xmlns:a14="http://schemas.microsoft.com/office/drawing/2010/main" val="0"/>
                  </a:ext>
                </a:extLst>
              </a:blip>
              <a:srcRect t="97645"/>
              <a:stretch/>
            </p:blipFill>
            <p:spPr bwMode="auto">
              <a:xfrm>
                <a:off x="1221823" y="4488025"/>
                <a:ext cx="9953625" cy="1424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E8B6F334-3E39-A4B0-7E07-CC094BC3C16D}"/>
                </a:ext>
              </a:extLst>
            </p:cNvPr>
            <p:cNvGrpSpPr/>
            <p:nvPr/>
          </p:nvGrpSpPr>
          <p:grpSpPr>
            <a:xfrm>
              <a:off x="426186" y="1112062"/>
              <a:ext cx="9953625" cy="4464873"/>
              <a:chOff x="1119186" y="838200"/>
              <a:chExt cx="9953625" cy="4464873"/>
            </a:xfrm>
          </p:grpSpPr>
          <p:sp>
            <p:nvSpPr>
              <p:cNvPr id="8" name="Rectangle 7">
                <a:extLst>
                  <a:ext uri="{FF2B5EF4-FFF2-40B4-BE49-F238E27FC236}">
                    <a16:creationId xmlns:a16="http://schemas.microsoft.com/office/drawing/2014/main" id="{02321DE5-7DAC-F587-CDF2-0C5E219CEFA5}"/>
                  </a:ext>
                </a:extLst>
              </p:cNvPr>
              <p:cNvSpPr/>
              <p:nvPr/>
            </p:nvSpPr>
            <p:spPr>
              <a:xfrm>
                <a:off x="1119186" y="838200"/>
                <a:ext cx="9953625" cy="1285875"/>
              </a:xfrm>
              <a:prstGeom prst="rect">
                <a:avLst/>
              </a:prstGeom>
              <a:solidFill>
                <a:srgbClr val="4E95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effectLst>
                      <a:outerShdw blurRad="38100" dist="38100" dir="2700000" algn="tl">
                        <a:srgbClr val="000000">
                          <a:alpha val="43137"/>
                        </a:srgbClr>
                      </a:outerShdw>
                    </a:effectLst>
                  </a:rPr>
                  <a:t>S&amp;P 500</a:t>
                </a:r>
              </a:p>
              <a:p>
                <a:pPr algn="ctr"/>
                <a:r>
                  <a:rPr lang="en-US" sz="3600" b="1" dirty="0">
                    <a:solidFill>
                      <a:schemeClr val="bg1"/>
                    </a:solidFill>
                    <a:effectLst>
                      <a:outerShdw blurRad="38100" dist="38100" dir="2700000" algn="tl">
                        <a:srgbClr val="000000">
                          <a:alpha val="43137"/>
                        </a:srgbClr>
                      </a:outerShdw>
                    </a:effectLst>
                  </a:rPr>
                  <a:t>January 1 – March 24, 2025</a:t>
                </a:r>
              </a:p>
            </p:txBody>
          </p:sp>
          <p:cxnSp>
            <p:nvCxnSpPr>
              <p:cNvPr id="10" name="Straight Arrow Connector 9">
                <a:extLst>
                  <a:ext uri="{FF2B5EF4-FFF2-40B4-BE49-F238E27FC236}">
                    <a16:creationId xmlns:a16="http://schemas.microsoft.com/office/drawing/2014/main" id="{03B7AA0C-84F8-D1AA-3B65-98A118BA2CB9}"/>
                  </a:ext>
                </a:extLst>
              </p:cNvPr>
              <p:cNvCxnSpPr>
                <a:cxnSpLocks/>
              </p:cNvCxnSpPr>
              <p:nvPr/>
            </p:nvCxnSpPr>
            <p:spPr>
              <a:xfrm>
                <a:off x="1342574" y="3981267"/>
                <a:ext cx="9028580" cy="1321806"/>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2073878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rey-Background | Sarvosys">
            <a:extLst>
              <a:ext uri="{FF2B5EF4-FFF2-40B4-BE49-F238E27FC236}">
                <a16:creationId xmlns:a16="http://schemas.microsoft.com/office/drawing/2014/main" id="{517F458D-B2FE-127B-EEFB-DD709E11FA6F}"/>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9D7BE7BA-9EA6-53A8-BD6C-49C45021920E}"/>
              </a:ext>
            </a:extLst>
          </p:cNvPr>
          <p:cNvSpPr txBox="1">
            <a:spLocks/>
          </p:cNvSpPr>
          <p:nvPr/>
        </p:nvSpPr>
        <p:spPr>
          <a:xfrm>
            <a:off x="-1" y="0"/>
            <a:ext cx="12192001" cy="993182"/>
          </a:xfrm>
          <a:prstGeom prst="rect">
            <a:avLst/>
          </a:prstGeom>
          <a:solidFill>
            <a:schemeClr val="accent5">
              <a:lumMod val="75000"/>
            </a:schemeClr>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3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3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3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6000" dirty="0">
                <a:latin typeface="Franklin Gothic Demi Cond" panose="020B0706030402020204" pitchFamily="34" charset="0"/>
                <a:cs typeface="Arial" panose="020B0604020202020204" pitchFamily="34" charset="0"/>
              </a:rPr>
              <a:t>Federal Reserve Rates </a:t>
            </a:r>
          </a:p>
        </p:txBody>
      </p:sp>
      <p:pic>
        <p:nvPicPr>
          <p:cNvPr id="3" name="Picture 2">
            <a:extLst>
              <a:ext uri="{FF2B5EF4-FFF2-40B4-BE49-F238E27FC236}">
                <a16:creationId xmlns:a16="http://schemas.microsoft.com/office/drawing/2014/main" id="{12A92C69-89FC-4D50-0671-FC1BA5C78623}"/>
              </a:ext>
            </a:extLst>
          </p:cNvPr>
          <p:cNvPicPr>
            <a:picLocks noChangeAspect="1"/>
          </p:cNvPicPr>
          <p:nvPr/>
        </p:nvPicPr>
        <p:blipFill>
          <a:blip r:embed="rId4"/>
          <a:stretch>
            <a:fillRect/>
          </a:stretch>
        </p:blipFill>
        <p:spPr>
          <a:xfrm>
            <a:off x="3108355" y="1139495"/>
            <a:ext cx="5975288" cy="5572192"/>
          </a:xfrm>
          <a:prstGeom prst="rect">
            <a:avLst/>
          </a:prstGeom>
        </p:spPr>
      </p:pic>
    </p:spTree>
    <p:extLst>
      <p:ext uri="{BB962C8B-B14F-4D97-AF65-F5344CB8AC3E}">
        <p14:creationId xmlns:p14="http://schemas.microsoft.com/office/powerpoint/2010/main" val="163400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ey-Background | Sarvosys">
            <a:extLst>
              <a:ext uri="{FF2B5EF4-FFF2-40B4-BE49-F238E27FC236}">
                <a16:creationId xmlns:a16="http://schemas.microsoft.com/office/drawing/2014/main" id="{DD301B88-860F-43A8-909E-0EB82EA4611E}"/>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80" y="98322"/>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431B8F8-6E8B-4824-B38D-541CE72FF3D6}"/>
              </a:ext>
            </a:extLst>
          </p:cNvPr>
          <p:cNvSpPr txBox="1">
            <a:spLocks/>
          </p:cNvSpPr>
          <p:nvPr/>
        </p:nvSpPr>
        <p:spPr>
          <a:xfrm>
            <a:off x="424902" y="1582581"/>
            <a:ext cx="11117524" cy="469829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Clr>
                <a:schemeClr val="accent5">
                  <a:lumMod val="75000"/>
                </a:schemeClr>
              </a:buClr>
              <a:buNone/>
            </a:pPr>
            <a:endParaRPr lang="en-US" sz="2800" dirty="0"/>
          </a:p>
        </p:txBody>
      </p:sp>
      <p:sp>
        <p:nvSpPr>
          <p:cNvPr id="8" name="TextBox 7">
            <a:extLst>
              <a:ext uri="{FF2B5EF4-FFF2-40B4-BE49-F238E27FC236}">
                <a16:creationId xmlns:a16="http://schemas.microsoft.com/office/drawing/2014/main" id="{2D91C1BA-4629-F9CB-ED97-6EF02FD0F249}"/>
              </a:ext>
            </a:extLst>
          </p:cNvPr>
          <p:cNvSpPr txBox="1"/>
          <p:nvPr/>
        </p:nvSpPr>
        <p:spPr>
          <a:xfrm>
            <a:off x="8737605" y="1116627"/>
            <a:ext cx="3180912" cy="954107"/>
          </a:xfrm>
          <a:prstGeom prst="rect">
            <a:avLst/>
          </a:prstGeom>
          <a:solidFill>
            <a:schemeClr val="bg1"/>
          </a:solidFill>
          <a:ln>
            <a:solidFill>
              <a:schemeClr val="accent5">
                <a:lumMod val="75000"/>
              </a:schemeClr>
            </a:solidFill>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0281A5"/>
                </a:solidFill>
                <a:latin typeface="Century Gothic" panose="020B0502020202020204" pitchFamily="34" charset="0"/>
                <a:ea typeface="Cambria Math" panose="02040503050406030204" pitchFamily="18" charset="0"/>
              </a:rPr>
              <a:t>January 2024 </a:t>
            </a:r>
            <a:br>
              <a:rPr lang="en-US" sz="2800" b="1" dirty="0">
                <a:solidFill>
                  <a:srgbClr val="0281A5"/>
                </a:solidFill>
                <a:latin typeface="Century Gothic" panose="020B0502020202020204" pitchFamily="34" charset="0"/>
                <a:ea typeface="Cambria Math" panose="02040503050406030204" pitchFamily="18" charset="0"/>
              </a:rPr>
            </a:br>
            <a:r>
              <a:rPr lang="en-US" sz="2800" b="1" dirty="0">
                <a:solidFill>
                  <a:srgbClr val="00B050"/>
                </a:solidFill>
                <a:latin typeface="Century Gothic" panose="020B0502020202020204" pitchFamily="34" charset="0"/>
                <a:ea typeface="Cambria Math" panose="02040503050406030204" pitchFamily="18" charset="0"/>
              </a:rPr>
              <a:t>3.4%</a:t>
            </a:r>
          </a:p>
        </p:txBody>
      </p:sp>
      <p:sp>
        <p:nvSpPr>
          <p:cNvPr id="7" name="Title 1">
            <a:extLst>
              <a:ext uri="{FF2B5EF4-FFF2-40B4-BE49-F238E27FC236}">
                <a16:creationId xmlns:a16="http://schemas.microsoft.com/office/drawing/2014/main" id="{986F2E3B-840E-0BDB-40DD-7FFE27E9EDF1}"/>
              </a:ext>
            </a:extLst>
          </p:cNvPr>
          <p:cNvSpPr txBox="1">
            <a:spLocks/>
          </p:cNvSpPr>
          <p:nvPr/>
        </p:nvSpPr>
        <p:spPr>
          <a:xfrm>
            <a:off x="260521" y="1098330"/>
            <a:ext cx="7317041" cy="722085"/>
          </a:xfrm>
          <a:prstGeom prst="rect">
            <a:avLst/>
          </a:prstGeom>
          <a:solidFill>
            <a:schemeClr val="accent1">
              <a:lumMod val="75000"/>
            </a:schemeClr>
          </a:solidFill>
        </p:spPr>
        <p:txBody>
          <a:bodyPr>
            <a:normAutofit fontScale="550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3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3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3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3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3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3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Open Sans" panose="020B0606030504020204" pitchFamily="34" charset="0"/>
                <a:ea typeface="Open Sans" panose="020B0606030504020204" pitchFamily="34" charset="0"/>
                <a:cs typeface="Open Sans" panose="020B0606030504020204" pitchFamily="34" charset="0"/>
              </a:rPr>
            </a:br>
            <a:r>
              <a:rPr lang="en-US" sz="8000" b="1" dirty="0">
                <a:latin typeface="Open Sans" panose="020B0606030504020204" pitchFamily="34" charset="0"/>
                <a:ea typeface="Open Sans" panose="020B0606030504020204" pitchFamily="34" charset="0"/>
                <a:cs typeface="Open Sans" panose="020B0606030504020204" pitchFamily="34" charset="0"/>
              </a:rPr>
              <a:t>Inflation</a:t>
            </a:r>
            <a:r>
              <a:rPr lang="en-US" sz="6000" b="1" dirty="0">
                <a:latin typeface="Open Sans" panose="020B0606030504020204" pitchFamily="34" charset="0"/>
                <a:ea typeface="Open Sans" panose="020B0606030504020204" pitchFamily="34" charset="0"/>
                <a:cs typeface="Open Sans" panose="020B0606030504020204" pitchFamily="34" charset="0"/>
              </a:rPr>
              <a:t>   </a:t>
            </a:r>
            <a:r>
              <a:rPr lang="en-US" sz="4400" b="1" dirty="0">
                <a:latin typeface="Open Sans" panose="020B0606030504020204" pitchFamily="34" charset="0"/>
                <a:ea typeface="Open Sans" panose="020B0606030504020204" pitchFamily="34" charset="0"/>
                <a:cs typeface="Open Sans" panose="020B0606030504020204" pitchFamily="34" charset="0"/>
              </a:rPr>
              <a:t>(2005 –  February 2025)</a:t>
            </a:r>
            <a:endParaRPr lang="en-US" sz="61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F19F2D63-292D-CA73-E709-4C9FABB031D3}"/>
              </a:ext>
            </a:extLst>
          </p:cNvPr>
          <p:cNvSpPr txBox="1"/>
          <p:nvPr/>
        </p:nvSpPr>
        <p:spPr>
          <a:xfrm>
            <a:off x="8737605" y="2653915"/>
            <a:ext cx="3180912" cy="954107"/>
          </a:xfrm>
          <a:prstGeom prst="rect">
            <a:avLst/>
          </a:prstGeom>
          <a:solidFill>
            <a:schemeClr val="bg1"/>
          </a:solidFill>
          <a:ln>
            <a:solidFill>
              <a:schemeClr val="accent5">
                <a:lumMod val="75000"/>
              </a:schemeClr>
            </a:solidFill>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0281A5"/>
                </a:solidFill>
                <a:latin typeface="Century Gothic" panose="020B0502020202020204" pitchFamily="34" charset="0"/>
                <a:ea typeface="Cambria Math" panose="02040503050406030204" pitchFamily="18" charset="0"/>
              </a:rPr>
              <a:t>December 2024</a:t>
            </a:r>
          </a:p>
          <a:p>
            <a:pPr algn="ctr"/>
            <a:r>
              <a:rPr lang="en-US" sz="2800" b="1" dirty="0">
                <a:solidFill>
                  <a:srgbClr val="00B050"/>
                </a:solidFill>
                <a:latin typeface="Century Gothic" panose="020B0502020202020204" pitchFamily="34" charset="0"/>
                <a:ea typeface="Cambria Math" panose="02040503050406030204" pitchFamily="18" charset="0"/>
              </a:rPr>
              <a:t>2.9%</a:t>
            </a:r>
          </a:p>
        </p:txBody>
      </p:sp>
      <p:sp>
        <p:nvSpPr>
          <p:cNvPr id="11" name="Arrow: Down 10">
            <a:extLst>
              <a:ext uri="{FF2B5EF4-FFF2-40B4-BE49-F238E27FC236}">
                <a16:creationId xmlns:a16="http://schemas.microsoft.com/office/drawing/2014/main" id="{7D9E1629-3597-A27D-3B3D-0DEC029401A5}"/>
              </a:ext>
            </a:extLst>
          </p:cNvPr>
          <p:cNvSpPr/>
          <p:nvPr/>
        </p:nvSpPr>
        <p:spPr>
          <a:xfrm>
            <a:off x="9984087" y="2165817"/>
            <a:ext cx="333930" cy="420671"/>
          </a:xfrm>
          <a:prstGeom prst="down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3E6314-FD99-AE76-A44C-782A6A4337E1}"/>
              </a:ext>
            </a:extLst>
          </p:cNvPr>
          <p:cNvSpPr txBox="1">
            <a:spLocks/>
          </p:cNvSpPr>
          <p:nvPr/>
        </p:nvSpPr>
        <p:spPr>
          <a:xfrm>
            <a:off x="-6481" y="-7713"/>
            <a:ext cx="12192001" cy="993182"/>
          </a:xfrm>
          <a:prstGeom prst="rect">
            <a:avLst/>
          </a:prstGeom>
          <a:solidFill>
            <a:schemeClr val="accent5">
              <a:lumMod val="75000"/>
            </a:schemeClr>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6000" dirty="0">
                <a:latin typeface="Franklin Gothic Demi Cond" panose="020B0706030402020204" pitchFamily="34" charset="0"/>
                <a:cs typeface="Arial" panose="020B0604020202020204" pitchFamily="34" charset="0"/>
              </a:rPr>
              <a:t>Inflation</a:t>
            </a:r>
          </a:p>
        </p:txBody>
      </p:sp>
      <p:sp>
        <p:nvSpPr>
          <p:cNvPr id="5" name="Arrow: Down 4">
            <a:extLst>
              <a:ext uri="{FF2B5EF4-FFF2-40B4-BE49-F238E27FC236}">
                <a16:creationId xmlns:a16="http://schemas.microsoft.com/office/drawing/2014/main" id="{837350AD-E8D6-58E3-74A9-D96A668851BE}"/>
              </a:ext>
            </a:extLst>
          </p:cNvPr>
          <p:cNvSpPr/>
          <p:nvPr/>
        </p:nvSpPr>
        <p:spPr>
          <a:xfrm>
            <a:off x="10001604" y="3739180"/>
            <a:ext cx="333930" cy="515754"/>
          </a:xfrm>
          <a:prstGeom prst="down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94C59C7-AF55-50B3-30F3-DA03938A9D8E}"/>
              </a:ext>
            </a:extLst>
          </p:cNvPr>
          <p:cNvSpPr txBox="1"/>
          <p:nvPr/>
        </p:nvSpPr>
        <p:spPr>
          <a:xfrm>
            <a:off x="8737605" y="4294623"/>
            <a:ext cx="3316013" cy="954107"/>
          </a:xfrm>
          <a:prstGeom prst="rect">
            <a:avLst/>
          </a:prstGeom>
          <a:solidFill>
            <a:schemeClr val="bg1"/>
          </a:solidFill>
          <a:ln>
            <a:solidFill>
              <a:schemeClr val="accent5">
                <a:lumMod val="75000"/>
              </a:schemeClr>
            </a:solidFill>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0281A5"/>
                </a:solidFill>
                <a:latin typeface="Century Gothic" panose="020B0502020202020204" pitchFamily="34" charset="0"/>
                <a:ea typeface="Cambria Math" panose="02040503050406030204" pitchFamily="18" charset="0"/>
              </a:rPr>
              <a:t>January 2025</a:t>
            </a:r>
          </a:p>
          <a:p>
            <a:pPr algn="ctr"/>
            <a:r>
              <a:rPr lang="en-US" sz="2800" b="1" dirty="0">
                <a:solidFill>
                  <a:srgbClr val="00B050"/>
                </a:solidFill>
                <a:latin typeface="Century Gothic" panose="020B0502020202020204" pitchFamily="34" charset="0"/>
                <a:ea typeface="Cambria Math" panose="02040503050406030204" pitchFamily="18" charset="0"/>
              </a:rPr>
              <a:t>3.0%</a:t>
            </a:r>
          </a:p>
        </p:txBody>
      </p:sp>
      <p:pic>
        <p:nvPicPr>
          <p:cNvPr id="9" name="Picture 8">
            <a:extLst>
              <a:ext uri="{FF2B5EF4-FFF2-40B4-BE49-F238E27FC236}">
                <a16:creationId xmlns:a16="http://schemas.microsoft.com/office/drawing/2014/main" id="{936C8C4F-A576-2A77-3B49-D55571B18BA8}"/>
              </a:ext>
            </a:extLst>
          </p:cNvPr>
          <p:cNvPicPr>
            <a:picLocks noChangeAspect="1"/>
          </p:cNvPicPr>
          <p:nvPr/>
        </p:nvPicPr>
        <p:blipFill>
          <a:blip r:embed="rId4"/>
          <a:stretch>
            <a:fillRect/>
          </a:stretch>
        </p:blipFill>
        <p:spPr>
          <a:xfrm>
            <a:off x="273483" y="1820415"/>
            <a:ext cx="7304079" cy="4728168"/>
          </a:xfrm>
          <a:prstGeom prst="rect">
            <a:avLst/>
          </a:prstGeom>
        </p:spPr>
      </p:pic>
      <p:sp>
        <p:nvSpPr>
          <p:cNvPr id="12" name="Arrow: Down 11">
            <a:extLst>
              <a:ext uri="{FF2B5EF4-FFF2-40B4-BE49-F238E27FC236}">
                <a16:creationId xmlns:a16="http://schemas.microsoft.com/office/drawing/2014/main" id="{40DC228C-CD7E-9D77-6FBA-36C4C76CFC31}"/>
              </a:ext>
            </a:extLst>
          </p:cNvPr>
          <p:cNvSpPr/>
          <p:nvPr/>
        </p:nvSpPr>
        <p:spPr>
          <a:xfrm>
            <a:off x="9994131" y="5362314"/>
            <a:ext cx="333930" cy="515754"/>
          </a:xfrm>
          <a:prstGeom prst="down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B692667-CA10-CD23-5131-37205DEBEB9D}"/>
              </a:ext>
            </a:extLst>
          </p:cNvPr>
          <p:cNvSpPr txBox="1"/>
          <p:nvPr/>
        </p:nvSpPr>
        <p:spPr>
          <a:xfrm>
            <a:off x="8760697" y="5887895"/>
            <a:ext cx="3316013" cy="954107"/>
          </a:xfrm>
          <a:prstGeom prst="rect">
            <a:avLst/>
          </a:prstGeom>
          <a:solidFill>
            <a:schemeClr val="bg1"/>
          </a:solidFill>
          <a:ln>
            <a:solidFill>
              <a:schemeClr val="accent5">
                <a:lumMod val="75000"/>
              </a:schemeClr>
            </a:solidFill>
          </a:ln>
          <a:effectLst>
            <a:outerShdw blurRad="50800" dist="38100" dir="2700000" algn="tl" rotWithShape="0">
              <a:prstClr val="black">
                <a:alpha val="40000"/>
              </a:prstClr>
            </a:outerShdw>
          </a:effectLst>
        </p:spPr>
        <p:txBody>
          <a:bodyPr wrap="square" rtlCol="0">
            <a:spAutoFit/>
          </a:bodyPr>
          <a:lstStyle/>
          <a:p>
            <a:pPr algn="ctr"/>
            <a:r>
              <a:rPr lang="en-US" sz="2800" b="1" dirty="0">
                <a:solidFill>
                  <a:srgbClr val="0281A5"/>
                </a:solidFill>
                <a:latin typeface="Century Gothic" panose="020B0502020202020204" pitchFamily="34" charset="0"/>
                <a:ea typeface="Cambria Math" panose="02040503050406030204" pitchFamily="18" charset="0"/>
              </a:rPr>
              <a:t>February 2025</a:t>
            </a:r>
          </a:p>
          <a:p>
            <a:pPr algn="ctr"/>
            <a:r>
              <a:rPr lang="en-US" sz="2800" b="1" dirty="0">
                <a:solidFill>
                  <a:srgbClr val="00B050"/>
                </a:solidFill>
                <a:latin typeface="Century Gothic" panose="020B0502020202020204" pitchFamily="34" charset="0"/>
                <a:ea typeface="Cambria Math" panose="02040503050406030204" pitchFamily="18" charset="0"/>
              </a:rPr>
              <a:t>2.8%</a:t>
            </a:r>
          </a:p>
        </p:txBody>
      </p:sp>
      <p:sp>
        <p:nvSpPr>
          <p:cNvPr id="15" name="TextBox 14">
            <a:extLst>
              <a:ext uri="{FF2B5EF4-FFF2-40B4-BE49-F238E27FC236}">
                <a16:creationId xmlns:a16="http://schemas.microsoft.com/office/drawing/2014/main" id="{1A58D372-014E-C522-8881-CE8CDC759E6D}"/>
              </a:ext>
            </a:extLst>
          </p:cNvPr>
          <p:cNvSpPr txBox="1"/>
          <p:nvPr/>
        </p:nvSpPr>
        <p:spPr>
          <a:xfrm>
            <a:off x="4812144" y="6640946"/>
            <a:ext cx="2773195" cy="307777"/>
          </a:xfrm>
          <a:prstGeom prst="rect">
            <a:avLst/>
          </a:prstGeom>
          <a:noFill/>
        </p:spPr>
        <p:txBody>
          <a:bodyPr wrap="none" rtlCol="0">
            <a:spAutoFit/>
          </a:bodyPr>
          <a:lstStyle/>
          <a:p>
            <a:r>
              <a:rPr lang="en-US" sz="1400" b="1" dirty="0">
                <a:solidFill>
                  <a:schemeClr val="accent3">
                    <a:lumMod val="60000"/>
                    <a:lumOff val="40000"/>
                  </a:schemeClr>
                </a:solidFill>
              </a:rPr>
              <a:t>Source: New York Times 3/12/2025</a:t>
            </a:r>
          </a:p>
        </p:txBody>
      </p:sp>
    </p:spTree>
    <p:extLst>
      <p:ext uri="{BB962C8B-B14F-4D97-AF65-F5344CB8AC3E}">
        <p14:creationId xmlns:p14="http://schemas.microsoft.com/office/powerpoint/2010/main" val="12540926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20416</TotalTime>
  <Words>5828</Words>
  <Application>Microsoft Office PowerPoint</Application>
  <PresentationFormat>Widescreen</PresentationFormat>
  <Paragraphs>523</Paragraphs>
  <Slides>38</Slides>
  <Notes>38</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38</vt:i4>
      </vt:variant>
    </vt:vector>
  </HeadingPairs>
  <TitlesOfParts>
    <vt:vector size="61" baseType="lpstr">
      <vt:lpstr>Aptos</vt:lpstr>
      <vt:lpstr>Aptos Narrow</vt:lpstr>
      <vt:lpstr>Arial</vt:lpstr>
      <vt:lpstr>Arial Narrow</vt:lpstr>
      <vt:lpstr>Calibri</vt:lpstr>
      <vt:lpstr>Calibri Light</vt:lpstr>
      <vt:lpstr>Cambria Math</vt:lpstr>
      <vt:lpstr>Century Gothic</vt:lpstr>
      <vt:lpstr>Franklin Gothic Book</vt:lpstr>
      <vt:lpstr>Franklin Gothic Demi</vt:lpstr>
      <vt:lpstr>Franklin Gothic Demi Cond</vt:lpstr>
      <vt:lpstr>Franklin Gothic Heavy</vt:lpstr>
      <vt:lpstr>Google Sans</vt:lpstr>
      <vt:lpstr>Helvetica Neue</vt:lpstr>
      <vt:lpstr>Inter</vt:lpstr>
      <vt:lpstr>Open Sans</vt:lpstr>
      <vt:lpstr>Poppins</vt:lpstr>
      <vt:lpstr>Roboto</vt:lpstr>
      <vt:lpstr>Roboto Slab</vt:lpstr>
      <vt:lpstr>Times New Roman</vt:lpstr>
      <vt:lpstr>Wingdings</vt:lpstr>
      <vt:lpstr>Yahoo CR4 VAR BETA VF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Allard</dc:creator>
  <cp:lastModifiedBy>Nick Durksen</cp:lastModifiedBy>
  <cp:revision>344</cp:revision>
  <cp:lastPrinted>2023-01-25T20:21:46Z</cp:lastPrinted>
  <dcterms:created xsi:type="dcterms:W3CDTF">2021-01-05T17:02:45Z</dcterms:created>
  <dcterms:modified xsi:type="dcterms:W3CDTF">2025-06-02T19:01:51Z</dcterms:modified>
</cp:coreProperties>
</file>