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56" r:id="rId5"/>
    <p:sldId id="2464" r:id="rId6"/>
    <p:sldId id="2475" r:id="rId7"/>
    <p:sldId id="967" r:id="rId8"/>
    <p:sldId id="906" r:id="rId9"/>
    <p:sldId id="901" r:id="rId10"/>
    <p:sldId id="2473" r:id="rId11"/>
    <p:sldId id="914" r:id="rId12"/>
    <p:sldId id="929" r:id="rId13"/>
    <p:sldId id="2469" r:id="rId14"/>
    <p:sldId id="924" r:id="rId15"/>
    <p:sldId id="922"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 Unger" initials="KU" lastIdx="1" clrIdx="0">
    <p:extLst>
      <p:ext uri="{19B8F6BF-5375-455C-9EA6-DF929625EA0E}">
        <p15:presenceInfo xmlns:p15="http://schemas.microsoft.com/office/powerpoint/2012/main" userId="S::ken@theapfa.com::a059aaf4-1950-48dc-bd52-8e7c004b6e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F9A"/>
    <a:srgbClr val="4472C4"/>
    <a:srgbClr val="1A66B2"/>
    <a:srgbClr val="003399"/>
    <a:srgbClr val="2E75B6"/>
    <a:srgbClr val="62897D"/>
    <a:srgbClr val="29A29A"/>
    <a:srgbClr val="0076A3"/>
    <a:srgbClr val="157BB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28" autoAdjust="0"/>
    <p:restoredTop sz="82391" autoAdjust="0"/>
  </p:normalViewPr>
  <p:slideViewPr>
    <p:cSldViewPr snapToGrid="0">
      <p:cViewPr>
        <p:scale>
          <a:sx n="80" d="100"/>
          <a:sy n="80" d="100"/>
        </p:scale>
        <p:origin x="786" y="-446"/>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100" d="100"/>
          <a:sy n="100" d="100"/>
        </p:scale>
        <p:origin x="2474" y="-2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3CC662-1F79-C9E8-AB98-371D591CE017}"/>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82423DD-8E5D-6764-68EF-02CF9761E01E}"/>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5146B14B-85FC-42D7-8E87-4101CAC232EE}" type="datetimeFigureOut">
              <a:rPr lang="en-US" smtClean="0"/>
              <a:t>10/12/2026</a:t>
            </a:fld>
            <a:endParaRPr lang="en-US"/>
          </a:p>
        </p:txBody>
      </p:sp>
      <p:sp>
        <p:nvSpPr>
          <p:cNvPr id="4" name="Footer Placeholder 3">
            <a:extLst>
              <a:ext uri="{FF2B5EF4-FFF2-40B4-BE49-F238E27FC236}">
                <a16:creationId xmlns:a16="http://schemas.microsoft.com/office/drawing/2014/main" id="{8C484879-77CD-88C5-E3F5-99E7F636B35B}"/>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B5E1B94-230F-610D-2145-04579E705C1C}"/>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D479B847-5631-4955-B4BF-7A6054F131CE}" type="slidenum">
              <a:rPr lang="en-US" smtClean="0"/>
              <a:t>‹#›</a:t>
            </a:fld>
            <a:endParaRPr lang="en-US"/>
          </a:p>
        </p:txBody>
      </p:sp>
    </p:spTree>
    <p:extLst>
      <p:ext uri="{BB962C8B-B14F-4D97-AF65-F5344CB8AC3E}">
        <p14:creationId xmlns:p14="http://schemas.microsoft.com/office/powerpoint/2010/main" val="802070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3A0BF826-5922-40BB-89F3-07B4FC690F9B}" type="datetimeFigureOut">
              <a:rPr lang="en-US" smtClean="0"/>
              <a:t>10/12/2026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BD53C02A-7E42-473B-B46B-30CAC35B688D}" type="slidenum">
              <a:rPr lang="en-US" smtClean="0"/>
              <a:t>‹#›</a:t>
            </a:fld>
            <a:endParaRPr lang="en-US"/>
          </a:p>
        </p:txBody>
      </p:sp>
    </p:spTree>
    <p:extLst>
      <p:ext uri="{BB962C8B-B14F-4D97-AF65-F5344CB8AC3E}">
        <p14:creationId xmlns:p14="http://schemas.microsoft.com/office/powerpoint/2010/main" val="2128357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89794"/>
            <a:ext cx="5608320" cy="3660458"/>
          </a:xfrm>
        </p:spPr>
        <p:txBody>
          <a:bodyPr/>
          <a:lstStyle/>
          <a:p>
            <a:pPr defTabSz="931637">
              <a:defRPr/>
            </a:pPr>
            <a:r>
              <a:rPr lang="en-US" b="0" dirty="0"/>
              <a:t>Hello, clients and friends.  This is ___________________ from __________________, and it’s my pleasure to present our third quarter economic review. </a:t>
            </a:r>
          </a:p>
          <a:p>
            <a:pPr defTabSz="931637">
              <a:defRPr/>
            </a:pPr>
            <a:endParaRPr lang="en-US" dirty="0"/>
          </a:p>
          <a:p>
            <a:pPr defTabSz="931637">
              <a:defRPr/>
            </a:pPr>
            <a:r>
              <a:rPr lang="en-US" b="0" dirty="0"/>
              <a:t>We believe an informed client is our best client. As you watch this, please keep in mind that it</a:t>
            </a:r>
            <a:r>
              <a:rPr lang="en-US" dirty="0"/>
              <a:t> is</a:t>
            </a:r>
            <a:r>
              <a:rPr lang="en-US" b="0" dirty="0"/>
              <a:t> a review of the third quarter, which includes the months of July, August, and September of 2026.</a:t>
            </a:r>
            <a:endParaRPr lang="en-US" dirty="0"/>
          </a:p>
        </p:txBody>
      </p:sp>
      <p:sp>
        <p:nvSpPr>
          <p:cNvPr id="4" name="Slide Number Placeholder 3"/>
          <p:cNvSpPr>
            <a:spLocks noGrp="1"/>
          </p:cNvSpPr>
          <p:nvPr>
            <p:ph type="sldNum" sz="quarter" idx="5"/>
          </p:nvPr>
        </p:nvSpPr>
        <p:spPr/>
        <p:txBody>
          <a:bodyPr/>
          <a:lstStyle/>
          <a:p>
            <a:fld id="{BD53C02A-7E42-473B-B46B-30CAC35B688D}" type="slidenum">
              <a:rPr lang="en-US" smtClean="0"/>
              <a:t>1</a:t>
            </a:fld>
            <a:endParaRPr lang="en-US"/>
          </a:p>
        </p:txBody>
      </p:sp>
    </p:spTree>
    <p:extLst>
      <p:ext uri="{BB962C8B-B14F-4D97-AF65-F5344CB8AC3E}">
        <p14:creationId xmlns:p14="http://schemas.microsoft.com/office/powerpoint/2010/main" val="1486850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8843" y="4551430"/>
            <a:ext cx="5772714" cy="4094375"/>
          </a:xfrm>
        </p:spPr>
        <p:txBody>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third quarter of 2026 reinforced an important lesson for investors: even healthy markets can experience periods of heightened volatility. During the quarter, equities once again reached record levels that were fueled by strong corporate earnings, continued economic growth, and investor optimism surrounding artificial intelligence and technological innovation. However, markets also reacted to renewed inflation concerns, rising interest rates, elevated Treasury yields, and continued instability in the Middle East, which prompted increased market fluctuations as the quarter progressed.</a:t>
            </a: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Following strong second-quarter rebounds, the major indexes delivered mixed results during the third quarter.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S&amp;P 500 closed September 30 with a gain of approximately 2.0% for the quarter, which left it up over 12% for the year.</a:t>
            </a:r>
          </a:p>
          <a:p>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lang="en-US" sz="1000" i="1" kern="1200" dirty="0">
                <a:solidFill>
                  <a:schemeClr val="tx1"/>
                </a:solidFill>
                <a:effectLst/>
                <a:latin typeface="+mn-lt"/>
                <a:ea typeface="+mn-ea"/>
                <a:cs typeface="+mn-cs"/>
              </a:rPr>
              <a:t>(Sources: Associated Press; Investopedia, September 30, 2026)</a:t>
            </a:r>
            <a:endParaRPr lang="en-US" sz="10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2</a:t>
            </a:fld>
            <a:endParaRPr lang="en-US" dirty="0"/>
          </a:p>
        </p:txBody>
      </p:sp>
    </p:spTree>
    <p:extLst>
      <p:ext uri="{BB962C8B-B14F-4D97-AF65-F5344CB8AC3E}">
        <p14:creationId xmlns:p14="http://schemas.microsoft.com/office/powerpoint/2010/main" val="204679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1F7BC-9226-48A7-5F3D-DF4641897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116D47-E335-900B-5426-465D6600F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09EF64-5E89-696E-F72A-D2EE4C01C155}"/>
              </a:ext>
            </a:extLst>
          </p:cNvPr>
          <p:cNvSpPr>
            <a:spLocks noGrp="1"/>
          </p:cNvSpPr>
          <p:nvPr>
            <p:ph type="body" idx="1"/>
          </p:nvPr>
        </p:nvSpPr>
        <p:spPr>
          <a:xfrm>
            <a:off x="618843" y="4551430"/>
            <a:ext cx="5772714" cy="4094375"/>
          </a:xfrm>
        </p:spPr>
        <p:txBody>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other major index, the Dow Jones Industrial Average, showed a decline of 2.7% for the third quarter, but for the year, it ended September up approximately 5.9%.</a:t>
            </a: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lang="en-US" sz="1100" dirty="0">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lang="en-US" sz="1000" i="1" kern="1200" dirty="0">
                <a:solidFill>
                  <a:schemeClr val="tx1"/>
                </a:solidFill>
                <a:effectLst/>
                <a:latin typeface="+mn-lt"/>
                <a:ea typeface="+mn-ea"/>
                <a:cs typeface="+mn-cs"/>
              </a:rPr>
              <a:t>(Sources: Associated Press; Investopedia, September 30, 2026)</a:t>
            </a:r>
            <a:endParaRPr lang="en-US" sz="10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E130B61-C134-1895-6418-C6B2C4520418}"/>
              </a:ext>
            </a:extLst>
          </p:cNvPr>
          <p:cNvSpPr>
            <a:spLocks noGrp="1"/>
          </p:cNvSpPr>
          <p:nvPr>
            <p:ph type="sldNum" sz="quarter" idx="5"/>
          </p:nvPr>
        </p:nvSpPr>
        <p:spPr/>
        <p:txBody>
          <a:bodyPr/>
          <a:lstStyle/>
          <a:p>
            <a:fld id="{BD53C02A-7E42-473B-B46B-30CAC35B688D}" type="slidenum">
              <a:rPr lang="en-US" smtClean="0"/>
              <a:t>3</a:t>
            </a:fld>
            <a:endParaRPr lang="en-US" dirty="0"/>
          </a:p>
        </p:txBody>
      </p:sp>
    </p:spTree>
    <p:extLst>
      <p:ext uri="{BB962C8B-B14F-4D97-AF65-F5344CB8AC3E}">
        <p14:creationId xmlns:p14="http://schemas.microsoft.com/office/powerpoint/2010/main" val="2633890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7550" y="4554560"/>
            <a:ext cx="5772714" cy="4094375"/>
          </a:xfrm>
        </p:spPr>
        <p:txBody>
          <a:bodyPr/>
          <a:lstStyle/>
          <a:p>
            <a:r>
              <a:rPr lang="en-US" dirty="0"/>
              <a:t>Inflation remains a key concern for investors, as rising prices continue to affect household budgets and the economic outlook.</a:t>
            </a:r>
          </a:p>
          <a:p>
            <a:endParaRPr lang="en-US" dirty="0"/>
          </a:p>
          <a:p>
            <a:r>
              <a:rPr lang="en-US" dirty="0"/>
              <a:t>According to the Bureau of Labor Statistics, the Consumer Price Index rose 3.4% over the 12 months ending in August. Core CPI, which excludes food and energy, increased 2.4% over the same period.</a:t>
            </a:r>
          </a:p>
          <a:p>
            <a:endParaRPr lang="en-US" dirty="0"/>
          </a:p>
          <a:p>
            <a:r>
              <a:rPr lang="en-US" dirty="0"/>
              <a:t>Energy prices were a significant driver of inflation. The energy index climbed 16.3% over the past year, led by a 27.4% increase in gasoline prices. In August alone, gasoline prices rose 3.9%, accounting for more than one-third of the monthly increase in consumer prices.</a:t>
            </a:r>
          </a:p>
          <a:p>
            <a:endParaRPr lang="en-US" dirty="0"/>
          </a:p>
          <a:p>
            <a:r>
              <a:rPr lang="en-US" dirty="0"/>
              <a:t>The Federal Reserve remains focused on bringing inflation back to its 2% target, but reaching that goal could take time. We will continue to monitor inflation trends closely and assess what they may mean for interest rates, financial markets, and your financial plan.</a:t>
            </a:r>
          </a:p>
          <a:p>
            <a:endParaRPr lang="en-US" sz="1050" kern="1200" dirty="0">
              <a:solidFill>
                <a:schemeClr val="tx1"/>
              </a:solidFill>
              <a:effectLst/>
              <a:latin typeface="+mn-lt"/>
              <a:ea typeface="+mn-ea"/>
              <a:cs typeface="+mn-cs"/>
            </a:endParaRPr>
          </a:p>
          <a:p>
            <a:r>
              <a:rPr lang="en-US" sz="1050" i="1" dirty="0"/>
              <a:t>(Source: Bureau of Labor Statistics, September 11, 2026)</a:t>
            </a:r>
            <a:endParaRPr lang="en-US" sz="1050" dirty="0"/>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4</a:t>
            </a:fld>
            <a:endParaRPr lang="en-US"/>
          </a:p>
        </p:txBody>
      </p:sp>
    </p:spTree>
    <p:extLst>
      <p:ext uri="{BB962C8B-B14F-4D97-AF65-F5344CB8AC3E}">
        <p14:creationId xmlns:p14="http://schemas.microsoft.com/office/powerpoint/2010/main" val="3084906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57288"/>
            <a:ext cx="5575300" cy="3136900"/>
          </a:xfrm>
        </p:spPr>
      </p:sp>
      <p:sp>
        <p:nvSpPr>
          <p:cNvPr id="3" name="Notes Placeholder 2"/>
          <p:cNvSpPr>
            <a:spLocks noGrp="1"/>
          </p:cNvSpPr>
          <p:nvPr>
            <p:ph type="body" idx="1"/>
          </p:nvPr>
        </p:nvSpPr>
        <p:spPr>
          <a:xfrm>
            <a:off x="618843" y="4648201"/>
            <a:ext cx="5772714" cy="2618873"/>
          </a:xfrm>
        </p:spPr>
        <p:txBody>
          <a:bodyPr/>
          <a:lstStyle/>
          <a:p>
            <a:r>
              <a:rPr lang="en-US" dirty="0"/>
              <a:t>During the first five meetings of 2026, the Federal Open Market Committee, or FOMC, held its benchmark federal funds rate steady at a target range of 3.50%–3.75%. </a:t>
            </a:r>
          </a:p>
          <a:p>
            <a:endParaRPr lang="en-US" dirty="0"/>
          </a:p>
          <a:p>
            <a:r>
              <a:rPr lang="en-US" dirty="0"/>
              <a:t>However, at its September meeting, the committee voted unanimously to raise the target range by 25 basis points—or one-quarter of a percentage point — to a range of 3.75% – 4.00%. This marked the first rate increase since July 2023 and reflected continued concern about inflation remaining above the Federal Reserve’s long-term 2% target.</a:t>
            </a:r>
          </a:p>
          <a:p>
            <a:endParaRPr lang="en-US" dirty="0"/>
          </a:p>
          <a:p>
            <a:r>
              <a:rPr lang="en-US" dirty="0"/>
              <a:t>Interest rates influence borrowing costs, savings yields, and investment decisions, making them an important consideration in your financial plan. We will continue to monitor Federal Reserve policy and keep you informed about what these developments could mean for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endParaRPr lang="en-US" b="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5</a:t>
            </a:fld>
            <a:endParaRPr lang="en-US"/>
          </a:p>
        </p:txBody>
      </p:sp>
    </p:spTree>
    <p:extLst>
      <p:ext uri="{BB962C8B-B14F-4D97-AF65-F5344CB8AC3E}">
        <p14:creationId xmlns:p14="http://schemas.microsoft.com/office/powerpoint/2010/main" val="1271205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523"/>
            <a:ext cx="5608320" cy="4280801"/>
          </a:xfrm>
        </p:spPr>
        <p:txBody>
          <a:bodyPr/>
          <a:lstStyle/>
          <a:p>
            <a:r>
              <a:rPr lang="en-US" dirty="0"/>
              <a:t>U.S. Treasury yields rose during the third quarter of 2026 as persistent inflation, higher energy prices, and resilient economic activity shaped expectations for interest rates. The Federal Reserve’s September rate increase pushed shorter-term yields higher as investors weighed the possibility of another increase before year-end.</a:t>
            </a:r>
          </a:p>
          <a:p>
            <a:endParaRPr lang="en-US" dirty="0"/>
          </a:p>
          <a:p>
            <a:r>
              <a:rPr lang="en-US" dirty="0"/>
              <a:t>On September 30, the 10-year Treasury yield stood at 5.29%, the 5-year yield at 5.09%, and the 30-year yield at 5.64%. </a:t>
            </a:r>
          </a:p>
          <a:p>
            <a:endParaRPr lang="en-US" dirty="0"/>
          </a:p>
          <a:p>
            <a:r>
              <a:rPr lang="en-US" dirty="0"/>
              <a:t>Looking ahead, inflation and Federal Reserve policy will remain key drivers of bond performance. Falling interest rates generally support existing bond prices, while rising rates generally put downward pressure on them.</a:t>
            </a:r>
          </a:p>
          <a:p>
            <a:endParaRPr lang="en-US" dirty="0"/>
          </a:p>
          <a:p>
            <a:r>
              <a:rPr lang="en-US" dirty="0"/>
              <a:t>We will continue to monitor these developments as part of your overall investment strategy. Remember, diversification can help manage risk, but it does not ensure a profit or protect against loss.</a:t>
            </a:r>
          </a:p>
          <a:p>
            <a:endParaRPr lang="en-US" sz="1050" i="1" dirty="0"/>
          </a:p>
          <a:p>
            <a:pPr algn="just" fontAlgn="base">
              <a:buClr>
                <a:srgbClr val="2E74B5"/>
              </a:buClr>
            </a:pPr>
            <a:r>
              <a:rPr lang="en-US" sz="1000" i="1" dirty="0"/>
              <a:t>(Source: U.S. Department of the Treasury)</a:t>
            </a:r>
          </a:p>
          <a:p>
            <a:pPr marL="0" marR="0" lvl="0" indent="0" algn="just" fontAlgn="base">
              <a:buClr>
                <a:srgbClr val="2E74B5"/>
              </a:buClr>
              <a:buFont typeface="Symbol" panose="05050102010706020507" pitchFamily="18" charset="2"/>
              <a:buNone/>
            </a:pPr>
            <a:endParaRPr lang="en-US" sz="1100" dirty="0">
              <a:effectLst/>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6</a:t>
            </a:fld>
            <a:endParaRPr lang="en-US"/>
          </a:p>
        </p:txBody>
      </p:sp>
    </p:spTree>
    <p:extLst>
      <p:ext uri="{BB962C8B-B14F-4D97-AF65-F5344CB8AC3E}">
        <p14:creationId xmlns:p14="http://schemas.microsoft.com/office/powerpoint/2010/main" val="2750379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5F2B2-8F41-3C9F-3510-097E6FB4B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EB95B-6884-FBCC-4457-7ADBAA6E4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66614-5FFA-AE38-83A4-8DADF91DABBA}"/>
              </a:ext>
            </a:extLst>
          </p:cNvPr>
          <p:cNvSpPr>
            <a:spLocks noGrp="1"/>
          </p:cNvSpPr>
          <p:nvPr>
            <p:ph type="body" idx="1"/>
          </p:nvPr>
        </p:nvSpPr>
        <p:spPr>
          <a:xfrm>
            <a:off x="717550" y="4554560"/>
            <a:ext cx="5772714" cy="4094375"/>
          </a:xfrm>
        </p:spPr>
        <p:txBody>
          <a:bodyPr/>
          <a:lstStyle/>
          <a:p>
            <a:r>
              <a:rPr lang="en-US" dirty="0"/>
              <a:t>Energy prices continued to strain household budgets during the third quarter of 2026. According to AAA, regular gasoline averaged $4.33 per gallon nationally in September, surpassing the previous September record of $3.83 set in 2023. Prices eased toward quarter-end but remained unusually high for the season. </a:t>
            </a:r>
          </a:p>
          <a:p>
            <a:endParaRPr lang="en-US" dirty="0"/>
          </a:p>
          <a:p>
            <a:r>
              <a:rPr lang="en-US" dirty="0"/>
              <a:t>Developments in the Middle East remain a key influence on global oil supplies, energy prices, and investor sentiment. We will continue to monitor their potential effects on inflation and financial markets.</a:t>
            </a:r>
          </a:p>
          <a:p>
            <a:pPr fontAlgn="base"/>
            <a:endParaRPr lang="en-US" sz="1200" kern="1200" dirty="0">
              <a:solidFill>
                <a:schemeClr val="tx1"/>
              </a:solidFill>
              <a:effectLst/>
              <a:latin typeface="+mn-lt"/>
              <a:ea typeface="+mn-ea"/>
              <a:cs typeface="+mn-cs"/>
            </a:endParaRPr>
          </a:p>
          <a:p>
            <a:pPr fontAlgn="base"/>
            <a:endParaRPr lang="en-US" sz="1200" kern="1200" dirty="0">
              <a:solidFill>
                <a:schemeClr val="tx1"/>
              </a:solidFill>
              <a:effectLst/>
              <a:latin typeface="+mn-lt"/>
              <a:ea typeface="+mn-ea"/>
              <a:cs typeface="+mn-cs"/>
            </a:endParaRPr>
          </a:p>
          <a:p>
            <a:pPr fontAlgn="base"/>
            <a:r>
              <a:rPr lang="en-US" sz="1100" i="1" dirty="0"/>
              <a:t>(Source: AAA.com)</a:t>
            </a:r>
            <a:endParaRPr lang="en-US" sz="1100" dirty="0"/>
          </a:p>
          <a:p>
            <a:pPr fontAlgn="base"/>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B6FE1C2-0962-E638-19D2-2DD1260CD67E}"/>
              </a:ext>
            </a:extLst>
          </p:cNvPr>
          <p:cNvSpPr>
            <a:spLocks noGrp="1"/>
          </p:cNvSpPr>
          <p:nvPr>
            <p:ph type="sldNum" sz="quarter" idx="5"/>
          </p:nvPr>
        </p:nvSpPr>
        <p:spPr/>
        <p:txBody>
          <a:bodyPr/>
          <a:lstStyle/>
          <a:p>
            <a:fld id="{BD53C02A-7E42-473B-B46B-30CAC35B688D}" type="slidenum">
              <a:rPr lang="en-US" smtClean="0"/>
              <a:t>7</a:t>
            </a:fld>
            <a:endParaRPr lang="en-US"/>
          </a:p>
        </p:txBody>
      </p:sp>
    </p:spTree>
    <p:extLst>
      <p:ext uri="{BB962C8B-B14F-4D97-AF65-F5344CB8AC3E}">
        <p14:creationId xmlns:p14="http://schemas.microsoft.com/office/powerpoint/2010/main" val="608748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fontAlgn="base">
              <a:buClr>
                <a:schemeClr val="accent2">
                  <a:lumMod val="75000"/>
                </a:schemeClr>
              </a:buClr>
              <a:defRPr/>
            </a:pPr>
            <a:r>
              <a:rPr lang="en-US" dirty="0"/>
              <a:t>Safety still comes at a cost, and sadly, many major banks are still only offering low interest rates to savers.</a:t>
            </a:r>
          </a:p>
          <a:p>
            <a:pPr algn="just" fontAlgn="base">
              <a:buClr>
                <a:schemeClr val="accent2">
                  <a:lumMod val="75000"/>
                </a:schemeClr>
              </a:buClr>
              <a:defRPr/>
            </a:pPr>
            <a:endParaRPr lang="en-US" dirty="0"/>
          </a:p>
          <a:p>
            <a:pPr marL="0" marR="0" lvl="0" indent="0" algn="just" defTabSz="914400" rtl="0" eaLnBrk="1" fontAlgn="base" latinLnBrk="0" hangingPunct="1">
              <a:lnSpc>
                <a:spcPct val="100000"/>
              </a:lnSpc>
              <a:spcBef>
                <a:spcPts val="0"/>
              </a:spcBef>
              <a:spcAft>
                <a:spcPts val="0"/>
              </a:spcAft>
              <a:buClr>
                <a:schemeClr val="accent2">
                  <a:lumMod val="75000"/>
                </a:schemeClr>
              </a:buClr>
              <a:buSzTx/>
              <a:buFontTx/>
              <a:buNone/>
              <a:tabLst/>
              <a:defRPr/>
            </a:pPr>
            <a:r>
              <a:rPr lang="en-US" dirty="0"/>
              <a:t>According to Barron’s, the average bank money market rate on September 30, was 0.52%, and the average 12-month CD rate was 2.01%. </a:t>
            </a:r>
            <a:endParaRPr lang="en-US" sz="1200" kern="1200" dirty="0">
              <a:solidFill>
                <a:schemeClr val="tx1"/>
              </a:solidFill>
              <a:latin typeface="+mn-lt"/>
              <a:ea typeface="+mn-ea"/>
              <a:cs typeface="+mn-cs"/>
            </a:endParaRPr>
          </a:p>
          <a:p>
            <a:pPr marL="0" marR="0" lvl="0" indent="0" algn="just" defTabSz="914400" rtl="0" eaLnBrk="1" fontAlgn="base" latinLnBrk="0" hangingPunct="1">
              <a:lnSpc>
                <a:spcPct val="100000"/>
              </a:lnSpc>
              <a:spcBef>
                <a:spcPts val="0"/>
              </a:spcBef>
              <a:spcAft>
                <a:spcPts val="0"/>
              </a:spcAft>
              <a:buClr>
                <a:schemeClr val="accent2">
                  <a:lumMod val="75000"/>
                </a:schemeClr>
              </a:buClr>
              <a:buSzTx/>
              <a:buFontTx/>
              <a:buNone/>
              <a:tabLst/>
              <a:defRPr/>
            </a:pPr>
            <a:endParaRPr lang="en-US" sz="1200" kern="1200" dirty="0">
              <a:solidFill>
                <a:schemeClr val="tx1"/>
              </a:solidFill>
              <a:latin typeface="+mn-lt"/>
              <a:ea typeface="+mn-ea"/>
              <a:cs typeface="+mn-cs"/>
            </a:endParaRPr>
          </a:p>
          <a:p>
            <a:pPr marL="0" marR="0" lvl="0" indent="0" algn="just" defTabSz="914400" rtl="0" eaLnBrk="1" fontAlgn="base" latinLnBrk="0" hangingPunct="1">
              <a:lnSpc>
                <a:spcPct val="100000"/>
              </a:lnSpc>
              <a:spcBef>
                <a:spcPts val="0"/>
              </a:spcBef>
              <a:spcAft>
                <a:spcPts val="0"/>
              </a:spcAft>
              <a:buClr>
                <a:schemeClr val="accent2">
                  <a:lumMod val="75000"/>
                </a:schemeClr>
              </a:buClr>
              <a:buSzTx/>
              <a:buFontTx/>
              <a:buNone/>
              <a:tabLst/>
              <a:defRPr/>
            </a:pPr>
            <a:r>
              <a:rPr lang="en-US" sz="1200" kern="1200" dirty="0">
                <a:solidFill>
                  <a:schemeClr val="tx1"/>
                </a:solidFill>
                <a:latin typeface="+mn-lt"/>
                <a:ea typeface="+mn-ea"/>
                <a:cs typeface="+mn-cs"/>
              </a:rPr>
              <a:t>For anyone who is interested in exploring sources of better interest rates, please contact our office.</a:t>
            </a:r>
          </a:p>
          <a:p>
            <a:pPr algn="just" fontAlgn="base">
              <a:buClr>
                <a:schemeClr val="accent2">
                  <a:lumMod val="75000"/>
                </a:schemeClr>
              </a:buClr>
              <a:defRPr/>
            </a:pPr>
            <a:endParaRPr lang="en-US" dirty="0"/>
          </a:p>
        </p:txBody>
      </p:sp>
      <p:sp>
        <p:nvSpPr>
          <p:cNvPr id="4" name="Slide Number Placeholder 3"/>
          <p:cNvSpPr>
            <a:spLocks noGrp="1"/>
          </p:cNvSpPr>
          <p:nvPr>
            <p:ph type="sldNum" sz="quarter" idx="5"/>
          </p:nvPr>
        </p:nvSpPr>
        <p:spPr/>
        <p:txBody>
          <a:bodyPr/>
          <a:lstStyle/>
          <a:p>
            <a:fld id="{BD53C02A-7E42-473B-B46B-30CAC35B688D}" type="slidenum">
              <a:rPr lang="en-US" smtClean="0"/>
              <a:t>8</a:t>
            </a:fld>
            <a:endParaRPr lang="en-US"/>
          </a:p>
        </p:txBody>
      </p:sp>
    </p:spTree>
    <p:extLst>
      <p:ext uri="{BB962C8B-B14F-4D97-AF65-F5344CB8AC3E}">
        <p14:creationId xmlns:p14="http://schemas.microsoft.com/office/powerpoint/2010/main" val="1444692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0463"/>
            <a:ext cx="5575300" cy="3136900"/>
          </a:xfrm>
        </p:spPr>
      </p:sp>
      <p:sp>
        <p:nvSpPr>
          <p:cNvPr id="3" name="Notes Placeholder 2"/>
          <p:cNvSpPr>
            <a:spLocks noGrp="1"/>
          </p:cNvSpPr>
          <p:nvPr>
            <p:ph type="body" idx="1"/>
          </p:nvPr>
        </p:nvSpPr>
        <p:spPr>
          <a:xfrm>
            <a:off x="717551" y="4361920"/>
            <a:ext cx="5683250" cy="3063347"/>
          </a:xfrm>
        </p:spPr>
        <p:txBody>
          <a:bodyPr/>
          <a:lstStyle/>
          <a:p>
            <a:r>
              <a:rPr lang="en-US" dirty="0"/>
              <a:t>Looking ahead, we remain cautiously optimistic. Strong earnings expectations for the upcoming quarter gives investors a reason for confidence, although persistent inflation, higher interest rates, and geopolitical uncertainty could lead to further market volatility.</a:t>
            </a:r>
          </a:p>
          <a:p>
            <a:endParaRPr lang="en-US" dirty="0"/>
          </a:p>
          <a:p>
            <a:r>
              <a:rPr lang="en-US" dirty="0"/>
              <a:t>Key takeaways from the third quarter are:</a:t>
            </a:r>
          </a:p>
          <a:p>
            <a:endParaRPr lang="en-US" dirty="0"/>
          </a:p>
          <a:p>
            <a:r>
              <a:rPr lang="en-US" dirty="0"/>
              <a:t>• U.S. equities reached record highs before volatility increased in September.</a:t>
            </a:r>
          </a:p>
          <a:p>
            <a:br>
              <a:rPr lang="en-US" dirty="0"/>
            </a:br>
            <a:r>
              <a:rPr lang="en-US" dirty="0"/>
              <a:t>• Strong corporate earnings and continued enthusiasm for AI and technology supported market gains.</a:t>
            </a:r>
          </a:p>
          <a:p>
            <a:br>
              <a:rPr lang="en-US" dirty="0"/>
            </a:br>
            <a:r>
              <a:rPr lang="en-US" dirty="0"/>
              <a:t>• The Federal Reserve raised its target rate to 3.75%–4.00%, reflecting continued concern about inflation.</a:t>
            </a:r>
          </a:p>
          <a:p>
            <a:br>
              <a:rPr lang="en-US" dirty="0"/>
            </a:br>
            <a:r>
              <a:rPr lang="en-US" dirty="0"/>
              <a:t>• Higher energy and gasoline prices added to inflation and strained household budgets.</a:t>
            </a:r>
          </a:p>
          <a:p>
            <a:br>
              <a:rPr lang="en-US" dirty="0"/>
            </a:br>
            <a:r>
              <a:rPr lang="en-US" dirty="0"/>
              <a:t>• Rising Treasury yields and oil prices put pressure on bond prices, borrowing costs, and parts of the stock market.</a:t>
            </a:r>
          </a:p>
          <a:p>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9</a:t>
            </a:fld>
            <a:endParaRPr lang="en-US"/>
          </a:p>
        </p:txBody>
      </p:sp>
    </p:spTree>
    <p:extLst>
      <p:ext uri="{BB962C8B-B14F-4D97-AF65-F5344CB8AC3E}">
        <p14:creationId xmlns:p14="http://schemas.microsoft.com/office/powerpoint/2010/main" val="371595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AFFAD-0C5B-C6E3-D293-A8729DEF2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D3573-3D61-B433-BCAF-5162EA1DECA0}"/>
              </a:ext>
            </a:extLst>
          </p:cNvPr>
          <p:cNvSpPr>
            <a:spLocks noGrp="1" noRot="1" noChangeAspect="1"/>
          </p:cNvSpPr>
          <p:nvPr>
            <p:ph type="sldImg"/>
          </p:nvPr>
        </p:nvSpPr>
        <p:spPr>
          <a:xfrm>
            <a:off x="717550" y="1160463"/>
            <a:ext cx="5575300" cy="3136900"/>
          </a:xfrm>
        </p:spPr>
      </p:sp>
      <p:sp>
        <p:nvSpPr>
          <p:cNvPr id="3" name="Notes Placeholder 2">
            <a:extLst>
              <a:ext uri="{FF2B5EF4-FFF2-40B4-BE49-F238E27FC236}">
                <a16:creationId xmlns:a16="http://schemas.microsoft.com/office/drawing/2014/main" id="{5A54F71B-C7D2-465C-7CBD-049C697A1DFA}"/>
              </a:ext>
            </a:extLst>
          </p:cNvPr>
          <p:cNvSpPr>
            <a:spLocks noGrp="1"/>
          </p:cNvSpPr>
          <p:nvPr>
            <p:ph type="body" idx="1"/>
          </p:nvPr>
        </p:nvSpPr>
        <p:spPr>
          <a:xfrm>
            <a:off x="643467" y="4361920"/>
            <a:ext cx="5782733" cy="3774018"/>
          </a:xfrm>
        </p:spPr>
        <p:txBody>
          <a:bodyPr/>
          <a:lstStyle/>
          <a:p>
            <a:r>
              <a:rPr lang="en-US" sz="1200" kern="1200" dirty="0">
                <a:solidFill>
                  <a:schemeClr val="tx1"/>
                </a:solidFill>
                <a:effectLst/>
                <a:latin typeface="+mn-lt"/>
                <a:ea typeface="+mn-ea"/>
                <a:cs typeface="+mn-cs"/>
              </a:rPr>
              <a:t>As always, we will continue to monitor key items that could continue to fuel volatility, including oil prices, the path of inflation and interest rates, and geopolitical uncertainty.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And finally, as a reminder, focusing on your long-term goals and staying the course of a disciplined, diversified, and long-term investment strategy remains especially important during periods of heightened uncertainty.</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We are here for you. Please reach out with any questions or concerns—your financial well-being is always our priority.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62E16E-BB86-22F9-AB68-9E32657B2D6B}"/>
              </a:ext>
            </a:extLst>
          </p:cNvPr>
          <p:cNvSpPr>
            <a:spLocks noGrp="1"/>
          </p:cNvSpPr>
          <p:nvPr>
            <p:ph type="sldNum" sz="quarter" idx="5"/>
          </p:nvPr>
        </p:nvSpPr>
        <p:spPr/>
        <p:txBody>
          <a:bodyPr/>
          <a:lstStyle/>
          <a:p>
            <a:fld id="{BD53C02A-7E42-473B-B46B-30CAC35B688D}" type="slidenum">
              <a:rPr lang="en-US" smtClean="0"/>
              <a:t>10</a:t>
            </a:fld>
            <a:endParaRPr lang="en-US"/>
          </a:p>
        </p:txBody>
      </p:sp>
    </p:spTree>
    <p:extLst>
      <p:ext uri="{BB962C8B-B14F-4D97-AF65-F5344CB8AC3E}">
        <p14:creationId xmlns:p14="http://schemas.microsoft.com/office/powerpoint/2010/main" val="4003533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53C02A-7E42-473B-B46B-30CAC35B688D}" type="slidenum">
              <a:rPr lang="en-US" smtClean="0"/>
              <a:t>11</a:t>
            </a:fld>
            <a:endParaRPr lang="en-US"/>
          </a:p>
        </p:txBody>
      </p:sp>
    </p:spTree>
    <p:extLst>
      <p:ext uri="{BB962C8B-B14F-4D97-AF65-F5344CB8AC3E}">
        <p14:creationId xmlns:p14="http://schemas.microsoft.com/office/powerpoint/2010/main" val="2280671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73892"/>
            <a:ext cx="5608320" cy="1298258"/>
          </a:xfrm>
        </p:spPr>
        <p:txBody>
          <a:bodyPr/>
          <a:lstStyle/>
          <a:p>
            <a:pPr algn="just" defTabSz="931637">
              <a:defRPr/>
            </a:pPr>
            <a:r>
              <a:rPr lang="en-US" b="0" i="0" dirty="0">
                <a:effectLst/>
                <a:highlight>
                  <a:srgbClr val="FFFFFF"/>
                </a:highlight>
                <a:latin typeface="Inter"/>
              </a:rPr>
              <a:t>Once again, thank you for your trust in us. One of our main objectives is to keep our clients informed, and we appreciate you taking the time to watch this update. </a:t>
            </a:r>
            <a:r>
              <a:rPr lang="en-US" sz="1200" kern="1200" dirty="0">
                <a:solidFill>
                  <a:schemeClr val="tx1"/>
                </a:solidFill>
                <a:effectLst/>
                <a:latin typeface="+mn-lt"/>
                <a:ea typeface="+mn-ea"/>
                <a:cs typeface="+mn-cs"/>
              </a:rPr>
              <a:t> </a:t>
            </a:r>
            <a:endParaRPr lang="en-US" dirty="0">
              <a:cs typeface="Arial" pitchFamily="34" charset="0"/>
            </a:endParaRPr>
          </a:p>
          <a:p>
            <a:pPr algn="just" defTabSz="931637">
              <a:defRPr/>
            </a:pPr>
            <a:endParaRPr lang="en-US" dirty="0">
              <a:highlight>
                <a:srgbClr val="FFFFFF"/>
              </a:highlight>
              <a:latin typeface="Inter"/>
            </a:endParaRPr>
          </a:p>
          <a:p>
            <a:pPr algn="just" defTabSz="931637">
              <a:defRPr/>
            </a:pPr>
            <a:r>
              <a:rPr lang="en-US" dirty="0">
                <a:highlight>
                  <a:srgbClr val="FFFFFF"/>
                </a:highlight>
                <a:latin typeface="Inter"/>
              </a:rPr>
              <a:t>Thank you for watching this update and please feel comfortable sharing it with anyone else you think can benefit from it.</a:t>
            </a:r>
            <a:endParaRPr lang="en-US" b="0" i="0" dirty="0">
              <a:effectLst/>
              <a:latin typeface="Inter"/>
            </a:endParaRPr>
          </a:p>
          <a:p>
            <a:pPr algn="just" defTabSz="931637">
              <a:defRPr/>
            </a:pPr>
            <a:endParaRPr lang="en-US" b="0" i="0" dirty="0">
              <a:effectLst/>
              <a:highlight>
                <a:srgbClr val="FFFFFF"/>
              </a:highlight>
              <a:latin typeface="Inter"/>
            </a:endParaRPr>
          </a:p>
        </p:txBody>
      </p:sp>
      <p:sp>
        <p:nvSpPr>
          <p:cNvPr id="4" name="Slide Number Placeholder 3"/>
          <p:cNvSpPr>
            <a:spLocks noGrp="1"/>
          </p:cNvSpPr>
          <p:nvPr>
            <p:ph type="sldNum" sz="quarter" idx="5"/>
          </p:nvPr>
        </p:nvSpPr>
        <p:spPr/>
        <p:txBody>
          <a:bodyPr/>
          <a:lstStyle/>
          <a:p>
            <a:fld id="{BD53C02A-7E42-473B-B46B-30CAC35B688D}" type="slidenum">
              <a:rPr lang="en-US" smtClean="0"/>
              <a:t>12</a:t>
            </a:fld>
            <a:endParaRPr lang="en-US"/>
          </a:p>
        </p:txBody>
      </p:sp>
    </p:spTree>
    <p:extLst>
      <p:ext uri="{BB962C8B-B14F-4D97-AF65-F5344CB8AC3E}">
        <p14:creationId xmlns:p14="http://schemas.microsoft.com/office/powerpoint/2010/main" val="2509496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ADD5D-479B-4847-B4B8-A5796E79C1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AF17EC-949A-4569-A169-5C61662D15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66C77C-CA11-429A-B1E8-E8C0D69B6354}"/>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3E92AA41-822B-4CC6-AA6B-81F7E06DAD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22BE6-3FAF-4EB1-B409-B65A1400AD65}"/>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235543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B6DF9-4B64-4FF2-9416-2F254DA626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458F4C-324B-48FA-A00B-BCD035E88CB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6F1BC2-E379-46DB-BD29-50960C712B18}"/>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05B4CD19-FD81-4C3E-9312-038254D445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E19DB1-5B8B-4E9F-BB32-DD490709C87B}"/>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1666380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9E85-1A89-4829-BA97-A391067262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FD0F0D-89D0-47D9-962C-4AAAB67527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673A70-EE37-48AC-9156-BCFA325CD66F}"/>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3FB8F50E-041E-44D1-8FB8-009B365D9D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64B16-187D-435F-A1FE-9099B0EC37FD}"/>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309884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A534-4060-494E-8031-C08E78E200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3B6BEA-63BE-4E49-818B-EB5D6A0EDC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C8917C-E7A9-400A-ABDF-6C7D8470AB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A6ECA5-7F1B-4061-A79E-A8CA467D021F}"/>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6" name="Footer Placeholder 5">
            <a:extLst>
              <a:ext uri="{FF2B5EF4-FFF2-40B4-BE49-F238E27FC236}">
                <a16:creationId xmlns:a16="http://schemas.microsoft.com/office/drawing/2014/main" id="{B5C70A79-C71C-4877-AF12-916EC44416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77F4A4-A467-4A47-B034-A44B22F0109B}"/>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1263889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1CE4D-FFA4-4A4A-823C-4D97F6298A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9AA1E4-0595-49BC-ACC7-FE1CB3ECC6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7A1CFA-C084-4CD1-9C07-4DFC55AC96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91795C-9F83-4D46-A119-B292664655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11C1FD-5B77-4282-AD54-7BC1473FD8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12F12E-2F96-4D51-B884-1D5C7F38C65D}"/>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8" name="Footer Placeholder 7">
            <a:extLst>
              <a:ext uri="{FF2B5EF4-FFF2-40B4-BE49-F238E27FC236}">
                <a16:creationId xmlns:a16="http://schemas.microsoft.com/office/drawing/2014/main" id="{AE051BF3-6C90-4471-B86B-64E125B9FD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A18D37-44E1-46BE-9EA9-EFCE793639CD}"/>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2959536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DB5B-F714-475A-A6B0-4B298AEC4B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F3CA18C-DC7D-4D24-AD6D-CD45049EBABF}"/>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4" name="Footer Placeholder 3">
            <a:extLst>
              <a:ext uri="{FF2B5EF4-FFF2-40B4-BE49-F238E27FC236}">
                <a16:creationId xmlns:a16="http://schemas.microsoft.com/office/drawing/2014/main" id="{0CAD28F5-B73E-4947-A32C-849513A166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DD23EE-7CED-418F-8CDD-91488F2C8F65}"/>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3994153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E38432-694E-4919-BE68-9747EC73A6B0}"/>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3" name="Footer Placeholder 2">
            <a:extLst>
              <a:ext uri="{FF2B5EF4-FFF2-40B4-BE49-F238E27FC236}">
                <a16:creationId xmlns:a16="http://schemas.microsoft.com/office/drawing/2014/main" id="{158EB72B-5F32-446D-8162-F8D3CCEB2DA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063147-5641-4F0E-9D65-60BA8F51CF9A}"/>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3334281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94D61-2740-491B-B728-37748229BB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4774AE-4809-445E-A72E-2561F8277A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490E3D-F099-4B20-ABFC-5420708820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1E854C-495E-47A7-8FB2-438ACD2D13EC}"/>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6" name="Footer Placeholder 5">
            <a:extLst>
              <a:ext uri="{FF2B5EF4-FFF2-40B4-BE49-F238E27FC236}">
                <a16:creationId xmlns:a16="http://schemas.microsoft.com/office/drawing/2014/main" id="{188B013B-C394-4F16-ADAF-D3D3B89D02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A32C69-CBBA-43AC-AF66-16EA4F343933}"/>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1361073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F5377-8B08-4777-B062-824895B768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219138F-0408-4F05-8145-7A91C1853A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99C3D0-EF8E-4F94-9BB2-567EFC1A6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1F600D-C46C-4325-AB98-28B9C9A2AB3C}"/>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6" name="Footer Placeholder 5">
            <a:extLst>
              <a:ext uri="{FF2B5EF4-FFF2-40B4-BE49-F238E27FC236}">
                <a16:creationId xmlns:a16="http://schemas.microsoft.com/office/drawing/2014/main" id="{0BDF8388-D7C9-47CE-BEB8-BA909AA7AF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6B2FCC-34BB-4645-BBB5-9C3FDDE09579}"/>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2955746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4DC4-48CA-4960-A6CE-1BFA5ECEA2E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B8E391-1043-4AD7-B6AB-52AC672D87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A86FB1-15EA-4479-A2DB-204B1BF6CE1F}"/>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753DEB95-AF4D-4726-98E2-7C080A8F40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BCCF5-8BE5-41D2-A63D-82C28030E631}"/>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211689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DFE874-BAAE-4FD0-BB80-4501D8091B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FF214C-BE96-431D-A5B2-1820D84B89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CB8B31-0D62-4E0E-B628-87BC631EE922}"/>
              </a:ext>
            </a:extLst>
          </p:cNvPr>
          <p:cNvSpPr>
            <a:spLocks noGrp="1"/>
          </p:cNvSpPr>
          <p:nvPr>
            <p:ph type="dt" sz="half" idx="10"/>
          </p:nvPr>
        </p:nvSpPr>
        <p:spPr/>
        <p:txBody>
          <a:body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DACD8D18-A786-4387-B1AF-22CF0D8416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56C1E-607B-48D6-994A-A5DE2C5C5B35}"/>
              </a:ext>
            </a:extLst>
          </p:cNvPr>
          <p:cNvSpPr>
            <a:spLocks noGrp="1"/>
          </p:cNvSpPr>
          <p:nvPr>
            <p:ph type="sldNum" sz="quarter" idx="12"/>
          </p:nvPr>
        </p:nvSpPr>
        <p:spPr/>
        <p:txBody>
          <a:bodyPr/>
          <a:lstStyle/>
          <a:p>
            <a:fld id="{2B0B4D67-B174-4383-93C5-905A973F6CD7}" type="slidenum">
              <a:rPr lang="en-US" smtClean="0"/>
              <a:t>‹#›</a:t>
            </a:fld>
            <a:endParaRPr lang="en-US"/>
          </a:p>
        </p:txBody>
      </p:sp>
    </p:spTree>
    <p:extLst>
      <p:ext uri="{BB962C8B-B14F-4D97-AF65-F5344CB8AC3E}">
        <p14:creationId xmlns:p14="http://schemas.microsoft.com/office/powerpoint/2010/main" val="333416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F60BE1-9036-4414-B2B5-39A6A5D108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E5F75E-6B17-4348-B869-7C1D3B6B20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286521-91C9-4E4D-922A-26784BAF88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50971-40FE-40BC-BD08-1C8DDBBCAC97}" type="datetimeFigureOut">
              <a:rPr lang="en-US" smtClean="0"/>
              <a:t>10/12/2026</a:t>
            </a:fld>
            <a:endParaRPr lang="en-US"/>
          </a:p>
        </p:txBody>
      </p:sp>
      <p:sp>
        <p:nvSpPr>
          <p:cNvPr id="5" name="Footer Placeholder 4">
            <a:extLst>
              <a:ext uri="{FF2B5EF4-FFF2-40B4-BE49-F238E27FC236}">
                <a16:creationId xmlns:a16="http://schemas.microsoft.com/office/drawing/2014/main" id="{112FB924-7755-4DC5-91AB-1725B414B6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ED9BD1-0D68-4406-9710-E33B8C8401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0B4D67-B174-4383-93C5-905A973F6CD7}" type="slidenum">
              <a:rPr lang="en-US" smtClean="0"/>
              <a:t>‹#›</a:t>
            </a:fld>
            <a:endParaRPr lang="en-US"/>
          </a:p>
        </p:txBody>
      </p:sp>
    </p:spTree>
    <p:extLst>
      <p:ext uri="{BB962C8B-B14F-4D97-AF65-F5344CB8AC3E}">
        <p14:creationId xmlns:p14="http://schemas.microsoft.com/office/powerpoint/2010/main" val="834874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Economic &amp; Market Update | J.P. Morgan Asset Management">
            <a:extLst>
              <a:ext uri="{FF2B5EF4-FFF2-40B4-BE49-F238E27FC236}">
                <a16:creationId xmlns:a16="http://schemas.microsoft.com/office/drawing/2014/main" id="{079F43BA-A5B7-4D2F-99F4-F6C3EC73F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273046B-1A89-4639-846A-B61732DB5909}"/>
              </a:ext>
            </a:extLst>
          </p:cNvPr>
          <p:cNvSpPr txBox="1">
            <a:spLocks/>
          </p:cNvSpPr>
          <p:nvPr/>
        </p:nvSpPr>
        <p:spPr>
          <a:xfrm>
            <a:off x="386941" y="1672182"/>
            <a:ext cx="12055180" cy="3513636"/>
          </a:xfrm>
          <a:prstGeom prst="rect">
            <a:avLst/>
          </a:prstGeom>
          <a:noFill/>
        </p:spPr>
        <p:txBody>
          <a:bodyPr>
            <a:normAutofit lnSpcReduction="10000"/>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br>
              <a:rPr lang="en-US" sz="400" b="1" dirty="0">
                <a:solidFill>
                  <a:srgbClr val="002060"/>
                </a:solidFill>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br>
            <a:br>
              <a:rPr lang="en-US" sz="400" b="1" dirty="0">
                <a:solidFill>
                  <a:srgbClr val="002060"/>
                </a:solidFill>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br>
            <a:br>
              <a:rPr lang="en-US" sz="400" b="1" dirty="0">
                <a:solidFill>
                  <a:srgbClr val="002060"/>
                </a:solidFill>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br>
            <a:br>
              <a:rPr lang="en-US" sz="400" b="1" dirty="0">
                <a:solidFill>
                  <a:srgbClr val="002060"/>
                </a:solidFill>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br>
            <a:br>
              <a:rPr lang="en-US" sz="400" b="1" dirty="0">
                <a:solidFill>
                  <a:srgbClr val="002060"/>
                </a:solidFill>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br>
            <a:r>
              <a:rPr lang="en-US" sz="7200" dirty="0">
                <a:solidFill>
                  <a:srgbClr val="002060"/>
                </a:solidFill>
                <a:latin typeface="Franklin Gothic Demi Cond" panose="020B0706030402020204" pitchFamily="34" charset="0"/>
                <a:cs typeface="Arial" panose="020B0604020202020204" pitchFamily="34" charset="0"/>
              </a:rPr>
              <a:t>Quarter 3 2026</a:t>
            </a:r>
            <a:br>
              <a:rPr lang="en-US" sz="7200" dirty="0">
                <a:solidFill>
                  <a:srgbClr val="002060"/>
                </a:solidFill>
                <a:latin typeface="Franklin Gothic Demi Cond" panose="020B0706030402020204" pitchFamily="34" charset="0"/>
                <a:cs typeface="Arial" panose="020B0604020202020204" pitchFamily="34" charset="0"/>
              </a:rPr>
            </a:br>
            <a:r>
              <a:rPr lang="en-US" sz="7200" dirty="0">
                <a:solidFill>
                  <a:srgbClr val="002060"/>
                </a:solidFill>
                <a:latin typeface="Franklin Gothic Demi Cond" panose="020B0706030402020204" pitchFamily="34" charset="0"/>
                <a:cs typeface="Arial" panose="020B0604020202020204" pitchFamily="34" charset="0"/>
              </a:rPr>
              <a:t>      </a:t>
            </a:r>
            <a:r>
              <a:rPr lang="en-US" sz="11500" dirty="0">
                <a:solidFill>
                  <a:srgbClr val="002060"/>
                </a:solidFill>
                <a:latin typeface="Franklin Gothic Demi Cond" panose="020B0706030402020204" pitchFamily="34" charset="0"/>
                <a:cs typeface="Arial" panose="020B0604020202020204" pitchFamily="34" charset="0"/>
              </a:rPr>
              <a:t>Economic Review</a:t>
            </a:r>
          </a:p>
          <a:p>
            <a:br>
              <a:rPr lang="en-US" sz="2800" b="1" dirty="0">
                <a:solidFill>
                  <a:srgbClr val="002060"/>
                </a:solidFill>
                <a:latin typeface="Franklin Gothic Demi Cond" panose="020B0706030402020204" pitchFamily="34" charset="0"/>
                <a:cs typeface="Arial" panose="020B0604020202020204" pitchFamily="34" charset="0"/>
              </a:rPr>
            </a:br>
            <a:endParaRPr lang="en-US" sz="2400" b="1" dirty="0">
              <a:solidFill>
                <a:srgbClr val="002060"/>
              </a:solidFill>
              <a:latin typeface="Franklin Gothic Demi Cond" panose="020B0706030402020204" pitchFamily="34" charset="0"/>
              <a:cs typeface="Arial" panose="020B0604020202020204" pitchFamily="34" charset="0"/>
            </a:endParaRPr>
          </a:p>
        </p:txBody>
      </p:sp>
      <p:sp>
        <p:nvSpPr>
          <p:cNvPr id="6" name="Subtitle 2">
            <a:extLst>
              <a:ext uri="{FF2B5EF4-FFF2-40B4-BE49-F238E27FC236}">
                <a16:creationId xmlns:a16="http://schemas.microsoft.com/office/drawing/2014/main" id="{86446436-6846-406B-A3F7-496CBEE1FE18}"/>
              </a:ext>
            </a:extLst>
          </p:cNvPr>
          <p:cNvSpPr txBox="1">
            <a:spLocks/>
          </p:cNvSpPr>
          <p:nvPr/>
        </p:nvSpPr>
        <p:spPr>
          <a:xfrm>
            <a:off x="386941" y="5581282"/>
            <a:ext cx="6079431" cy="662849"/>
          </a:xfrm>
          <a:prstGeom prst="rect">
            <a:avLst/>
          </a:prstGeom>
          <a:solidFill>
            <a:srgbClr val="FAEE4C"/>
          </a:solidFill>
        </p:spPr>
        <p:txBody>
          <a:bodyPr>
            <a:normAutofit fontScale="62500" lnSpcReduction="2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Lucida Grande"/>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Lucida Grande"/>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Lucida Grande"/>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Lucida Grande"/>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en-US" b="1" dirty="0"/>
              <a:t>Presented By:</a:t>
            </a:r>
            <a:br>
              <a:rPr lang="en-US" b="1" dirty="0"/>
            </a:br>
            <a:r>
              <a:rPr lang="en-US" b="1" dirty="0"/>
              <a:t>Your Name</a:t>
            </a:r>
            <a:br>
              <a:rPr lang="en-US" b="1" dirty="0"/>
            </a:br>
            <a:r>
              <a:rPr lang="en-US" b="1" dirty="0"/>
              <a:t>Company</a:t>
            </a:r>
          </a:p>
        </p:txBody>
      </p:sp>
    </p:spTree>
    <p:extLst>
      <p:ext uri="{BB962C8B-B14F-4D97-AF65-F5344CB8AC3E}">
        <p14:creationId xmlns:p14="http://schemas.microsoft.com/office/powerpoint/2010/main" val="157125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72ADB71D-C194-462F-AFF7-AB029D516DD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77" y="394414"/>
            <a:ext cx="12192000" cy="64635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82296" y="1210056"/>
            <a:ext cx="11542426" cy="529027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870B5EDD-B997-28D4-1E77-2D21B03AD33A}"/>
              </a:ext>
            </a:extLst>
          </p:cNvPr>
          <p:cNvSpPr txBox="1">
            <a:spLocks/>
          </p:cNvSpPr>
          <p:nvPr/>
        </p:nvSpPr>
        <p:spPr>
          <a:xfrm>
            <a:off x="-6481" y="3277"/>
            <a:ext cx="12192001" cy="775720"/>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2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Equity Markets</a:t>
            </a:r>
          </a:p>
        </p:txBody>
      </p:sp>
      <p:sp>
        <p:nvSpPr>
          <p:cNvPr id="6" name="TextBox 5">
            <a:extLst>
              <a:ext uri="{FF2B5EF4-FFF2-40B4-BE49-F238E27FC236}">
                <a16:creationId xmlns:a16="http://schemas.microsoft.com/office/drawing/2014/main" id="{4DBE3F03-1CA1-50E3-791C-B7DC114A3376}"/>
              </a:ext>
            </a:extLst>
          </p:cNvPr>
          <p:cNvSpPr txBox="1"/>
          <p:nvPr/>
        </p:nvSpPr>
        <p:spPr>
          <a:xfrm>
            <a:off x="9424990" y="6559681"/>
            <a:ext cx="3258249" cy="253916"/>
          </a:xfrm>
          <a:prstGeom prst="rect">
            <a:avLst/>
          </a:prstGeom>
          <a:noFill/>
        </p:spPr>
        <p:txBody>
          <a:bodyPr wrap="square" rtlCol="0">
            <a:spAutoFit/>
          </a:bodyPr>
          <a:lstStyle/>
          <a:p>
            <a:pPr algn="ctr"/>
            <a:r>
              <a:rPr lang="en-US" sz="1050" i="1" dirty="0">
                <a:latin typeface="Century Gothic" panose="020B0502020202020204" pitchFamily="34" charset="0"/>
                <a:ea typeface="Cambria Math" panose="02040503050406030204" pitchFamily="18" charset="0"/>
              </a:rPr>
              <a:t>Chart Source: Marketwatch.com</a:t>
            </a:r>
          </a:p>
        </p:txBody>
      </p:sp>
      <p:grpSp>
        <p:nvGrpSpPr>
          <p:cNvPr id="7" name="Group 6">
            <a:extLst>
              <a:ext uri="{FF2B5EF4-FFF2-40B4-BE49-F238E27FC236}">
                <a16:creationId xmlns:a16="http://schemas.microsoft.com/office/drawing/2014/main" id="{D22CF770-F3CC-E29D-C233-9229D8D4A98D}"/>
              </a:ext>
            </a:extLst>
          </p:cNvPr>
          <p:cNvGrpSpPr/>
          <p:nvPr/>
        </p:nvGrpSpPr>
        <p:grpSpPr>
          <a:xfrm>
            <a:off x="6012992" y="2047490"/>
            <a:ext cx="5860288" cy="3164144"/>
            <a:chOff x="6012992" y="2047490"/>
            <a:chExt cx="5860288" cy="3164144"/>
          </a:xfrm>
        </p:grpSpPr>
        <p:pic>
          <p:nvPicPr>
            <p:cNvPr id="4" name="Picture 3">
              <a:extLst>
                <a:ext uri="{FF2B5EF4-FFF2-40B4-BE49-F238E27FC236}">
                  <a16:creationId xmlns:a16="http://schemas.microsoft.com/office/drawing/2014/main" id="{3D2E39BE-191C-6048-D3A2-F352E5CC8E0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34281" y="2574886"/>
              <a:ext cx="5817709" cy="2636748"/>
            </a:xfrm>
            <a:prstGeom prst="rect">
              <a:avLst/>
            </a:prstGeom>
            <a:ln w="28575">
              <a:solidFill>
                <a:schemeClr val="accent5">
                  <a:lumMod val="50000"/>
                </a:schemeClr>
              </a:solidFill>
            </a:ln>
          </p:spPr>
        </p:pic>
        <p:sp>
          <p:nvSpPr>
            <p:cNvPr id="5" name="Rectangle 4">
              <a:extLst>
                <a:ext uri="{FF2B5EF4-FFF2-40B4-BE49-F238E27FC236}">
                  <a16:creationId xmlns:a16="http://schemas.microsoft.com/office/drawing/2014/main" id="{D837293D-590E-81FB-6998-62F0B758BC7B}"/>
                </a:ext>
              </a:extLst>
            </p:cNvPr>
            <p:cNvSpPr/>
            <p:nvPr/>
          </p:nvSpPr>
          <p:spPr>
            <a:xfrm>
              <a:off x="6012992" y="2047490"/>
              <a:ext cx="5860288" cy="527396"/>
            </a:xfrm>
            <a:prstGeom prst="rect">
              <a:avLst/>
            </a:prstGeom>
            <a:solidFill>
              <a:srgbClr val="215F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S&amp;P 500				+12.0%</a:t>
              </a:r>
            </a:p>
          </p:txBody>
        </p:sp>
      </p:grpSp>
      <p:grpSp>
        <p:nvGrpSpPr>
          <p:cNvPr id="9" name="Group 8">
            <a:extLst>
              <a:ext uri="{FF2B5EF4-FFF2-40B4-BE49-F238E27FC236}">
                <a16:creationId xmlns:a16="http://schemas.microsoft.com/office/drawing/2014/main" id="{F64CAB2C-677A-7DD8-0BC7-2207E9A812E7}"/>
              </a:ext>
            </a:extLst>
          </p:cNvPr>
          <p:cNvGrpSpPr/>
          <p:nvPr/>
        </p:nvGrpSpPr>
        <p:grpSpPr>
          <a:xfrm>
            <a:off x="318720" y="2054201"/>
            <a:ext cx="5471143" cy="3157433"/>
            <a:chOff x="82296" y="2047490"/>
            <a:chExt cx="5471143" cy="3157433"/>
          </a:xfrm>
        </p:grpSpPr>
        <p:pic>
          <p:nvPicPr>
            <p:cNvPr id="14" name="Picture 13">
              <a:extLst>
                <a:ext uri="{FF2B5EF4-FFF2-40B4-BE49-F238E27FC236}">
                  <a16:creationId xmlns:a16="http://schemas.microsoft.com/office/drawing/2014/main" id="{5AB7658F-53B1-29B8-E420-4217DA65ED75}"/>
                </a:ext>
              </a:extLst>
            </p:cNvPr>
            <p:cNvPicPr>
              <a:picLocks noChangeAspect="1"/>
            </p:cNvPicPr>
            <p:nvPr/>
          </p:nvPicPr>
          <p:blipFill>
            <a:blip r:embed="rId5">
              <a:extLst>
                <a:ext uri="{28A0092B-C50C-407E-A947-70E740481C1C}">
                  <a14:useLocalDpi xmlns:a14="http://schemas.microsoft.com/office/drawing/2010/main" val="0"/>
                </a:ext>
              </a:extLst>
            </a:blip>
            <a:srcRect t="10513" b="47264"/>
            <a:stretch>
              <a:fillRect/>
            </a:stretch>
          </p:blipFill>
          <p:spPr>
            <a:xfrm>
              <a:off x="82296" y="2047490"/>
              <a:ext cx="5471143" cy="3157433"/>
            </a:xfrm>
            <a:prstGeom prst="rect">
              <a:avLst/>
            </a:prstGeom>
            <a:ln w="28575">
              <a:solidFill>
                <a:schemeClr val="accent5">
                  <a:lumMod val="50000"/>
                </a:schemeClr>
              </a:solidFill>
            </a:ln>
          </p:spPr>
        </p:pic>
        <p:sp>
          <p:nvSpPr>
            <p:cNvPr id="2" name="Rectangle 1">
              <a:extLst>
                <a:ext uri="{FF2B5EF4-FFF2-40B4-BE49-F238E27FC236}">
                  <a16:creationId xmlns:a16="http://schemas.microsoft.com/office/drawing/2014/main" id="{E7CD7BE7-5312-386E-0A17-DCAC781B8EE2}"/>
                </a:ext>
              </a:extLst>
            </p:cNvPr>
            <p:cNvSpPr/>
            <p:nvPr/>
          </p:nvSpPr>
          <p:spPr>
            <a:xfrm>
              <a:off x="2204581" y="2047490"/>
              <a:ext cx="1327759" cy="432663"/>
            </a:xfrm>
            <a:prstGeom prst="rect">
              <a:avLst/>
            </a:prstGeom>
            <a:solidFill>
              <a:srgbClr val="215F9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1E6B53D7-1E8B-C6CC-8B18-2A8356C1D0AB}"/>
              </a:ext>
            </a:extLst>
          </p:cNvPr>
          <p:cNvSpPr txBox="1"/>
          <p:nvPr/>
        </p:nvSpPr>
        <p:spPr>
          <a:xfrm>
            <a:off x="1540567" y="1330754"/>
            <a:ext cx="2793431" cy="584775"/>
          </a:xfrm>
          <a:prstGeom prst="rect">
            <a:avLst/>
          </a:prstGeom>
          <a:noFill/>
        </p:spPr>
        <p:txBody>
          <a:bodyPr wrap="square" rtlCol="0">
            <a:spAutoFit/>
          </a:bodyPr>
          <a:lstStyle/>
          <a:p>
            <a:pPr algn="ctr"/>
            <a:r>
              <a:rPr lang="en-US" sz="3200" b="1" dirty="0">
                <a:solidFill>
                  <a:schemeClr val="accent5">
                    <a:lumMod val="50000"/>
                  </a:schemeClr>
                </a:solidFill>
              </a:rPr>
              <a:t>3</a:t>
            </a:r>
            <a:r>
              <a:rPr lang="en-US" sz="3200" b="1" baseline="30000" dirty="0">
                <a:solidFill>
                  <a:schemeClr val="accent5">
                    <a:lumMod val="50000"/>
                  </a:schemeClr>
                </a:solidFill>
              </a:rPr>
              <a:t>rd</a:t>
            </a:r>
            <a:r>
              <a:rPr lang="en-US" sz="3200" b="1" dirty="0">
                <a:solidFill>
                  <a:schemeClr val="accent5">
                    <a:lumMod val="50000"/>
                  </a:schemeClr>
                </a:solidFill>
              </a:rPr>
              <a:t> Quarter</a:t>
            </a:r>
          </a:p>
        </p:txBody>
      </p:sp>
      <p:sp>
        <p:nvSpPr>
          <p:cNvPr id="13" name="TextBox 12">
            <a:extLst>
              <a:ext uri="{FF2B5EF4-FFF2-40B4-BE49-F238E27FC236}">
                <a16:creationId xmlns:a16="http://schemas.microsoft.com/office/drawing/2014/main" id="{6AEC8E76-53A8-43FD-6445-73DFBFD1FB14}"/>
              </a:ext>
            </a:extLst>
          </p:cNvPr>
          <p:cNvSpPr txBox="1"/>
          <p:nvPr/>
        </p:nvSpPr>
        <p:spPr>
          <a:xfrm>
            <a:off x="6221896" y="1359482"/>
            <a:ext cx="5257800" cy="584775"/>
          </a:xfrm>
          <a:prstGeom prst="rect">
            <a:avLst/>
          </a:prstGeom>
          <a:noFill/>
        </p:spPr>
        <p:txBody>
          <a:bodyPr wrap="square" rtlCol="0">
            <a:spAutoFit/>
          </a:bodyPr>
          <a:lstStyle/>
          <a:p>
            <a:pPr algn="ctr"/>
            <a:r>
              <a:rPr lang="en-US" sz="3200" b="1" dirty="0">
                <a:solidFill>
                  <a:schemeClr val="accent5">
                    <a:lumMod val="50000"/>
                  </a:schemeClr>
                </a:solidFill>
              </a:rPr>
              <a:t>January 1 – September 30</a:t>
            </a:r>
          </a:p>
        </p:txBody>
      </p:sp>
      <p:cxnSp>
        <p:nvCxnSpPr>
          <p:cNvPr id="16" name="Straight Connector 15">
            <a:extLst>
              <a:ext uri="{FF2B5EF4-FFF2-40B4-BE49-F238E27FC236}">
                <a16:creationId xmlns:a16="http://schemas.microsoft.com/office/drawing/2014/main" id="{A4E87CE0-D8FC-CDDA-60C8-0FBACE58A9E2}"/>
              </a:ext>
            </a:extLst>
          </p:cNvPr>
          <p:cNvCxnSpPr>
            <a:stCxn id="4" idx="1"/>
          </p:cNvCxnSpPr>
          <p:nvPr/>
        </p:nvCxnSpPr>
        <p:spPr>
          <a:xfrm flipV="1">
            <a:off x="6034281" y="2991678"/>
            <a:ext cx="5445415" cy="901582"/>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E85C24-1ADB-49D4-65C6-6FCFAF5DE6B3}"/>
              </a:ext>
            </a:extLst>
          </p:cNvPr>
          <p:cNvCxnSpPr>
            <a:cxnSpLocks/>
          </p:cNvCxnSpPr>
          <p:nvPr/>
        </p:nvCxnSpPr>
        <p:spPr>
          <a:xfrm flipV="1">
            <a:off x="382176" y="3632917"/>
            <a:ext cx="5090704" cy="487213"/>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92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F29A-D79C-EDE8-56A9-A33E2AE2537E}"/>
            </a:ext>
          </a:extLst>
        </p:cNvPr>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6B103253-4854-AB16-A5B9-E6DBDCD37E4F}"/>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77" y="394414"/>
            <a:ext cx="12192000" cy="64635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280AD9D-9276-056A-24ED-E9FC98DD4D71}"/>
              </a:ext>
            </a:extLst>
          </p:cNvPr>
          <p:cNvSpPr txBox="1">
            <a:spLocks/>
          </p:cNvSpPr>
          <p:nvPr/>
        </p:nvSpPr>
        <p:spPr>
          <a:xfrm>
            <a:off x="82296" y="1210056"/>
            <a:ext cx="11542426" cy="529027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DC058E3A-C764-FFF6-AC67-C3A43A4069F3}"/>
              </a:ext>
            </a:extLst>
          </p:cNvPr>
          <p:cNvSpPr txBox="1">
            <a:spLocks/>
          </p:cNvSpPr>
          <p:nvPr/>
        </p:nvSpPr>
        <p:spPr>
          <a:xfrm>
            <a:off x="-6481" y="3277"/>
            <a:ext cx="12192001" cy="775720"/>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2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Equity Markets</a:t>
            </a:r>
          </a:p>
        </p:txBody>
      </p:sp>
      <p:sp>
        <p:nvSpPr>
          <p:cNvPr id="6" name="TextBox 5">
            <a:extLst>
              <a:ext uri="{FF2B5EF4-FFF2-40B4-BE49-F238E27FC236}">
                <a16:creationId xmlns:a16="http://schemas.microsoft.com/office/drawing/2014/main" id="{B52EB744-8958-3ACD-EA5E-2D89ADEEAF89}"/>
              </a:ext>
            </a:extLst>
          </p:cNvPr>
          <p:cNvSpPr txBox="1"/>
          <p:nvPr/>
        </p:nvSpPr>
        <p:spPr>
          <a:xfrm>
            <a:off x="9424990" y="6559681"/>
            <a:ext cx="3258249" cy="253916"/>
          </a:xfrm>
          <a:prstGeom prst="rect">
            <a:avLst/>
          </a:prstGeom>
          <a:noFill/>
        </p:spPr>
        <p:txBody>
          <a:bodyPr wrap="square" rtlCol="0">
            <a:spAutoFit/>
          </a:bodyPr>
          <a:lstStyle/>
          <a:p>
            <a:pPr algn="ctr"/>
            <a:r>
              <a:rPr lang="en-US" sz="1050" i="1" dirty="0">
                <a:latin typeface="Century Gothic" panose="020B0502020202020204" pitchFamily="34" charset="0"/>
                <a:ea typeface="Cambria Math" panose="02040503050406030204" pitchFamily="18" charset="0"/>
              </a:rPr>
              <a:t>Chart Source: Marketwatch.com</a:t>
            </a:r>
          </a:p>
        </p:txBody>
      </p:sp>
      <p:grpSp>
        <p:nvGrpSpPr>
          <p:cNvPr id="7" name="Group 6">
            <a:extLst>
              <a:ext uri="{FF2B5EF4-FFF2-40B4-BE49-F238E27FC236}">
                <a16:creationId xmlns:a16="http://schemas.microsoft.com/office/drawing/2014/main" id="{09DFB4F3-E595-A7F0-7D41-811F1FD19F67}"/>
              </a:ext>
            </a:extLst>
          </p:cNvPr>
          <p:cNvGrpSpPr/>
          <p:nvPr/>
        </p:nvGrpSpPr>
        <p:grpSpPr>
          <a:xfrm>
            <a:off x="6096000" y="2091053"/>
            <a:ext cx="5860288" cy="3138254"/>
            <a:chOff x="6012992" y="2047490"/>
            <a:chExt cx="5860288" cy="3138254"/>
          </a:xfrm>
        </p:grpSpPr>
        <p:pic>
          <p:nvPicPr>
            <p:cNvPr id="9" name="Picture 8">
              <a:extLst>
                <a:ext uri="{FF2B5EF4-FFF2-40B4-BE49-F238E27FC236}">
                  <a16:creationId xmlns:a16="http://schemas.microsoft.com/office/drawing/2014/main" id="{54127606-C779-EBAA-4EF2-A65C06B98A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34281" y="2600775"/>
              <a:ext cx="5817709" cy="2584969"/>
            </a:xfrm>
            <a:prstGeom prst="rect">
              <a:avLst/>
            </a:prstGeom>
            <a:ln w="28575">
              <a:solidFill>
                <a:schemeClr val="accent5">
                  <a:lumMod val="50000"/>
                </a:schemeClr>
              </a:solidFill>
            </a:ln>
          </p:spPr>
        </p:pic>
        <p:sp>
          <p:nvSpPr>
            <p:cNvPr id="11" name="Rectangle 10">
              <a:extLst>
                <a:ext uri="{FF2B5EF4-FFF2-40B4-BE49-F238E27FC236}">
                  <a16:creationId xmlns:a16="http://schemas.microsoft.com/office/drawing/2014/main" id="{8DC4666B-ED32-7126-FE70-72503F31ACA9}"/>
                </a:ext>
              </a:extLst>
            </p:cNvPr>
            <p:cNvSpPr/>
            <p:nvPr/>
          </p:nvSpPr>
          <p:spPr>
            <a:xfrm>
              <a:off x="6012992" y="2047490"/>
              <a:ext cx="5860288" cy="527396"/>
            </a:xfrm>
            <a:prstGeom prst="rect">
              <a:avLst/>
            </a:prstGeom>
            <a:solidFill>
              <a:srgbClr val="215F9A"/>
            </a:solidFill>
            <a:ln w="28575">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DJIA					+5.9%</a:t>
              </a:r>
            </a:p>
          </p:txBody>
        </p:sp>
      </p:grpSp>
      <p:grpSp>
        <p:nvGrpSpPr>
          <p:cNvPr id="12" name="Group 11">
            <a:extLst>
              <a:ext uri="{FF2B5EF4-FFF2-40B4-BE49-F238E27FC236}">
                <a16:creationId xmlns:a16="http://schemas.microsoft.com/office/drawing/2014/main" id="{4C8A60FC-D07C-3C07-9733-AE70D0183256}"/>
              </a:ext>
            </a:extLst>
          </p:cNvPr>
          <p:cNvGrpSpPr/>
          <p:nvPr/>
        </p:nvGrpSpPr>
        <p:grpSpPr>
          <a:xfrm>
            <a:off x="82296" y="2091053"/>
            <a:ext cx="5469650" cy="3156572"/>
            <a:chOff x="82296" y="2091053"/>
            <a:chExt cx="5469650" cy="3156572"/>
          </a:xfrm>
        </p:grpSpPr>
        <p:pic>
          <p:nvPicPr>
            <p:cNvPr id="2" name="Picture 1">
              <a:extLst>
                <a:ext uri="{FF2B5EF4-FFF2-40B4-BE49-F238E27FC236}">
                  <a16:creationId xmlns:a16="http://schemas.microsoft.com/office/drawing/2014/main" id="{B39DCB22-28FF-10E3-D3C9-09E1256106A2}"/>
                </a:ext>
              </a:extLst>
            </p:cNvPr>
            <p:cNvPicPr>
              <a:picLocks noChangeAspect="1"/>
            </p:cNvPicPr>
            <p:nvPr/>
          </p:nvPicPr>
          <p:blipFill>
            <a:blip r:embed="rId5">
              <a:extLst>
                <a:ext uri="{28A0092B-C50C-407E-A947-70E740481C1C}">
                  <a14:useLocalDpi xmlns:a14="http://schemas.microsoft.com/office/drawing/2010/main" val="0"/>
                </a:ext>
              </a:extLst>
            </a:blip>
            <a:srcRect t="53878" b="3900"/>
            <a:stretch>
              <a:fillRect/>
            </a:stretch>
          </p:blipFill>
          <p:spPr>
            <a:xfrm>
              <a:off x="82296" y="2091053"/>
              <a:ext cx="5469650" cy="3156572"/>
            </a:xfrm>
            <a:prstGeom prst="rect">
              <a:avLst/>
            </a:prstGeom>
            <a:ln>
              <a:solidFill>
                <a:schemeClr val="accent5">
                  <a:lumMod val="50000"/>
                </a:schemeClr>
              </a:solidFill>
            </a:ln>
          </p:spPr>
        </p:pic>
        <p:sp>
          <p:nvSpPr>
            <p:cNvPr id="5" name="Rectangle 4">
              <a:extLst>
                <a:ext uri="{FF2B5EF4-FFF2-40B4-BE49-F238E27FC236}">
                  <a16:creationId xmlns:a16="http://schemas.microsoft.com/office/drawing/2014/main" id="{3735301F-A9F7-EECB-8A22-7C56AEF7A3CB}"/>
                </a:ext>
              </a:extLst>
            </p:cNvPr>
            <p:cNvSpPr/>
            <p:nvPr/>
          </p:nvSpPr>
          <p:spPr>
            <a:xfrm>
              <a:off x="2153241" y="2142224"/>
              <a:ext cx="1327759" cy="325404"/>
            </a:xfrm>
            <a:prstGeom prst="rect">
              <a:avLst/>
            </a:prstGeom>
            <a:solidFill>
              <a:srgbClr val="215F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6CF4AD27-37F0-E62E-25A9-644CE0DA09CC}"/>
              </a:ext>
            </a:extLst>
          </p:cNvPr>
          <p:cNvSpPr txBox="1"/>
          <p:nvPr/>
        </p:nvSpPr>
        <p:spPr>
          <a:xfrm>
            <a:off x="1540567" y="1330754"/>
            <a:ext cx="2793431" cy="584775"/>
          </a:xfrm>
          <a:prstGeom prst="rect">
            <a:avLst/>
          </a:prstGeom>
          <a:noFill/>
        </p:spPr>
        <p:txBody>
          <a:bodyPr wrap="square" rtlCol="0">
            <a:spAutoFit/>
          </a:bodyPr>
          <a:lstStyle/>
          <a:p>
            <a:pPr algn="ctr"/>
            <a:r>
              <a:rPr lang="en-US" sz="3200" b="1" dirty="0">
                <a:solidFill>
                  <a:schemeClr val="accent5">
                    <a:lumMod val="50000"/>
                  </a:schemeClr>
                </a:solidFill>
              </a:rPr>
              <a:t>3</a:t>
            </a:r>
            <a:r>
              <a:rPr lang="en-US" sz="3200" b="1" baseline="30000" dirty="0">
                <a:solidFill>
                  <a:schemeClr val="accent5">
                    <a:lumMod val="50000"/>
                  </a:schemeClr>
                </a:solidFill>
              </a:rPr>
              <a:t>rd</a:t>
            </a:r>
            <a:r>
              <a:rPr lang="en-US" sz="3200" b="1" dirty="0">
                <a:solidFill>
                  <a:schemeClr val="accent5">
                    <a:lumMod val="50000"/>
                  </a:schemeClr>
                </a:solidFill>
              </a:rPr>
              <a:t> Quarter</a:t>
            </a:r>
          </a:p>
        </p:txBody>
      </p:sp>
      <p:sp>
        <p:nvSpPr>
          <p:cNvPr id="15" name="TextBox 14">
            <a:extLst>
              <a:ext uri="{FF2B5EF4-FFF2-40B4-BE49-F238E27FC236}">
                <a16:creationId xmlns:a16="http://schemas.microsoft.com/office/drawing/2014/main" id="{ECE8EC9F-5692-1EF6-AA08-151F51B0036D}"/>
              </a:ext>
            </a:extLst>
          </p:cNvPr>
          <p:cNvSpPr txBox="1"/>
          <p:nvPr/>
        </p:nvSpPr>
        <p:spPr>
          <a:xfrm>
            <a:off x="6221896" y="1359482"/>
            <a:ext cx="5257800" cy="584775"/>
          </a:xfrm>
          <a:prstGeom prst="rect">
            <a:avLst/>
          </a:prstGeom>
          <a:noFill/>
        </p:spPr>
        <p:txBody>
          <a:bodyPr wrap="square" rtlCol="0">
            <a:spAutoFit/>
          </a:bodyPr>
          <a:lstStyle/>
          <a:p>
            <a:pPr algn="ctr"/>
            <a:r>
              <a:rPr lang="en-US" sz="3200" b="1" dirty="0">
                <a:solidFill>
                  <a:schemeClr val="accent5">
                    <a:lumMod val="50000"/>
                  </a:schemeClr>
                </a:solidFill>
              </a:rPr>
              <a:t>January 1 – September 30</a:t>
            </a:r>
          </a:p>
        </p:txBody>
      </p:sp>
      <p:cxnSp>
        <p:nvCxnSpPr>
          <p:cNvPr id="16" name="Straight Connector 15">
            <a:extLst>
              <a:ext uri="{FF2B5EF4-FFF2-40B4-BE49-F238E27FC236}">
                <a16:creationId xmlns:a16="http://schemas.microsoft.com/office/drawing/2014/main" id="{4E105380-CFCD-E95E-D773-4C739EAC4ECD}"/>
              </a:ext>
            </a:extLst>
          </p:cNvPr>
          <p:cNvCxnSpPr>
            <a:cxnSpLocks/>
          </p:cNvCxnSpPr>
          <p:nvPr/>
        </p:nvCxnSpPr>
        <p:spPr>
          <a:xfrm flipV="1">
            <a:off x="6117289" y="3240157"/>
            <a:ext cx="5362407" cy="576469"/>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21CEA8-7574-F525-E6D6-448E91653F4C}"/>
              </a:ext>
            </a:extLst>
          </p:cNvPr>
          <p:cNvCxnSpPr>
            <a:cxnSpLocks/>
          </p:cNvCxnSpPr>
          <p:nvPr/>
        </p:nvCxnSpPr>
        <p:spPr>
          <a:xfrm>
            <a:off x="232093" y="3855195"/>
            <a:ext cx="4906437" cy="65717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3389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72ADB71D-C194-462F-AFF7-AB029D516DD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480" y="-3277"/>
            <a:ext cx="1226781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82296" y="1210056"/>
            <a:ext cx="11542426" cy="529027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870B5EDD-B997-28D4-1E77-2D21B03AD33A}"/>
              </a:ext>
            </a:extLst>
          </p:cNvPr>
          <p:cNvSpPr txBox="1">
            <a:spLocks/>
          </p:cNvSpPr>
          <p:nvPr/>
        </p:nvSpPr>
        <p:spPr>
          <a:xfrm>
            <a:off x="-6481" y="3277"/>
            <a:ext cx="12192001" cy="722086"/>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2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Inflation</a:t>
            </a:r>
          </a:p>
        </p:txBody>
      </p:sp>
      <p:graphicFrame>
        <p:nvGraphicFramePr>
          <p:cNvPr id="6" name="Table 5">
            <a:extLst>
              <a:ext uri="{FF2B5EF4-FFF2-40B4-BE49-F238E27FC236}">
                <a16:creationId xmlns:a16="http://schemas.microsoft.com/office/drawing/2014/main" id="{163ACF75-C841-B5E7-3FD4-4C5250FCF6A7}"/>
              </a:ext>
            </a:extLst>
          </p:cNvPr>
          <p:cNvGraphicFramePr>
            <a:graphicFrameLocks noGrp="1"/>
          </p:cNvGraphicFramePr>
          <p:nvPr>
            <p:extLst>
              <p:ext uri="{D42A27DB-BD31-4B8C-83A1-F6EECF244321}">
                <p14:modId xmlns:p14="http://schemas.microsoft.com/office/powerpoint/2010/main" val="3462561570"/>
              </p:ext>
            </p:extLst>
          </p:nvPr>
        </p:nvGraphicFramePr>
        <p:xfrm>
          <a:off x="7329146" y="986381"/>
          <a:ext cx="4495800" cy="5290276"/>
        </p:xfrm>
        <a:graphic>
          <a:graphicData uri="http://schemas.openxmlformats.org/drawingml/2006/table">
            <a:tbl>
              <a:tblPr firstRow="1" bandRow="1">
                <a:tableStyleId>{5C22544A-7EE6-4342-B048-85BDC9FD1C3A}</a:tableStyleId>
              </a:tblPr>
              <a:tblGrid>
                <a:gridCol w="2202206">
                  <a:extLst>
                    <a:ext uri="{9D8B030D-6E8A-4147-A177-3AD203B41FA5}">
                      <a16:colId xmlns:a16="http://schemas.microsoft.com/office/drawing/2014/main" val="285710524"/>
                    </a:ext>
                  </a:extLst>
                </a:gridCol>
                <a:gridCol w="2293594">
                  <a:extLst>
                    <a:ext uri="{9D8B030D-6E8A-4147-A177-3AD203B41FA5}">
                      <a16:colId xmlns:a16="http://schemas.microsoft.com/office/drawing/2014/main" val="4079850028"/>
                    </a:ext>
                  </a:extLst>
                </a:gridCol>
              </a:tblGrid>
              <a:tr h="580788">
                <a:tc gridSpan="2">
                  <a:txBody>
                    <a:bodyPr/>
                    <a:lstStyle/>
                    <a:p>
                      <a:pPr algn="ctr"/>
                      <a:r>
                        <a:rPr lang="en-US" sz="2800" b="1" dirty="0">
                          <a:solidFill>
                            <a:schemeClr val="bg1"/>
                          </a:solidFill>
                        </a:rPr>
                        <a:t>Core CPI</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1A66B2"/>
                    </a:solidFill>
                  </a:tcPr>
                </a:tc>
                <a:tc hMerge="1">
                  <a:txBody>
                    <a:bodyPr/>
                    <a:lstStyle/>
                    <a:p>
                      <a:pPr algn="ctr"/>
                      <a:endParaRPr lang="en-US" sz="3200" b="1" dirty="0">
                        <a:solidFill>
                          <a:schemeClr val="tx1"/>
                        </a:solidFill>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01255755"/>
                  </a:ext>
                </a:extLst>
              </a:tr>
              <a:tr h="580788">
                <a:tc>
                  <a:txBody>
                    <a:bodyPr/>
                    <a:lstStyle/>
                    <a:p>
                      <a:pPr algn="ctr"/>
                      <a:r>
                        <a:rPr lang="en-US" sz="2800" b="1" dirty="0">
                          <a:solidFill>
                            <a:schemeClr val="tx1"/>
                          </a:solidFill>
                        </a:rPr>
                        <a:t>January</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2.4%</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326062736"/>
                  </a:ext>
                </a:extLst>
              </a:tr>
              <a:tr h="643972">
                <a:tc>
                  <a:txBody>
                    <a:bodyPr/>
                    <a:lstStyle/>
                    <a:p>
                      <a:pPr algn="ctr"/>
                      <a:r>
                        <a:rPr lang="en-US" sz="2800" b="1" dirty="0">
                          <a:solidFill>
                            <a:schemeClr val="tx1"/>
                          </a:solidFill>
                        </a:rPr>
                        <a:t>February</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2.4%</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64878624"/>
                  </a:ext>
                </a:extLst>
              </a:tr>
              <a:tr h="580788">
                <a:tc>
                  <a:txBody>
                    <a:bodyPr/>
                    <a:lstStyle/>
                    <a:p>
                      <a:pPr algn="ctr"/>
                      <a:r>
                        <a:rPr lang="en-US" sz="2800" b="1" dirty="0">
                          <a:solidFill>
                            <a:schemeClr val="tx1"/>
                          </a:solidFill>
                        </a:rPr>
                        <a:t>March</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3.3%</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00550773"/>
                  </a:ext>
                </a:extLst>
              </a:tr>
              <a:tr h="580788">
                <a:tc>
                  <a:txBody>
                    <a:bodyPr/>
                    <a:lstStyle/>
                    <a:p>
                      <a:pPr algn="ctr"/>
                      <a:r>
                        <a:rPr lang="en-US" sz="2800" b="1" dirty="0">
                          <a:solidFill>
                            <a:schemeClr val="tx1"/>
                          </a:solidFill>
                        </a:rPr>
                        <a:t>April</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2.8%</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985637177"/>
                  </a:ext>
                </a:extLst>
              </a:tr>
              <a:tr h="580788">
                <a:tc>
                  <a:txBody>
                    <a:bodyPr/>
                    <a:lstStyle/>
                    <a:p>
                      <a:pPr algn="ctr"/>
                      <a:r>
                        <a:rPr lang="en-US" sz="2800" b="1" dirty="0">
                          <a:solidFill>
                            <a:schemeClr val="tx1"/>
                          </a:solidFill>
                        </a:rPr>
                        <a:t>May</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2.9%</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39165500"/>
                  </a:ext>
                </a:extLst>
              </a:tr>
              <a:tr h="580788">
                <a:tc>
                  <a:txBody>
                    <a:bodyPr/>
                    <a:lstStyle/>
                    <a:p>
                      <a:pPr algn="ctr"/>
                      <a:r>
                        <a:rPr lang="en-US" sz="2800" b="1" dirty="0">
                          <a:solidFill>
                            <a:schemeClr val="tx1"/>
                          </a:solidFill>
                        </a:rPr>
                        <a:t>June</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2.6%</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23931477"/>
                  </a:ext>
                </a:extLst>
              </a:tr>
              <a:tr h="580788">
                <a:tc>
                  <a:txBody>
                    <a:bodyPr/>
                    <a:lstStyle/>
                    <a:p>
                      <a:pPr algn="ctr"/>
                      <a:r>
                        <a:rPr lang="en-US" sz="2800" b="1" dirty="0">
                          <a:solidFill>
                            <a:schemeClr val="tx1"/>
                          </a:solidFill>
                        </a:rPr>
                        <a:t>July</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2.5%</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40034858"/>
                  </a:ext>
                </a:extLst>
              </a:tr>
              <a:tr h="580788">
                <a:tc>
                  <a:txBody>
                    <a:bodyPr/>
                    <a:lstStyle/>
                    <a:p>
                      <a:pPr algn="ctr"/>
                      <a:r>
                        <a:rPr lang="en-US" sz="2800" b="1" dirty="0">
                          <a:solidFill>
                            <a:schemeClr val="tx1"/>
                          </a:solidFill>
                        </a:rPr>
                        <a:t>August</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tc>
                  <a:txBody>
                    <a:bodyPr/>
                    <a:lstStyle/>
                    <a:p>
                      <a:pPr algn="ctr"/>
                      <a:r>
                        <a:rPr lang="en-US" sz="2800" b="1" dirty="0">
                          <a:solidFill>
                            <a:schemeClr val="tx1"/>
                          </a:solidFill>
                        </a:rPr>
                        <a:t>2.4%</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32344356"/>
                  </a:ext>
                </a:extLst>
              </a:tr>
            </a:tbl>
          </a:graphicData>
        </a:graphic>
      </p:graphicFrame>
      <p:pic>
        <p:nvPicPr>
          <p:cNvPr id="11" name="Picture 10">
            <a:extLst>
              <a:ext uri="{FF2B5EF4-FFF2-40B4-BE49-F238E27FC236}">
                <a16:creationId xmlns:a16="http://schemas.microsoft.com/office/drawing/2014/main" id="{5FBFC708-1B0A-A332-1E08-D2C5BBFE8122}"/>
              </a:ext>
            </a:extLst>
          </p:cNvPr>
          <p:cNvPicPr>
            <a:picLocks noChangeAspect="1"/>
          </p:cNvPicPr>
          <p:nvPr/>
        </p:nvPicPr>
        <p:blipFill>
          <a:blip r:embed="rId4"/>
          <a:stretch>
            <a:fillRect/>
          </a:stretch>
        </p:blipFill>
        <p:spPr>
          <a:xfrm>
            <a:off x="567278" y="1336080"/>
            <a:ext cx="6333399" cy="4536189"/>
          </a:xfrm>
          <a:prstGeom prst="rect">
            <a:avLst/>
          </a:prstGeom>
        </p:spPr>
      </p:pic>
    </p:spTree>
    <p:extLst>
      <p:ext uri="{BB962C8B-B14F-4D97-AF65-F5344CB8AC3E}">
        <p14:creationId xmlns:p14="http://schemas.microsoft.com/office/powerpoint/2010/main" val="1539447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72ADB71D-C194-462F-AFF7-AB029D516DD0}"/>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352"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82296" y="1210056"/>
            <a:ext cx="11542426" cy="529027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870B5EDD-B997-28D4-1E77-2D21B03AD33A}"/>
              </a:ext>
            </a:extLst>
          </p:cNvPr>
          <p:cNvSpPr txBox="1">
            <a:spLocks/>
          </p:cNvSpPr>
          <p:nvPr/>
        </p:nvSpPr>
        <p:spPr>
          <a:xfrm>
            <a:off x="-6481" y="3277"/>
            <a:ext cx="12192001" cy="722086"/>
          </a:xfrm>
          <a:prstGeom prst="rect">
            <a:avLst/>
          </a:prstGeom>
          <a:solidFill>
            <a:schemeClr val="accent5">
              <a:lumMod val="75000"/>
            </a:schemeClr>
          </a:solidFill>
        </p:spPr>
        <p:txBody>
          <a:bodyPr>
            <a:normAutofit fontScale="70000" lnSpcReduction="20000"/>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r>
              <a:rPr lang="en-US" sz="60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Interest Rates</a:t>
            </a:r>
          </a:p>
        </p:txBody>
      </p:sp>
      <p:graphicFrame>
        <p:nvGraphicFramePr>
          <p:cNvPr id="18" name="Table 17">
            <a:extLst>
              <a:ext uri="{FF2B5EF4-FFF2-40B4-BE49-F238E27FC236}">
                <a16:creationId xmlns:a16="http://schemas.microsoft.com/office/drawing/2014/main" id="{93EFE414-CEEC-09CF-03CF-61BB954F6C47}"/>
              </a:ext>
            </a:extLst>
          </p:cNvPr>
          <p:cNvGraphicFramePr>
            <a:graphicFrameLocks noGrp="1"/>
          </p:cNvGraphicFramePr>
          <p:nvPr>
            <p:extLst>
              <p:ext uri="{D42A27DB-BD31-4B8C-83A1-F6EECF244321}">
                <p14:modId xmlns:p14="http://schemas.microsoft.com/office/powerpoint/2010/main" val="1365076524"/>
              </p:ext>
            </p:extLst>
          </p:nvPr>
        </p:nvGraphicFramePr>
        <p:xfrm>
          <a:off x="7514088" y="904472"/>
          <a:ext cx="4244667" cy="5468062"/>
        </p:xfrm>
        <a:graphic>
          <a:graphicData uri="http://schemas.openxmlformats.org/drawingml/2006/table">
            <a:tbl>
              <a:tblPr firstRow="1" bandRow="1">
                <a:tableStyleId>{5C22544A-7EE6-4342-B048-85BDC9FD1C3A}</a:tableStyleId>
              </a:tblPr>
              <a:tblGrid>
                <a:gridCol w="1414889">
                  <a:extLst>
                    <a:ext uri="{9D8B030D-6E8A-4147-A177-3AD203B41FA5}">
                      <a16:colId xmlns:a16="http://schemas.microsoft.com/office/drawing/2014/main" val="269604397"/>
                    </a:ext>
                  </a:extLst>
                </a:gridCol>
                <a:gridCol w="930216">
                  <a:extLst>
                    <a:ext uri="{9D8B030D-6E8A-4147-A177-3AD203B41FA5}">
                      <a16:colId xmlns:a16="http://schemas.microsoft.com/office/drawing/2014/main" val="86126394"/>
                    </a:ext>
                  </a:extLst>
                </a:gridCol>
                <a:gridCol w="1899562">
                  <a:extLst>
                    <a:ext uri="{9D8B030D-6E8A-4147-A177-3AD203B41FA5}">
                      <a16:colId xmlns:a16="http://schemas.microsoft.com/office/drawing/2014/main" val="3462288054"/>
                    </a:ext>
                  </a:extLst>
                </a:gridCol>
              </a:tblGrid>
              <a:tr h="595467">
                <a:tc gridSpan="3">
                  <a:txBody>
                    <a:bodyPr/>
                    <a:lstStyle/>
                    <a:p>
                      <a:pPr algn="ctr"/>
                      <a:r>
                        <a:rPr lang="en-US" sz="2000" b="1" dirty="0">
                          <a:solidFill>
                            <a:schemeClr val="bg1"/>
                          </a:solidFill>
                        </a:rPr>
                        <a:t>2026 FOMC Meeting Dates &amp; Interest Rate Adjustments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hMerge="1">
                  <a:txBody>
                    <a:bodyPr/>
                    <a:lstStyle/>
                    <a:p>
                      <a:pPr algn="ctr"/>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hMerge="1">
                  <a:txBody>
                    <a:bodyPr/>
                    <a:lstStyle/>
                    <a:p>
                      <a:pPr algn="ctr"/>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859459642"/>
                  </a:ext>
                </a:extLst>
              </a:tr>
              <a:tr h="595467">
                <a:tc>
                  <a:txBody>
                    <a:bodyPr/>
                    <a:lstStyle/>
                    <a:p>
                      <a:pPr algn="ctr"/>
                      <a:r>
                        <a:rPr lang="en-US" b="1" dirty="0">
                          <a:solidFill>
                            <a:schemeClr val="tx1"/>
                          </a:solidFill>
                        </a:rPr>
                        <a:t>January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b="1" dirty="0">
                          <a:solidFill>
                            <a:schemeClr val="tx1"/>
                          </a:solidFill>
                        </a:rPr>
                        <a:t>27-28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b="0" dirty="0">
                          <a:solidFill>
                            <a:schemeClr val="tx1"/>
                          </a:solidFill>
                        </a:rPr>
                        <a:t>No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804163035"/>
                  </a:ext>
                </a:extLst>
              </a:tr>
              <a:tr h="595467">
                <a:tc>
                  <a:txBody>
                    <a:bodyPr/>
                    <a:lstStyle/>
                    <a:p>
                      <a:pPr algn="ctr"/>
                      <a:r>
                        <a:rPr lang="en-US" b="1" dirty="0">
                          <a:solidFill>
                            <a:schemeClr val="tx1"/>
                          </a:solidFill>
                        </a:rPr>
                        <a:t>March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dirty="0">
                          <a:solidFill>
                            <a:schemeClr val="tx1"/>
                          </a:solidFill>
                        </a:rPr>
                        <a:t>17-18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dirty="0">
                          <a:solidFill>
                            <a:schemeClr val="tx1"/>
                          </a:solidFill>
                        </a:rPr>
                        <a:t>No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28219910"/>
                  </a:ext>
                </a:extLst>
              </a:tr>
              <a:tr h="595467">
                <a:tc>
                  <a:txBody>
                    <a:bodyPr/>
                    <a:lstStyle/>
                    <a:p>
                      <a:pPr algn="ctr"/>
                      <a:r>
                        <a:rPr lang="en-US" b="1" dirty="0">
                          <a:solidFill>
                            <a:schemeClr val="tx1"/>
                          </a:solidFill>
                        </a:rPr>
                        <a:t>April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b="1" dirty="0">
                          <a:solidFill>
                            <a:schemeClr val="tx1"/>
                          </a:solidFill>
                        </a:rPr>
                        <a:t>28-29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dirty="0">
                          <a:solidFill>
                            <a:schemeClr val="tx1"/>
                          </a:solidFill>
                        </a:rPr>
                        <a:t>No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687030906"/>
                  </a:ext>
                </a:extLst>
              </a:tr>
              <a:tr h="595467">
                <a:tc>
                  <a:txBody>
                    <a:bodyPr/>
                    <a:lstStyle/>
                    <a:p>
                      <a:pPr algn="ctr"/>
                      <a:r>
                        <a:rPr lang="en-US" b="1" dirty="0">
                          <a:solidFill>
                            <a:schemeClr val="tx1"/>
                          </a:solidFill>
                        </a:rPr>
                        <a:t>June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dirty="0">
                          <a:solidFill>
                            <a:schemeClr val="tx1"/>
                          </a:solidFill>
                        </a:rPr>
                        <a:t>16-17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800" dirty="0">
                          <a:solidFill>
                            <a:schemeClr val="tx1"/>
                          </a:solidFill>
                        </a:rPr>
                        <a:t>No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12561541"/>
                  </a:ext>
                </a:extLst>
              </a:tr>
              <a:tr h="595467">
                <a:tc>
                  <a:txBody>
                    <a:bodyPr/>
                    <a:lstStyle/>
                    <a:p>
                      <a:pPr algn="ctr"/>
                      <a:r>
                        <a:rPr lang="en-US" b="1" dirty="0">
                          <a:solidFill>
                            <a:schemeClr val="tx1"/>
                          </a:solidFill>
                        </a:rPr>
                        <a:t>July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b="1" dirty="0">
                          <a:solidFill>
                            <a:schemeClr val="tx1"/>
                          </a:solidFill>
                        </a:rPr>
                        <a:t>28-29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800" kern="1200" dirty="0">
                          <a:solidFill>
                            <a:schemeClr val="tx1"/>
                          </a:solidFill>
                          <a:latin typeface="+mn-lt"/>
                          <a:ea typeface="+mn-ea"/>
                          <a:cs typeface="+mn-cs"/>
                        </a:rPr>
                        <a:t>No Change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486919572"/>
                  </a:ext>
                </a:extLst>
              </a:tr>
              <a:tr h="598753">
                <a:tc>
                  <a:txBody>
                    <a:bodyPr/>
                    <a:lstStyle/>
                    <a:p>
                      <a:pPr algn="ctr"/>
                      <a:r>
                        <a:rPr lang="en-US" b="1" dirty="0">
                          <a:solidFill>
                            <a:schemeClr val="tx1"/>
                          </a:solidFill>
                        </a:rPr>
                        <a:t>September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dirty="0">
                          <a:solidFill>
                            <a:schemeClr val="tx1"/>
                          </a:solidFill>
                        </a:rPr>
                        <a:t>15-16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3399"/>
                          </a:solidFill>
                          <a:effectLst/>
                          <a:uLnTx/>
                          <a:uFillTx/>
                          <a:latin typeface="Calibri" panose="020F0502020204030204"/>
                          <a:ea typeface="+mn-ea"/>
                          <a:cs typeface="+mn-cs"/>
                        </a:rPr>
                        <a:t>3.75% – 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12696555"/>
                  </a:ext>
                </a:extLst>
              </a:tr>
              <a:tr h="595467">
                <a:tc>
                  <a:txBody>
                    <a:bodyPr/>
                    <a:lstStyle/>
                    <a:p>
                      <a:pPr algn="ctr"/>
                      <a:r>
                        <a:rPr lang="en-US" b="1" dirty="0">
                          <a:solidFill>
                            <a:schemeClr val="tx1"/>
                          </a:solidFill>
                        </a:rPr>
                        <a:t>October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b="1" dirty="0">
                          <a:solidFill>
                            <a:schemeClr val="tx1"/>
                          </a:solidFill>
                        </a:rPr>
                        <a:t>27-28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3399"/>
                          </a:solidFill>
                          <a:effectLst/>
                          <a:uLnTx/>
                          <a:uFillTx/>
                          <a:latin typeface="Calibri" panose="020F0502020204030204"/>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493574050"/>
                  </a:ext>
                </a:extLst>
              </a:tr>
              <a:tr h="595467">
                <a:tc>
                  <a:txBody>
                    <a:bodyPr/>
                    <a:lstStyle/>
                    <a:p>
                      <a:pPr algn="ctr"/>
                      <a:r>
                        <a:rPr lang="en-US" b="1" dirty="0">
                          <a:solidFill>
                            <a:schemeClr val="tx1"/>
                          </a:solidFill>
                        </a:rPr>
                        <a:t>December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b="1" dirty="0">
                          <a:solidFill>
                            <a:schemeClr val="tx1"/>
                          </a:solidFill>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3200" b="1" dirty="0">
                          <a:solidFill>
                            <a:srgbClr val="003399"/>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26733454"/>
                  </a:ext>
                </a:extLst>
              </a:tr>
            </a:tbl>
          </a:graphicData>
        </a:graphic>
      </p:graphicFrame>
      <p:pic>
        <p:nvPicPr>
          <p:cNvPr id="5" name="Picture 4">
            <a:extLst>
              <a:ext uri="{FF2B5EF4-FFF2-40B4-BE49-F238E27FC236}">
                <a16:creationId xmlns:a16="http://schemas.microsoft.com/office/drawing/2014/main" id="{4910D4EA-55BA-9DBF-D48C-23B3BA9D150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245" y="1210056"/>
            <a:ext cx="6510213" cy="4763754"/>
          </a:xfrm>
          <a:prstGeom prst="rect">
            <a:avLst/>
          </a:prstGeom>
          <a:noFill/>
          <a:ln w="15875">
            <a:solidFill>
              <a:schemeClr val="tx1"/>
            </a:solidFill>
          </a:ln>
        </p:spPr>
      </p:pic>
    </p:spTree>
    <p:extLst>
      <p:ext uri="{BB962C8B-B14F-4D97-AF65-F5344CB8AC3E}">
        <p14:creationId xmlns:p14="http://schemas.microsoft.com/office/powerpoint/2010/main" val="3543661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4" descr="Grey-Background | Sarvosys">
            <a:extLst>
              <a:ext uri="{FF2B5EF4-FFF2-40B4-BE49-F238E27FC236}">
                <a16:creationId xmlns:a16="http://schemas.microsoft.com/office/drawing/2014/main" id="{DD811E54-399E-4C0F-BBB5-199B0BDFE763}"/>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424902" y="1582581"/>
            <a:ext cx="11117524" cy="4698298"/>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58D44BC5-C61C-49DF-6100-0F8EA97A6982}"/>
              </a:ext>
            </a:extLst>
          </p:cNvPr>
          <p:cNvSpPr txBox="1">
            <a:spLocks/>
          </p:cNvSpPr>
          <p:nvPr/>
        </p:nvSpPr>
        <p:spPr>
          <a:xfrm>
            <a:off x="0" y="0"/>
            <a:ext cx="12192001" cy="722086"/>
          </a:xfrm>
          <a:prstGeom prst="rect">
            <a:avLst/>
          </a:prstGeom>
          <a:solidFill>
            <a:schemeClr val="accent5">
              <a:lumMod val="75000"/>
            </a:schemeClr>
          </a:solidFill>
        </p:spPr>
        <p:txBody>
          <a:bodyPr>
            <a:normAutofit fontScale="70000" lnSpcReduction="20000"/>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r>
              <a:rPr lang="en-US" sz="60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Bond Market &amp; Treasury Yields</a:t>
            </a:r>
          </a:p>
        </p:txBody>
      </p:sp>
      <p:pic>
        <p:nvPicPr>
          <p:cNvPr id="1026" name="Picture 2" descr="Are Treasury Bonds a Safe Alternative to Bank Savings Accounts? | Nasdaq">
            <a:extLst>
              <a:ext uri="{FF2B5EF4-FFF2-40B4-BE49-F238E27FC236}">
                <a16:creationId xmlns:a16="http://schemas.microsoft.com/office/drawing/2014/main" id="{9488FEED-FCD3-19EA-F3BF-63D9BFC1FF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738" y="1338710"/>
            <a:ext cx="7525042" cy="41805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3A71197-D244-58D0-BD99-BB356B27AD93}"/>
              </a:ext>
            </a:extLst>
          </p:cNvPr>
          <p:cNvSpPr txBox="1"/>
          <p:nvPr/>
        </p:nvSpPr>
        <p:spPr>
          <a:xfrm>
            <a:off x="9544259" y="6579710"/>
            <a:ext cx="3258249" cy="253916"/>
          </a:xfrm>
          <a:prstGeom prst="rect">
            <a:avLst/>
          </a:prstGeom>
          <a:noFill/>
        </p:spPr>
        <p:txBody>
          <a:bodyPr wrap="square" rtlCol="0">
            <a:spAutoFit/>
          </a:bodyPr>
          <a:lstStyle/>
          <a:p>
            <a:pPr algn="ctr"/>
            <a:r>
              <a:rPr lang="en-US" sz="1050" i="1" dirty="0">
                <a:latin typeface="Century Gothic" panose="020B0502020202020204" pitchFamily="34" charset="0"/>
                <a:ea typeface="Cambria Math" panose="02040503050406030204" pitchFamily="18" charset="0"/>
              </a:rPr>
              <a:t>Source: Treasury.gov</a:t>
            </a:r>
          </a:p>
        </p:txBody>
      </p:sp>
      <p:pic>
        <p:nvPicPr>
          <p:cNvPr id="4" name="Picture 3">
            <a:extLst>
              <a:ext uri="{FF2B5EF4-FFF2-40B4-BE49-F238E27FC236}">
                <a16:creationId xmlns:a16="http://schemas.microsoft.com/office/drawing/2014/main" id="{1468D5DA-1244-ECCC-18AB-FDA99C3CAC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7582" y="2503232"/>
            <a:ext cx="8634844" cy="1851533"/>
          </a:xfrm>
          <a:prstGeom prst="rect">
            <a:avLst/>
          </a:prstGeom>
        </p:spPr>
      </p:pic>
    </p:spTree>
    <p:extLst>
      <p:ext uri="{BB962C8B-B14F-4D97-AF65-F5344CB8AC3E}">
        <p14:creationId xmlns:p14="http://schemas.microsoft.com/office/powerpoint/2010/main" val="368703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14235-66BA-C7BE-6350-D795087500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0A1F5D-E131-72EE-37A1-23AB75B201F0}"/>
              </a:ext>
            </a:extLst>
          </p:cNvPr>
          <p:cNvSpPr txBox="1">
            <a:spLocks/>
          </p:cNvSpPr>
          <p:nvPr/>
        </p:nvSpPr>
        <p:spPr>
          <a:xfrm>
            <a:off x="82296" y="1210056"/>
            <a:ext cx="11542426" cy="5290279"/>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2000C11E-B37E-C243-C09A-2403A6C027BF}"/>
              </a:ext>
            </a:extLst>
          </p:cNvPr>
          <p:cNvSpPr txBox="1">
            <a:spLocks/>
          </p:cNvSpPr>
          <p:nvPr/>
        </p:nvSpPr>
        <p:spPr>
          <a:xfrm>
            <a:off x="-6481" y="3277"/>
            <a:ext cx="12192001" cy="722086"/>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42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Inflation  - Energy</a:t>
            </a:r>
          </a:p>
        </p:txBody>
      </p:sp>
      <p:sp useBgFill="1">
        <p:nvSpPr>
          <p:cNvPr id="12" name="Rectangle 11">
            <a:extLst>
              <a:ext uri="{FF2B5EF4-FFF2-40B4-BE49-F238E27FC236}">
                <a16:creationId xmlns:a16="http://schemas.microsoft.com/office/drawing/2014/main" id="{05A8A959-4F29-9986-9197-DA1421F1F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white">
          <a:xfrm>
            <a:off x="1067408" y="1109531"/>
            <a:ext cx="10857687" cy="59547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9" name="Picture 4" descr="Grey-Background | Sarvosys">
            <a:extLst>
              <a:ext uri="{FF2B5EF4-FFF2-40B4-BE49-F238E27FC236}">
                <a16:creationId xmlns:a16="http://schemas.microsoft.com/office/drawing/2014/main" id="{BC3BEB56-ADF5-29A6-C49D-3E072BA542CC}"/>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389" y="657895"/>
            <a:ext cx="1226781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EF6F8760-5AE7-3136-3E41-0344B422F3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585" y="1694750"/>
            <a:ext cx="5934716" cy="4669474"/>
          </a:xfrm>
          <a:prstGeom prst="rect">
            <a:avLst/>
          </a:prstGeom>
        </p:spPr>
      </p:pic>
      <p:pic>
        <p:nvPicPr>
          <p:cNvPr id="21" name="Picture 20">
            <a:extLst>
              <a:ext uri="{FF2B5EF4-FFF2-40B4-BE49-F238E27FC236}">
                <a16:creationId xmlns:a16="http://schemas.microsoft.com/office/drawing/2014/main" id="{096B0EEA-6F82-20F5-CC72-EA8826005237}"/>
              </a:ext>
            </a:extLst>
          </p:cNvPr>
          <p:cNvPicPr>
            <a:picLocks noChangeAspect="1"/>
          </p:cNvPicPr>
          <p:nvPr/>
        </p:nvPicPr>
        <p:blipFill>
          <a:blip r:embed="rId5"/>
          <a:stretch>
            <a:fillRect/>
          </a:stretch>
        </p:blipFill>
        <p:spPr>
          <a:xfrm>
            <a:off x="290261" y="2060448"/>
            <a:ext cx="5487951" cy="3864668"/>
          </a:xfrm>
          <a:prstGeom prst="rect">
            <a:avLst/>
          </a:prstGeom>
        </p:spPr>
      </p:pic>
      <p:sp>
        <p:nvSpPr>
          <p:cNvPr id="23" name="TextBox 22">
            <a:extLst>
              <a:ext uri="{FF2B5EF4-FFF2-40B4-BE49-F238E27FC236}">
                <a16:creationId xmlns:a16="http://schemas.microsoft.com/office/drawing/2014/main" id="{B69FFECC-4A3E-D65F-C291-6D1D9E3B448A}"/>
              </a:ext>
            </a:extLst>
          </p:cNvPr>
          <p:cNvSpPr txBox="1"/>
          <p:nvPr/>
        </p:nvSpPr>
        <p:spPr>
          <a:xfrm>
            <a:off x="1405111" y="2060448"/>
            <a:ext cx="3258249" cy="253916"/>
          </a:xfrm>
          <a:prstGeom prst="rect">
            <a:avLst/>
          </a:prstGeom>
          <a:noFill/>
        </p:spPr>
        <p:txBody>
          <a:bodyPr wrap="square" rtlCol="0">
            <a:spAutoFit/>
          </a:bodyPr>
          <a:lstStyle/>
          <a:p>
            <a:pPr algn="ctr"/>
            <a:r>
              <a:rPr lang="en-US" sz="1050" i="1" dirty="0">
                <a:latin typeface="Century Gothic" panose="020B0502020202020204" pitchFamily="34" charset="0"/>
                <a:ea typeface="Cambria Math" panose="02040503050406030204" pitchFamily="18" charset="0"/>
              </a:rPr>
              <a:t>As of 10/8/26</a:t>
            </a:r>
          </a:p>
        </p:txBody>
      </p:sp>
    </p:spTree>
    <p:extLst>
      <p:ext uri="{BB962C8B-B14F-4D97-AF65-F5344CB8AC3E}">
        <p14:creationId xmlns:p14="http://schemas.microsoft.com/office/powerpoint/2010/main" val="3085548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ey-Background | Sarvosys">
            <a:extLst>
              <a:ext uri="{FF2B5EF4-FFF2-40B4-BE49-F238E27FC236}">
                <a16:creationId xmlns:a16="http://schemas.microsoft.com/office/drawing/2014/main" id="{DD301B88-860F-43A8-909E-0EB82EA4611E}"/>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424902" y="1582581"/>
            <a:ext cx="11117524" cy="4698298"/>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8" name="Title 1">
            <a:extLst>
              <a:ext uri="{FF2B5EF4-FFF2-40B4-BE49-F238E27FC236}">
                <a16:creationId xmlns:a16="http://schemas.microsoft.com/office/drawing/2014/main" id="{0E65CEF1-2D5B-2EC6-9AC8-27F2A7EAAEBF}"/>
              </a:ext>
            </a:extLst>
          </p:cNvPr>
          <p:cNvSpPr txBox="1">
            <a:spLocks/>
          </p:cNvSpPr>
          <p:nvPr/>
        </p:nvSpPr>
        <p:spPr>
          <a:xfrm>
            <a:off x="0" y="0"/>
            <a:ext cx="12192001" cy="722086"/>
          </a:xfrm>
          <a:prstGeom prst="rect">
            <a:avLst/>
          </a:prstGeom>
          <a:solidFill>
            <a:schemeClr val="accent5">
              <a:lumMod val="75000"/>
            </a:schemeClr>
          </a:solidFill>
        </p:spPr>
        <p:txBody>
          <a:bodyPr>
            <a:normAutofit fontScale="70000" lnSpcReduction="20000"/>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br>
              <a:rPr kumimoji="0" lang="en-US" sz="300" b="1" i="0" u="none" strike="noStrike" kern="1200" cap="none" spc="-60" normalizeH="0" baseline="0" noProof="0" dirty="0">
                <a:ln>
                  <a:noFill/>
                </a:ln>
                <a:solidFill>
                  <a:srgbClr val="FFFFFF"/>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br>
            <a:r>
              <a:rPr lang="en-US" sz="60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Cost of Safety</a:t>
            </a:r>
          </a:p>
        </p:txBody>
      </p:sp>
      <p:pic>
        <p:nvPicPr>
          <p:cNvPr id="6" name="Picture 5">
            <a:extLst>
              <a:ext uri="{FF2B5EF4-FFF2-40B4-BE49-F238E27FC236}">
                <a16:creationId xmlns:a16="http://schemas.microsoft.com/office/drawing/2014/main" id="{5F3C535A-45A7-1DCD-77A7-40269C7459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929" y="1210370"/>
            <a:ext cx="9141469" cy="4609084"/>
          </a:xfrm>
          <a:prstGeom prst="rect">
            <a:avLst/>
          </a:prstGeom>
          <a:ln>
            <a:solidFill>
              <a:schemeClr val="accent5">
                <a:lumMod val="50000"/>
              </a:schemeClr>
            </a:solidFill>
          </a:ln>
        </p:spPr>
      </p:pic>
      <p:sp>
        <p:nvSpPr>
          <p:cNvPr id="7" name="Oval 6">
            <a:extLst>
              <a:ext uri="{FF2B5EF4-FFF2-40B4-BE49-F238E27FC236}">
                <a16:creationId xmlns:a16="http://schemas.microsoft.com/office/drawing/2014/main" id="{3DFD2B92-CE1F-EA23-1E58-209D087F1F06}"/>
              </a:ext>
            </a:extLst>
          </p:cNvPr>
          <p:cNvSpPr/>
          <p:nvPr/>
        </p:nvSpPr>
        <p:spPr>
          <a:xfrm>
            <a:off x="5968314" y="3719829"/>
            <a:ext cx="1848332" cy="1927801"/>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366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FC621DBF-B396-49D0-9357-864C1A328A33}"/>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431B8F8-6E8B-4824-B38D-541CE72FF3D6}"/>
              </a:ext>
            </a:extLst>
          </p:cNvPr>
          <p:cNvSpPr txBox="1">
            <a:spLocks/>
          </p:cNvSpPr>
          <p:nvPr/>
        </p:nvSpPr>
        <p:spPr>
          <a:xfrm>
            <a:off x="424902" y="1582581"/>
            <a:ext cx="11117524" cy="4698298"/>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9" name="Title 1">
            <a:extLst>
              <a:ext uri="{FF2B5EF4-FFF2-40B4-BE49-F238E27FC236}">
                <a16:creationId xmlns:a16="http://schemas.microsoft.com/office/drawing/2014/main" id="{2B4D87FB-933B-49CB-A88B-60693A829957}"/>
              </a:ext>
            </a:extLst>
          </p:cNvPr>
          <p:cNvSpPr txBox="1">
            <a:spLocks/>
          </p:cNvSpPr>
          <p:nvPr/>
        </p:nvSpPr>
        <p:spPr>
          <a:xfrm>
            <a:off x="0" y="1"/>
            <a:ext cx="12192001" cy="914400"/>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Key Takeaways</a:t>
            </a:r>
          </a:p>
        </p:txBody>
      </p:sp>
      <p:sp>
        <p:nvSpPr>
          <p:cNvPr id="4" name="TextBox 3">
            <a:extLst>
              <a:ext uri="{FF2B5EF4-FFF2-40B4-BE49-F238E27FC236}">
                <a16:creationId xmlns:a16="http://schemas.microsoft.com/office/drawing/2014/main" id="{67121F36-8586-E6C6-AC9A-1C1453D44428}"/>
              </a:ext>
            </a:extLst>
          </p:cNvPr>
          <p:cNvSpPr txBox="1">
            <a:spLocks noGrp="1" noRot="1" noMove="1" noResize="1" noEditPoints="1" noAdjustHandles="1" noChangeArrowheads="1" noChangeShapeType="1"/>
          </p:cNvSpPr>
          <p:nvPr/>
        </p:nvSpPr>
        <p:spPr>
          <a:xfrm>
            <a:off x="212451" y="1442531"/>
            <a:ext cx="11542426" cy="5212581"/>
          </a:xfrm>
          <a:prstGeom prst="rect">
            <a:avLst/>
          </a:prstGeom>
          <a:noFill/>
        </p:spPr>
        <p:txBody>
          <a:bodyPr wrap="square">
            <a:spAutoFit/>
          </a:bodyPr>
          <a:lstStyle/>
          <a:p>
            <a:pPr marL="342900" marR="81915" lvl="0" indent="-342900" algn="just">
              <a:lnSpc>
                <a:spcPts val="3600"/>
              </a:lnSpc>
              <a:buFont typeface="Symbol" panose="05050102010706020507" pitchFamily="18" charset="2"/>
              <a:buChar char=""/>
            </a:pPr>
            <a:r>
              <a:rPr lang="en-US" sz="3600" b="1" dirty="0">
                <a:solidFill>
                  <a:srgbClr val="003399"/>
                </a:solidFill>
                <a:ea typeface="Calibri" panose="020F0502020204030204" pitchFamily="34" charset="0"/>
                <a:cs typeface="Calibri" panose="020F0502020204030204" pitchFamily="34" charset="0"/>
              </a:rPr>
              <a:t>Volatility remains. </a:t>
            </a:r>
            <a:r>
              <a:rPr lang="en-US" sz="3600" b="1" dirty="0">
                <a:solidFill>
                  <a:srgbClr val="003399"/>
                </a:solidFill>
                <a:effectLst/>
                <a:ea typeface="Calibri" panose="020F0502020204030204" pitchFamily="34" charset="0"/>
                <a:cs typeface="Calibri" panose="020F0502020204030204" pitchFamily="34" charset="0"/>
              </a:rPr>
              <a:t>Equities continued to be resilient.</a:t>
            </a:r>
            <a:r>
              <a:rPr lang="en-US" sz="1600" b="1" dirty="0">
                <a:solidFill>
                  <a:srgbClr val="003399"/>
                </a:solidFill>
                <a:ea typeface="Calibri" panose="020F0502020204030204" pitchFamily="34" charset="0"/>
                <a:cs typeface="Calibri" panose="020F0502020204030204" pitchFamily="34" charset="0"/>
              </a:rPr>
              <a:t> </a:t>
            </a:r>
            <a:br>
              <a:rPr lang="en-US" sz="1600" b="1" dirty="0">
                <a:solidFill>
                  <a:srgbClr val="003399"/>
                </a:solidFill>
                <a:ea typeface="Calibri" panose="020F0502020204030204" pitchFamily="34" charset="0"/>
                <a:cs typeface="Calibri" panose="020F0502020204030204" pitchFamily="34" charset="0"/>
              </a:rPr>
            </a:br>
            <a:endParaRPr lang="en-US" sz="3600" b="1" dirty="0">
              <a:solidFill>
                <a:srgbClr val="003399"/>
              </a:solidFill>
              <a:ea typeface="Calibri" panose="020F0502020204030204" pitchFamily="34" charset="0"/>
              <a:cs typeface="Calibri" panose="020F0502020204030204" pitchFamily="34" charset="0"/>
            </a:endParaRPr>
          </a:p>
          <a:p>
            <a:pPr marL="342900" marR="81915" lvl="0" indent="-342900" algn="just">
              <a:lnSpc>
                <a:spcPts val="3600"/>
              </a:lnSpc>
              <a:buFont typeface="Symbol" panose="05050102010706020507" pitchFamily="18" charset="2"/>
              <a:buChar char=""/>
            </a:pPr>
            <a:r>
              <a:rPr lang="en-US" sz="3600" b="1" dirty="0">
                <a:solidFill>
                  <a:srgbClr val="003399"/>
                </a:solidFill>
                <a:effectLst/>
                <a:ea typeface="Calibri" panose="020F0502020204030204" pitchFamily="34" charset="0"/>
                <a:cs typeface="Calibri" panose="020F0502020204030204" pitchFamily="34" charset="0"/>
              </a:rPr>
              <a:t>Strong corporate earnings and AI continue to support </a:t>
            </a:r>
            <a:r>
              <a:rPr lang="en-US" sz="3600" b="1" dirty="0">
                <a:solidFill>
                  <a:srgbClr val="003399"/>
                </a:solidFill>
                <a:ea typeface="Calibri" panose="020F0502020204030204" pitchFamily="34" charset="0"/>
                <a:cs typeface="Calibri" panose="020F0502020204030204" pitchFamily="34" charset="0"/>
              </a:rPr>
              <a:t>equity markets</a:t>
            </a:r>
            <a:r>
              <a:rPr lang="en-US" sz="3600" b="1" dirty="0">
                <a:solidFill>
                  <a:srgbClr val="003399"/>
                </a:solidFill>
                <a:effectLst/>
                <a:ea typeface="Calibri" panose="020F0502020204030204" pitchFamily="34" charset="0"/>
                <a:cs typeface="Calibri" panose="020F0502020204030204" pitchFamily="34" charset="0"/>
              </a:rPr>
              <a:t>. </a:t>
            </a:r>
            <a:r>
              <a:rPr lang="en-US" sz="1600" b="1" dirty="0">
                <a:solidFill>
                  <a:srgbClr val="003399"/>
                </a:solidFill>
                <a:effectLst/>
                <a:ea typeface="Calibri" panose="020F0502020204030204" pitchFamily="34" charset="0"/>
                <a:cs typeface="Calibri" panose="020F0502020204030204" pitchFamily="34" charset="0"/>
              </a:rPr>
              <a:t> </a:t>
            </a:r>
          </a:p>
          <a:p>
            <a:pPr marL="342900" marR="81915" lvl="0" indent="-342900" algn="just">
              <a:lnSpc>
                <a:spcPts val="3600"/>
              </a:lnSpc>
              <a:buFont typeface="Symbol" panose="05050102010706020507" pitchFamily="18" charset="2"/>
              <a:buChar char=""/>
            </a:pPr>
            <a:endParaRPr lang="en-US" sz="3600" b="1" dirty="0">
              <a:solidFill>
                <a:srgbClr val="003399"/>
              </a:solidFill>
              <a:effectLst/>
              <a:ea typeface="Calibri" panose="020F0502020204030204" pitchFamily="34" charset="0"/>
              <a:cs typeface="Times New Roman" panose="02020603050405020304" pitchFamily="18" charset="0"/>
            </a:endParaRPr>
          </a:p>
          <a:p>
            <a:pPr marL="342900" marR="81915" lvl="0" indent="-342900" algn="just">
              <a:lnSpc>
                <a:spcPts val="3600"/>
              </a:lnSpc>
              <a:buFont typeface="Symbol" panose="05050102010706020507" pitchFamily="18" charset="2"/>
              <a:buChar char=""/>
            </a:pPr>
            <a:r>
              <a:rPr lang="en-US" sz="3600" b="1" dirty="0">
                <a:solidFill>
                  <a:srgbClr val="003399"/>
                </a:solidFill>
                <a:ea typeface="Calibri" panose="020F0502020204030204" pitchFamily="34" charset="0"/>
                <a:cs typeface="Calibri" panose="020F0502020204030204" pitchFamily="34" charset="0"/>
              </a:rPr>
              <a:t>T</a:t>
            </a:r>
            <a:r>
              <a:rPr lang="en-US" sz="3600" b="1" dirty="0">
                <a:solidFill>
                  <a:srgbClr val="003399"/>
                </a:solidFill>
                <a:effectLst/>
                <a:ea typeface="Calibri" panose="020F0502020204030204" pitchFamily="34" charset="0"/>
                <a:cs typeface="Calibri" panose="020F0502020204030204" pitchFamily="34" charset="0"/>
              </a:rPr>
              <a:t>he Fed </a:t>
            </a:r>
            <a:r>
              <a:rPr lang="en-US" sz="3600" b="1" dirty="0">
                <a:solidFill>
                  <a:srgbClr val="003399"/>
                </a:solidFill>
                <a:ea typeface="Calibri" panose="020F0502020204030204" pitchFamily="34" charset="0"/>
                <a:cs typeface="Calibri" panose="020F0502020204030204" pitchFamily="34" charset="0"/>
              </a:rPr>
              <a:t>raised its target rate to 3.75 – 4.00%.</a:t>
            </a:r>
            <a:endParaRPr lang="en-US" sz="3600" b="1" dirty="0">
              <a:solidFill>
                <a:srgbClr val="003399"/>
              </a:solidFill>
              <a:effectLst/>
              <a:ea typeface="Calibri" panose="020F0502020204030204" pitchFamily="34" charset="0"/>
              <a:cs typeface="Times New Roman" panose="02020603050405020304" pitchFamily="18" charset="0"/>
            </a:endParaRPr>
          </a:p>
          <a:p>
            <a:pPr marL="171450" marR="81915" algn="just">
              <a:lnSpc>
                <a:spcPts val="3600"/>
              </a:lnSpc>
              <a:buNone/>
            </a:pPr>
            <a:r>
              <a:rPr lang="en-US" sz="3600" b="1" dirty="0">
                <a:solidFill>
                  <a:srgbClr val="003399"/>
                </a:solidFill>
                <a:effectLst/>
                <a:ea typeface="Calibri" panose="020F0502020204030204" pitchFamily="34" charset="0"/>
                <a:cs typeface="Calibri" panose="020F0502020204030204" pitchFamily="34" charset="0"/>
              </a:rPr>
              <a:t> </a:t>
            </a:r>
            <a:endParaRPr lang="en-US" sz="3600" b="1" dirty="0">
              <a:solidFill>
                <a:srgbClr val="003399"/>
              </a:solidFill>
              <a:effectLst/>
              <a:ea typeface="Calibri" panose="020F0502020204030204" pitchFamily="34" charset="0"/>
              <a:cs typeface="Times New Roman" panose="02020603050405020304" pitchFamily="18" charset="0"/>
            </a:endParaRPr>
          </a:p>
          <a:p>
            <a:pPr marL="342900" marR="81915" lvl="0" indent="-342900" algn="just">
              <a:lnSpc>
                <a:spcPts val="3600"/>
              </a:lnSpc>
              <a:buFont typeface="Symbol" panose="05050102010706020507" pitchFamily="18" charset="2"/>
              <a:buChar char=""/>
            </a:pPr>
            <a:r>
              <a:rPr lang="en-US" sz="3600" b="1" dirty="0">
                <a:solidFill>
                  <a:srgbClr val="003399"/>
                </a:solidFill>
                <a:effectLst/>
                <a:ea typeface="Calibri" panose="020F0502020204030204" pitchFamily="34" charset="0"/>
                <a:cs typeface="Calibri" panose="020F0502020204030204" pitchFamily="34" charset="0"/>
              </a:rPr>
              <a:t>Inflation numbers remain elevated.</a:t>
            </a:r>
          </a:p>
          <a:p>
            <a:pPr marR="81915" lvl="0" algn="just">
              <a:lnSpc>
                <a:spcPts val="3600"/>
              </a:lnSpc>
            </a:pPr>
            <a:endParaRPr lang="en-US" sz="3600" b="1" dirty="0">
              <a:solidFill>
                <a:srgbClr val="003399"/>
              </a:solidFill>
              <a:effectLst/>
              <a:ea typeface="Calibri" panose="020F0502020204030204" pitchFamily="34" charset="0"/>
              <a:cs typeface="Calibri" panose="020F0502020204030204" pitchFamily="34" charset="0"/>
            </a:endParaRPr>
          </a:p>
          <a:p>
            <a:pPr marL="342900" marR="81915" lvl="0" indent="-342900" algn="just">
              <a:lnSpc>
                <a:spcPts val="3600"/>
              </a:lnSpc>
              <a:buFont typeface="Symbol" panose="05050102010706020507" pitchFamily="18" charset="2"/>
              <a:buChar char=""/>
            </a:pPr>
            <a:r>
              <a:rPr lang="en-US" sz="3600" b="1" dirty="0">
                <a:solidFill>
                  <a:srgbClr val="003399"/>
                </a:solidFill>
                <a:ea typeface="Calibri" panose="020F0502020204030204" pitchFamily="34" charset="0"/>
                <a:cs typeface="Calibri" panose="020F0502020204030204" pitchFamily="34" charset="0"/>
              </a:rPr>
              <a:t>Treasury yields increased.</a:t>
            </a:r>
            <a:endParaRPr lang="en-US" sz="3600" b="1" dirty="0">
              <a:solidFill>
                <a:srgbClr val="003399"/>
              </a:solidFill>
              <a:effectLst/>
              <a:ea typeface="Calibri" panose="020F0502020204030204" pitchFamily="34" charset="0"/>
              <a:cs typeface="Calibri" panose="020F0502020204030204" pitchFamily="34" charset="0"/>
            </a:endParaRPr>
          </a:p>
          <a:p>
            <a:pPr marR="81915" lvl="0" algn="just">
              <a:lnSpc>
                <a:spcPct val="107000"/>
              </a:lnSpc>
            </a:pPr>
            <a:endParaRPr lang="en-US" sz="3200" dirty="0">
              <a:solidFill>
                <a:srgbClr val="003399"/>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010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61ABB-7358-2D72-89D3-AB3F22EBC39E}"/>
            </a:ext>
          </a:extLst>
        </p:cNvPr>
        <p:cNvGrpSpPr/>
        <p:nvPr/>
      </p:nvGrpSpPr>
      <p:grpSpPr>
        <a:xfrm>
          <a:off x="0" y="0"/>
          <a:ext cx="0" cy="0"/>
          <a:chOff x="0" y="0"/>
          <a:chExt cx="0" cy="0"/>
        </a:xfrm>
      </p:grpSpPr>
      <p:pic>
        <p:nvPicPr>
          <p:cNvPr id="10" name="Picture 4" descr="Grey-Background | Sarvosys">
            <a:extLst>
              <a:ext uri="{FF2B5EF4-FFF2-40B4-BE49-F238E27FC236}">
                <a16:creationId xmlns:a16="http://schemas.microsoft.com/office/drawing/2014/main" id="{F0F39111-BFE3-5D98-5956-2026F6F1DDF8}"/>
              </a:ext>
            </a:extLst>
          </p:cNvPr>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FE89254-8044-9A31-A3B0-EB8FF01E040B}"/>
              </a:ext>
            </a:extLst>
          </p:cNvPr>
          <p:cNvSpPr txBox="1">
            <a:spLocks/>
          </p:cNvSpPr>
          <p:nvPr/>
        </p:nvSpPr>
        <p:spPr>
          <a:xfrm>
            <a:off x="424902" y="1582581"/>
            <a:ext cx="11117524" cy="4698298"/>
          </a:xfrm>
          <a:prstGeom prst="rect">
            <a:avLst/>
          </a:prstGeo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Clr>
                <a:schemeClr val="accent5">
                  <a:lumMod val="75000"/>
                </a:schemeClr>
              </a:buClr>
              <a:buNone/>
            </a:pPr>
            <a:endParaRPr lang="en-US" sz="2800" dirty="0"/>
          </a:p>
        </p:txBody>
      </p:sp>
      <p:sp>
        <p:nvSpPr>
          <p:cNvPr id="9" name="Title 1">
            <a:extLst>
              <a:ext uri="{FF2B5EF4-FFF2-40B4-BE49-F238E27FC236}">
                <a16:creationId xmlns:a16="http://schemas.microsoft.com/office/drawing/2014/main" id="{B04EF616-DDBB-0936-7083-AAEE651DDD7B}"/>
              </a:ext>
            </a:extLst>
          </p:cNvPr>
          <p:cNvSpPr txBox="1">
            <a:spLocks/>
          </p:cNvSpPr>
          <p:nvPr/>
        </p:nvSpPr>
        <p:spPr>
          <a:xfrm>
            <a:off x="0" y="1"/>
            <a:ext cx="12192001" cy="914400"/>
          </a:xfrm>
          <a:prstGeom prst="rect">
            <a:avLst/>
          </a:prstGeom>
          <a:solidFill>
            <a:schemeClr val="accent5">
              <a:lumMod val="75000"/>
            </a:schemeClr>
          </a:solidFill>
        </p:spPr>
        <p:txBody>
          <a:bodyPr>
            <a:normAutofit/>
          </a:bodyPr>
          <a:lst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dirty="0">
                <a:effectLst>
                  <a:outerShdw blurRad="38100" dist="38100" dir="2700000" algn="tl">
                    <a:srgbClr val="000000">
                      <a:alpha val="43137"/>
                    </a:srgbClr>
                  </a:outerShdw>
                </a:effectLst>
                <a:latin typeface="Franklin Gothic Demi Cond" panose="020B0706030402020204" pitchFamily="34" charset="0"/>
                <a:cs typeface="Arial" panose="020B0604020202020204" pitchFamily="34" charset="0"/>
              </a:rPr>
              <a:t>Key Takeaways</a:t>
            </a:r>
          </a:p>
        </p:txBody>
      </p:sp>
      <p:sp>
        <p:nvSpPr>
          <p:cNvPr id="8" name="Text Placeholder 4">
            <a:extLst>
              <a:ext uri="{FF2B5EF4-FFF2-40B4-BE49-F238E27FC236}">
                <a16:creationId xmlns:a16="http://schemas.microsoft.com/office/drawing/2014/main" id="{CDFCB986-6EFA-21BE-7C35-82DA794AB5C3}"/>
              </a:ext>
            </a:extLst>
          </p:cNvPr>
          <p:cNvSpPr txBox="1">
            <a:spLocks/>
          </p:cNvSpPr>
          <p:nvPr/>
        </p:nvSpPr>
        <p:spPr>
          <a:xfrm>
            <a:off x="25155" y="1253720"/>
            <a:ext cx="12333100" cy="5027159"/>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R="81915">
              <a:lnSpc>
                <a:spcPct val="100000"/>
              </a:lnSpc>
              <a:buClr>
                <a:srgbClr val="002060"/>
              </a:buClr>
              <a:buSzPct val="126000"/>
              <a:buFont typeface="Arial" panose="020B0604020202020204" pitchFamily="34" charset="0"/>
              <a:buChar char="•"/>
            </a:pPr>
            <a: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t>   We will continue to monitor key economic indicators.</a:t>
            </a:r>
            <a:b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br>
            <a:endPar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endParaRPr>
          </a:p>
          <a:p>
            <a:pPr marR="81915">
              <a:lnSpc>
                <a:spcPct val="100000"/>
              </a:lnSpc>
              <a:buClr>
                <a:srgbClr val="002060"/>
              </a:buClr>
              <a:buSzPct val="126000"/>
              <a:buFont typeface="Arial" panose="020B0604020202020204" pitchFamily="34" charset="0"/>
              <a:buChar char="•"/>
            </a:pPr>
            <a: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t>   Focusing on your long-term goals and following a well- </a:t>
            </a:r>
            <a:b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br>
            <a: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t>   guided plan can help you stay grounded and confident </a:t>
            </a:r>
            <a:b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br>
            <a: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t>   during these times of uncertainty.</a:t>
            </a:r>
            <a:br>
              <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rPr>
            </a:br>
            <a:endParaRPr lang="en-US" sz="3600" b="1" dirty="0">
              <a:solidFill>
                <a:srgbClr val="003399"/>
              </a:solidFill>
              <a:latin typeface="Calibri" panose="020F0502020204030204" pitchFamily="34" charset="0"/>
              <a:ea typeface="Calibri" panose="020F0502020204030204" pitchFamily="34" charset="0"/>
              <a:cs typeface="Calibri" panose="020F0502020204030204" pitchFamily="34" charset="0"/>
            </a:endParaRPr>
          </a:p>
          <a:p>
            <a:pPr marR="81915" algn="just">
              <a:lnSpc>
                <a:spcPct val="100000"/>
              </a:lnSpc>
              <a:buClr>
                <a:srgbClr val="002060"/>
              </a:buClr>
              <a:buSzPct val="126000"/>
              <a:buFont typeface="Arial" panose="020B0604020202020204" pitchFamily="34" charset="0"/>
              <a:buChar char="•"/>
            </a:pPr>
            <a:r>
              <a:rPr lang="en-US" sz="4400" b="1" i="1" dirty="0">
                <a:solidFill>
                  <a:srgbClr val="003399"/>
                </a:solidFill>
                <a:latin typeface="Calibri" panose="020F0502020204030204" pitchFamily="34" charset="0"/>
                <a:ea typeface="Calibri" panose="020F0502020204030204" pitchFamily="34" charset="0"/>
                <a:cs typeface="Calibri" panose="020F0502020204030204" pitchFamily="34" charset="0"/>
              </a:rPr>
              <a:t>  We are here for you!</a:t>
            </a:r>
          </a:p>
        </p:txBody>
      </p:sp>
    </p:spTree>
    <p:extLst>
      <p:ext uri="{BB962C8B-B14F-4D97-AF65-F5344CB8AC3E}">
        <p14:creationId xmlns:p14="http://schemas.microsoft.com/office/powerpoint/2010/main" val="22680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6992F9-B96E-458F-BAD2-C612D28B3C9A}"/>
              </a:ext>
            </a:extLst>
          </p:cNvPr>
          <p:cNvSpPr txBox="1"/>
          <p:nvPr/>
        </p:nvSpPr>
        <p:spPr>
          <a:xfrm>
            <a:off x="0" y="832564"/>
            <a:ext cx="12090840" cy="4462760"/>
          </a:xfrm>
          <a:prstGeom prst="rect">
            <a:avLst/>
          </a:prstGeom>
          <a:noFill/>
        </p:spPr>
        <p:txBody>
          <a:bodyPr wrap="square">
            <a:spAutoFit/>
          </a:bodyPr>
          <a:lstStyle/>
          <a:p>
            <a:pPr algn="ctr">
              <a:spcBef>
                <a:spcPct val="50000"/>
              </a:spcBef>
            </a:pPr>
            <a:r>
              <a:rPr lang="en-US" sz="1800" dirty="0">
                <a:solidFill>
                  <a:srgbClr val="FF0000"/>
                </a:solidFill>
                <a:effectLst/>
                <a:highlight>
                  <a:srgbClr val="FFFF00"/>
                </a:highlight>
                <a:latin typeface="Calibri" panose="020F0502020204030204" pitchFamily="34" charset="0"/>
                <a:ea typeface="Calibri" panose="020F0502020204030204" pitchFamily="34" charset="0"/>
              </a:rPr>
              <a:t>Insert registered branch office address and phone number, as well as broker-dealer identification/disclosure</a:t>
            </a:r>
            <a:endParaRPr lang="en-US" sz="1800" dirty="0">
              <a:solidFill>
                <a:srgbClr val="FF0000"/>
              </a:solidFill>
              <a:effectLst/>
              <a:latin typeface="Calibri" panose="020F0502020204030204" pitchFamily="34" charset="0"/>
              <a:ea typeface="Calibri" panose="020F0502020204030204" pitchFamily="34" charset="0"/>
            </a:endParaRPr>
          </a:p>
          <a:p>
            <a:pPr>
              <a:spcBef>
                <a:spcPct val="50000"/>
              </a:spcBef>
            </a:pPr>
            <a:r>
              <a:rPr lang="en-US" sz="1400" dirty="0">
                <a:latin typeface="Arial" panose="020B0604020202020204" pitchFamily="34" charset="0"/>
                <a:cs typeface="Arial" panose="020B0604020202020204" pitchFamily="34" charset="0"/>
              </a:rPr>
              <a:t>The views expressed are not necessarily the opinion of </a:t>
            </a:r>
            <a:r>
              <a:rPr lang="en-US" sz="1400" dirty="0">
                <a:solidFill>
                  <a:srgbClr val="FF0000"/>
                </a:solidFill>
                <a:highlight>
                  <a:srgbClr val="FFFF00"/>
                </a:highlight>
                <a:latin typeface="Arial" panose="020B0604020202020204" pitchFamily="34" charset="0"/>
                <a:cs typeface="Arial" panose="020B0604020202020204" pitchFamily="34" charset="0"/>
              </a:rPr>
              <a:t>Insert Broker-dealer name</a:t>
            </a:r>
            <a:r>
              <a:rPr lang="en-US" sz="1400" dirty="0">
                <a:latin typeface="Arial" panose="020B0604020202020204" pitchFamily="34" charset="0"/>
                <a:cs typeface="Arial" panose="020B0604020202020204" pitchFamily="34" charset="0"/>
              </a:rPr>
              <a:t>.  Information is based on sources believed to be reliable, however, their accuracy or completeness cannot be guaranteed.</a:t>
            </a:r>
          </a:p>
          <a:p>
            <a:pPr>
              <a:spcBef>
                <a:spcPct val="50000"/>
              </a:spcBef>
            </a:pPr>
            <a:r>
              <a:rPr lang="en-US" sz="1400" dirty="0">
                <a:latin typeface="Arial" panose="020B0604020202020204" pitchFamily="34" charset="0"/>
                <a:cs typeface="Arial" panose="020B0604020202020204" pitchFamily="34" charset="0"/>
              </a:rPr>
              <a:t>Investing involves risk including the potential loss of principal. No investment strategy can guarantee a profit or protect against loss in periods of declining values. Past performance is no guarantee of future results. Diversification and strategic asset allocation do not ensure a profit or protect against a loss. The process of rebalancing may carry tax consequences. </a:t>
            </a:r>
          </a:p>
          <a:p>
            <a:pPr>
              <a:spcBef>
                <a:spcPct val="50000"/>
              </a:spcBef>
            </a:pPr>
            <a:r>
              <a:rPr lang="en-US" sz="1400" dirty="0">
                <a:latin typeface="Arial" panose="020B0604020202020204" pitchFamily="34" charset="0"/>
                <a:cs typeface="Arial" panose="020B0604020202020204" pitchFamily="34" charset="0"/>
              </a:rPr>
              <a:t>This information is not intended to be a substitute  for specific individualized tax, legal, or investment planning advice. You should discuss any tax, legal or investment planning matters with the appropriate professional.</a:t>
            </a:r>
          </a:p>
          <a:p>
            <a:pPr>
              <a:spcBef>
                <a:spcPct val="50000"/>
              </a:spcBef>
            </a:pPr>
            <a:r>
              <a:rPr lang="en-US" sz="1400" dirty="0">
                <a:latin typeface="Arial" panose="020B0604020202020204" pitchFamily="34" charset="0"/>
                <a:cs typeface="Arial" panose="020B0604020202020204" pitchFamily="34" charset="0"/>
              </a:rPr>
              <a:t>All indexes are unmanaged and cannot be invested into directly. Unmanaged index returns do not reflect fees, expenses, or sales charges. Index performance is not indicative of the performance of any investment. Economic forecasts set forth may not develop as predicted and there can be no guarantee that strategies promoted will be successful. International investing involves special risks such as currency fluctuation and political instability and may not be suitable for all investors. </a:t>
            </a:r>
          </a:p>
          <a:p>
            <a:pPr>
              <a:spcBef>
                <a:spcPct val="50000"/>
              </a:spcBef>
            </a:pPr>
            <a:r>
              <a:rPr lang="en-US" sz="1400" dirty="0">
                <a:latin typeface="Arial" panose="020B0604020202020204" pitchFamily="34" charset="0"/>
                <a:cs typeface="Arial" panose="020B0604020202020204" pitchFamily="34" charset="0"/>
              </a:rPr>
              <a:t>The S&amp;P 500 is an unmanaged index of 500 widely held stocks that is generally considered representative of the U.S. Stock market. The Dow Jones Industrial Average (DJIA) commonly known as “The Dow”, is an index representing 30 stocks of companies maintained and reviewed by the editors of the Wall Street Journal. Index performance does not include transaction costs or other fees, which will affect actual investment performance. Individual investor’s results will vary.</a:t>
            </a:r>
          </a:p>
          <a:p>
            <a:pPr algn="ctr">
              <a:spcBef>
                <a:spcPct val="50000"/>
              </a:spcBef>
            </a:pPr>
            <a:r>
              <a:rPr lang="en-US" sz="1400" dirty="0">
                <a:latin typeface="Arial" panose="020B0604020202020204" pitchFamily="34" charset="0"/>
                <a:cs typeface="Arial" panose="020B0604020202020204" pitchFamily="34" charset="0"/>
              </a:rPr>
              <a:t>Contents provided by: The Academy of Preferred Financial Advisors, Inc. </a:t>
            </a:r>
            <a:r>
              <a:rPr lang="en-US" sz="1400" baseline="30000" dirty="0">
                <a:latin typeface="Arial" panose="020B0604020202020204" pitchFamily="34" charset="0"/>
                <a:cs typeface="Arial" panose="020B0604020202020204" pitchFamily="34" charset="0"/>
              </a:rPr>
              <a:t>©</a:t>
            </a:r>
            <a:r>
              <a:rPr lang="en-US" sz="1400" dirty="0">
                <a:latin typeface="Arial" panose="020B0604020202020204" pitchFamily="34" charset="0"/>
                <a:cs typeface="Arial" panose="020B0604020202020204" pitchFamily="34" charset="0"/>
              </a:rPr>
              <a:t> 2026. All rights reserved.</a:t>
            </a:r>
          </a:p>
        </p:txBody>
      </p:sp>
    </p:spTree>
    <p:extLst>
      <p:ext uri="{BB962C8B-B14F-4D97-AF65-F5344CB8AC3E}">
        <p14:creationId xmlns:p14="http://schemas.microsoft.com/office/powerpoint/2010/main" val="757101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B261CE-16AE-4AFB-9F77-B3D5A6AABC87}"/>
              </a:ext>
            </a:extLst>
          </p:cNvPr>
          <p:cNvSpPr>
            <a:spLocks noChangeArrowheads="1"/>
          </p:cNvSpPr>
          <p:nvPr/>
        </p:nvSpPr>
        <p:spPr bwMode="auto">
          <a:xfrm>
            <a:off x="4119" y="0"/>
            <a:ext cx="12192000" cy="1320874"/>
          </a:xfrm>
          <a:prstGeom prst="rect">
            <a:avLst/>
          </a:prstGeom>
          <a:noFill/>
          <a:ln w="12700">
            <a:noFill/>
            <a:miter lim="800000"/>
            <a:headEnd/>
            <a:tailEnd/>
          </a:ln>
          <a:effectLst/>
        </p:spPr>
        <p:txBody>
          <a:bodyPr wrap="square" lIns="90488" tIns="44450" rIns="90488" bIns="44450">
            <a:spAutoFit/>
          </a:bodyPr>
          <a:lstStyle/>
          <a:p>
            <a:pPr algn="ctr" eaLnBrk="0" hangingPunct="0">
              <a:defRPr/>
            </a:pPr>
            <a:r>
              <a:rPr lang="en-US" sz="8000" b="1" dirty="0">
                <a:solidFill>
                  <a:srgbClr val="1A4D98"/>
                </a:solidFill>
                <a:latin typeface="Franklin Gothic Demi" panose="020B0703020102020204" pitchFamily="34" charset="0"/>
                <a:cs typeface="Arial" panose="020B0604020202020204" pitchFamily="34" charset="0"/>
              </a:rPr>
              <a:t>We appreciate you!</a:t>
            </a:r>
          </a:p>
        </p:txBody>
      </p:sp>
      <p:sp>
        <p:nvSpPr>
          <p:cNvPr id="4" name="Rectangle 3">
            <a:extLst>
              <a:ext uri="{FF2B5EF4-FFF2-40B4-BE49-F238E27FC236}">
                <a16:creationId xmlns:a16="http://schemas.microsoft.com/office/drawing/2014/main" id="{56AD428E-9EF5-4807-B708-776E00E01D3A}"/>
              </a:ext>
            </a:extLst>
          </p:cNvPr>
          <p:cNvSpPr txBox="1">
            <a:spLocks noChangeArrowheads="1"/>
          </p:cNvSpPr>
          <p:nvPr/>
        </p:nvSpPr>
        <p:spPr>
          <a:xfrm>
            <a:off x="0" y="2048440"/>
            <a:ext cx="7517285" cy="2143309"/>
          </a:xfrm>
          <a:prstGeom prst="rect">
            <a:avLst/>
          </a:prstGeom>
          <a:solidFill>
            <a:schemeClr val="accent3">
              <a:lumMod val="40000"/>
              <a:lumOff val="60000"/>
            </a:schemeClr>
          </a:solidFill>
        </p:spPr>
        <p:txBody>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algn="ctr">
              <a:buFont typeface="Wingdings" pitchFamily="2" charset="2"/>
              <a:buNone/>
            </a:pPr>
            <a:r>
              <a:rPr lang="en-US" sz="4400" b="1" dirty="0">
                <a:solidFill>
                  <a:srgbClr val="157BB2"/>
                </a:solidFill>
                <a:latin typeface="Franklin Gothic Book" panose="020B0503020102020204" pitchFamily="34" charset="0"/>
                <a:ea typeface="Cambria Math" panose="02040503050406030204" pitchFamily="18" charset="0"/>
              </a:rPr>
              <a:t>Please feel comfortable sharing this update </a:t>
            </a:r>
            <a:br>
              <a:rPr lang="en-US" sz="4400" b="1" dirty="0">
                <a:solidFill>
                  <a:srgbClr val="157BB2"/>
                </a:solidFill>
                <a:latin typeface="Franklin Gothic Book" panose="020B0503020102020204" pitchFamily="34" charset="0"/>
                <a:ea typeface="Cambria Math" panose="02040503050406030204" pitchFamily="18" charset="0"/>
              </a:rPr>
            </a:br>
            <a:r>
              <a:rPr lang="en-US" sz="4400" b="1" dirty="0">
                <a:solidFill>
                  <a:srgbClr val="157BB2"/>
                </a:solidFill>
                <a:latin typeface="Franklin Gothic Book" panose="020B0503020102020204" pitchFamily="34" charset="0"/>
                <a:ea typeface="Cambria Math" panose="02040503050406030204" pitchFamily="18" charset="0"/>
              </a:rPr>
              <a:t>with others!</a:t>
            </a:r>
          </a:p>
          <a:p>
            <a:pPr>
              <a:buFont typeface="Wingdings" pitchFamily="2" charset="2"/>
              <a:buNone/>
            </a:pPr>
            <a:endParaRPr lang="en-US" sz="3200" dirty="0"/>
          </a:p>
        </p:txBody>
      </p:sp>
      <p:pic>
        <p:nvPicPr>
          <p:cNvPr id="8196" name="Picture 4" descr="Member Referral | Lenexa Chamber of Commerce">
            <a:extLst>
              <a:ext uri="{FF2B5EF4-FFF2-40B4-BE49-F238E27FC236}">
                <a16:creationId xmlns:a16="http://schemas.microsoft.com/office/drawing/2014/main" id="{695A23CB-21E7-D66E-3283-BB7E75234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50" y="2222157"/>
            <a:ext cx="4629150" cy="3988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4">
            <a:extLst>
              <a:ext uri="{FF2B5EF4-FFF2-40B4-BE49-F238E27FC236}">
                <a16:creationId xmlns:a16="http://schemas.microsoft.com/office/drawing/2014/main" id="{AC911153-D48A-D501-1411-8375AE958F3E}"/>
              </a:ext>
            </a:extLst>
          </p:cNvPr>
          <p:cNvSpPr txBox="1">
            <a:spLocks/>
          </p:cNvSpPr>
          <p:nvPr/>
        </p:nvSpPr>
        <p:spPr>
          <a:xfrm>
            <a:off x="272106" y="2635989"/>
            <a:ext cx="8212675" cy="3574359"/>
          </a:xfrm>
          <a:prstGeom prst="rect">
            <a:avLst/>
          </a:prstGeom>
        </p:spPr>
        <p:txBody>
          <a:bodyP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a:lstStyle>
          <a:p>
            <a:pPr marL="0" indent="0" defTabSz="685800">
              <a:lnSpc>
                <a:spcPct val="110000"/>
              </a:lnSpc>
              <a:spcBef>
                <a:spcPts val="750"/>
              </a:spcBef>
              <a:buClr>
                <a:schemeClr val="accent5">
                  <a:lumMod val="75000"/>
                </a:schemeClr>
              </a:buClr>
              <a:buNone/>
            </a:pPr>
            <a:endParaRPr lang="en-US" sz="4000" dirty="0">
              <a:solidFill>
                <a:schemeClr val="tx2">
                  <a:lumMod val="75000"/>
                </a:schemeClr>
              </a:solidFill>
            </a:endParaRPr>
          </a:p>
          <a:p>
            <a:pPr marL="0" indent="0" defTabSz="685800">
              <a:lnSpc>
                <a:spcPct val="110000"/>
              </a:lnSpc>
              <a:spcBef>
                <a:spcPts val="750"/>
              </a:spcBef>
              <a:buClr>
                <a:schemeClr val="accent5">
                  <a:lumMod val="75000"/>
                </a:schemeClr>
              </a:buClr>
              <a:buNone/>
            </a:pPr>
            <a:endParaRPr lang="en-US" sz="4000" dirty="0">
              <a:solidFill>
                <a:schemeClr val="tx2">
                  <a:lumMod val="75000"/>
                </a:schemeClr>
              </a:solidFill>
            </a:endParaRPr>
          </a:p>
          <a:p>
            <a:pPr marL="0" indent="0">
              <a:buClr>
                <a:schemeClr val="accent2">
                  <a:lumMod val="50000"/>
                </a:schemeClr>
              </a:buClr>
              <a:buNone/>
            </a:pPr>
            <a:endParaRPr lang="en-US" sz="3600" dirty="0"/>
          </a:p>
        </p:txBody>
      </p:sp>
      <p:sp>
        <p:nvSpPr>
          <p:cNvPr id="8" name="Rectangle 7">
            <a:extLst>
              <a:ext uri="{FF2B5EF4-FFF2-40B4-BE49-F238E27FC236}">
                <a16:creationId xmlns:a16="http://schemas.microsoft.com/office/drawing/2014/main" id="{7DFBE2F6-7526-89DC-39B2-298808F5F2CA}"/>
              </a:ext>
            </a:extLst>
          </p:cNvPr>
          <p:cNvSpPr>
            <a:spLocks noChangeArrowheads="1"/>
          </p:cNvSpPr>
          <p:nvPr/>
        </p:nvSpPr>
        <p:spPr bwMode="auto">
          <a:xfrm>
            <a:off x="509830" y="4569563"/>
            <a:ext cx="6775908" cy="1320874"/>
          </a:xfrm>
          <a:prstGeom prst="rect">
            <a:avLst/>
          </a:prstGeom>
          <a:noFill/>
          <a:ln w="12700">
            <a:noFill/>
            <a:miter lim="800000"/>
            <a:headEnd/>
            <a:tailEnd/>
          </a:ln>
          <a:effectLst/>
        </p:spPr>
        <p:txBody>
          <a:bodyPr wrap="square" lIns="90488" tIns="44450" rIns="90488" bIns="44450">
            <a:spAutoFit/>
          </a:bodyPr>
          <a:lstStyle/>
          <a:p>
            <a:pPr algn="ctr" eaLnBrk="0" hangingPunct="0">
              <a:defRPr/>
            </a:pPr>
            <a:r>
              <a:rPr lang="en-US" sz="8000" b="1" dirty="0">
                <a:solidFill>
                  <a:srgbClr val="29A29A"/>
                </a:solidFill>
                <a:latin typeface="Franklin Gothic Demi" panose="020B0703020102020204" pitchFamily="34" charset="0"/>
                <a:cs typeface="Arial" panose="020B0604020202020204" pitchFamily="34" charset="0"/>
              </a:rPr>
              <a:t>Thank you!</a:t>
            </a:r>
          </a:p>
        </p:txBody>
      </p:sp>
    </p:spTree>
    <p:extLst>
      <p:ext uri="{BB962C8B-B14F-4D97-AF65-F5344CB8AC3E}">
        <p14:creationId xmlns:p14="http://schemas.microsoft.com/office/powerpoint/2010/main" val="1505977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nodePh="1">
                                  <p:stCondLst>
                                    <p:cond delay="0"/>
                                  </p:stCondLst>
                                  <p:endCondLst>
                                    <p:cond evt="begin" delay="0">
                                      <p:tn val="5"/>
                                    </p:cond>
                                  </p:end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68C9528B16DB4487B82D2A20B04EC6" ma:contentTypeVersion="6" ma:contentTypeDescription="Create a new document." ma:contentTypeScope="" ma:versionID="1e2ca6b03601b1dbc63831cae934d6f8">
  <xsd:schema xmlns:xsd="http://www.w3.org/2001/XMLSchema" xmlns:xs="http://www.w3.org/2001/XMLSchema" xmlns:p="http://schemas.microsoft.com/office/2006/metadata/properties" xmlns:ns3="2d9aafce-8970-433a-b9c6-e4d5b3162db0" targetNamespace="http://schemas.microsoft.com/office/2006/metadata/properties" ma:root="true" ma:fieldsID="ab6e95f1b2fedf25cc814a2d8560ded0" ns3:_="">
    <xsd:import namespace="2d9aafce-8970-433a-b9c6-e4d5b3162db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9aafce-8970-433a-b9c6-e4d5b3162d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1313AB-686F-4B8B-BE73-AACFD26A246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8D75AA5-C71E-4566-B2CA-733F6B472108}">
  <ds:schemaRefs>
    <ds:schemaRef ds:uri="http://schemas.microsoft.com/sharepoint/v3/contenttype/forms"/>
  </ds:schemaRefs>
</ds:datastoreItem>
</file>

<file path=customXml/itemProps3.xml><?xml version="1.0" encoding="utf-8"?>
<ds:datastoreItem xmlns:ds="http://schemas.openxmlformats.org/officeDocument/2006/customXml" ds:itemID="{F796E0A1-60CC-4BBC-8DDF-AC855E16BC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9aafce-8970-433a-b9c6-e4d5b3162d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21573</TotalTime>
  <Words>1820</Words>
  <Application>Microsoft Office PowerPoint</Application>
  <PresentationFormat>Widescreen</PresentationFormat>
  <Paragraphs>166</Paragraphs>
  <Slides>12</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Aptos</vt:lpstr>
      <vt:lpstr>Arial</vt:lpstr>
      <vt:lpstr>Calibri</vt:lpstr>
      <vt:lpstr>Calibri Light</vt:lpstr>
      <vt:lpstr>Century Gothic</vt:lpstr>
      <vt:lpstr>Franklin Gothic Book</vt:lpstr>
      <vt:lpstr>Franklin Gothic Demi</vt:lpstr>
      <vt:lpstr>Franklin Gothic Demi Cond</vt:lpstr>
      <vt:lpstr>Inter</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Allard</dc:creator>
  <cp:lastModifiedBy>Stephanie Inouye</cp:lastModifiedBy>
  <cp:revision>403</cp:revision>
  <cp:lastPrinted>2026-04-14T21:56:40Z</cp:lastPrinted>
  <dcterms:created xsi:type="dcterms:W3CDTF">2021-01-05T17:02:45Z</dcterms:created>
  <dcterms:modified xsi:type="dcterms:W3CDTF">2026-10-12T18:19:41Z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0x010100F268C9528B16DB4487B82D2A20B04EC6</vt:lpwstr>
  </property>
</Properties>
</file>